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9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F6A6D-6062-4FAD-9D4B-22CD9DE6C72B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F9D23-2CB3-44F9-988A-DFB8083723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F6A6D-6062-4FAD-9D4B-22CD9DE6C72B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F9D23-2CB3-44F9-988A-DFB8083723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F6A6D-6062-4FAD-9D4B-22CD9DE6C72B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F9D23-2CB3-44F9-988A-DFB8083723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F6A6D-6062-4FAD-9D4B-22CD9DE6C72B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F9D23-2CB3-44F9-988A-DFB8083723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F6A6D-6062-4FAD-9D4B-22CD9DE6C72B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F9D23-2CB3-44F9-988A-DFB8083723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F6A6D-6062-4FAD-9D4B-22CD9DE6C72B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F9D23-2CB3-44F9-988A-DFB8083723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F6A6D-6062-4FAD-9D4B-22CD9DE6C72B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F9D23-2CB3-44F9-988A-DFB8083723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F6A6D-6062-4FAD-9D4B-22CD9DE6C72B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F9D23-2CB3-44F9-988A-DFB8083723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F6A6D-6062-4FAD-9D4B-22CD9DE6C72B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F9D23-2CB3-44F9-988A-DFB8083723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F6A6D-6062-4FAD-9D4B-22CD9DE6C72B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F9D23-2CB3-44F9-988A-DFB8083723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F6A6D-6062-4FAD-9D4B-22CD9DE6C72B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F9D23-2CB3-44F9-988A-DFB8083723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0F6A6D-6062-4FAD-9D4B-22CD9DE6C72B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0F9D23-2CB3-44F9-988A-DFB80837236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0"/>
            <a:ext cx="7772400" cy="1470025"/>
          </a:xfrm>
        </p:spPr>
        <p:txBody>
          <a:bodyPr/>
          <a:lstStyle/>
          <a:p>
            <a:r>
              <a:rPr lang="ru-RU" i="1" dirty="0" smtClean="0"/>
              <a:t>Деловая игра «Я учитель»</a:t>
            </a:r>
            <a:endParaRPr lang="ru-RU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1340768"/>
            <a:ext cx="6400800" cy="1752600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Задание: </a:t>
            </a:r>
            <a:r>
              <a:rPr lang="ru-RU" dirty="0" smtClean="0">
                <a:solidFill>
                  <a:schemeClr val="tx1"/>
                </a:solidFill>
              </a:rPr>
              <a:t>найдите предложения, где неверно поставлены знаки препинания.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43608" y="3212976"/>
            <a:ext cx="777686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ru-RU" sz="2800" i="1" dirty="0" smtClean="0"/>
              <a:t>Сибирь страна, прозрачных рек, окрепла ты в борьбе.</a:t>
            </a:r>
          </a:p>
          <a:p>
            <a:pPr marL="342900" indent="-342900">
              <a:buAutoNum type="arabicParenR"/>
            </a:pPr>
            <a:r>
              <a:rPr lang="ru-RU" sz="2800" i="1" dirty="0" smtClean="0"/>
              <a:t>Вам бабушка, и вам милые сёстры, я привёз подарки.</a:t>
            </a:r>
          </a:p>
          <a:p>
            <a:pPr marL="342900" indent="-342900">
              <a:buAutoNum type="arabicParenR"/>
            </a:pPr>
            <a:r>
              <a:rPr lang="ru-RU" sz="2800" i="1" dirty="0" smtClean="0"/>
              <a:t>К счастью, невозможно привыкнуть.</a:t>
            </a:r>
          </a:p>
          <a:p>
            <a:pPr marL="342900" indent="-342900">
              <a:buAutoNum type="arabicParenR"/>
            </a:pPr>
            <a:r>
              <a:rPr lang="ru-RU" sz="2800" i="1" dirty="0" smtClean="0"/>
              <a:t>Об этом портном, конечно, не следовало говорить.</a:t>
            </a:r>
            <a:endParaRPr lang="ru-RU" sz="2800" i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85728"/>
            <a:ext cx="7772400" cy="1470025"/>
          </a:xfrm>
        </p:spPr>
        <p:txBody>
          <a:bodyPr/>
          <a:lstStyle/>
          <a:p>
            <a:r>
              <a:rPr lang="ru-RU" dirty="0" smtClean="0"/>
              <a:t>Работа по парам.</a:t>
            </a:r>
            <a:br>
              <a:rPr lang="ru-RU" dirty="0" smtClean="0"/>
            </a:br>
            <a:r>
              <a:rPr lang="ru-RU" dirty="0" smtClean="0"/>
              <a:t>ГИА.10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2000240"/>
            <a:ext cx="8501122" cy="485776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Выпишите цифры, обозначающие запятые при вводных словах.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Но страх,(1) наверное,(2) не совсем ещё выпарился огнём ласк из её сердца,(3) и всякий раз при виде людей,(4) при их приближении она терялась и ждала побоев.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Действительно,(1) в протоке чёрной точкой показалась рыбачья лодка,(2)огибавшая остров.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Должно быть,(1) и в самом деле тогда я впервые подумал о том,(2) что теперь занимало мои мысли. Итак,(3) я скрывал свою тайну от всех.</a:t>
            </a: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035546"/>
          </a:xfrm>
        </p:spPr>
        <p:txBody>
          <a:bodyPr>
            <a:normAutofit/>
          </a:bodyPr>
          <a:lstStyle/>
          <a:p>
            <a:r>
              <a:rPr lang="ru-RU" dirty="0"/>
              <a:t>С</a:t>
            </a:r>
            <a:r>
              <a:rPr lang="ru-RU" dirty="0" smtClean="0"/>
              <a:t>амостоятельная работа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124744"/>
            <a:ext cx="9144000" cy="5733256"/>
          </a:xfrm>
        </p:spPr>
        <p:txBody>
          <a:bodyPr>
            <a:normAutofit fontScale="70000" lnSpcReduction="20000"/>
          </a:bodyPr>
          <a:lstStyle/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В каком предложении слово </a:t>
            </a:r>
            <a:r>
              <a:rPr lang="ru-RU" b="1" dirty="0" smtClean="0">
                <a:solidFill>
                  <a:schemeClr val="tx1"/>
                </a:solidFill>
              </a:rPr>
              <a:t>наконец</a:t>
            </a:r>
            <a:r>
              <a:rPr lang="ru-RU" dirty="0" smtClean="0">
                <a:solidFill>
                  <a:schemeClr val="tx1"/>
                </a:solidFill>
              </a:rPr>
              <a:t> является вводным и выделяется запятыми?</a:t>
            </a:r>
          </a:p>
          <a:p>
            <a:pPr marL="514350" indent="-514350"/>
            <a:r>
              <a:rPr lang="ru-RU" i="1" dirty="0" smtClean="0">
                <a:solidFill>
                  <a:schemeClr val="tx1"/>
                </a:solidFill>
              </a:rPr>
              <a:t>1)Очертания гор становились всё бледнее и </a:t>
            </a:r>
            <a:r>
              <a:rPr lang="ru-RU" b="1" i="1" dirty="0" smtClean="0">
                <a:solidFill>
                  <a:schemeClr val="tx1"/>
                </a:solidFill>
              </a:rPr>
              <a:t>наконец</a:t>
            </a:r>
            <a:r>
              <a:rPr lang="ru-RU" i="1" dirty="0" smtClean="0">
                <a:solidFill>
                  <a:schemeClr val="tx1"/>
                </a:solidFill>
              </a:rPr>
              <a:t> совсем растаяли.</a:t>
            </a:r>
          </a:p>
          <a:p>
            <a:pPr marL="514350" indent="-514350"/>
            <a:r>
              <a:rPr lang="ru-RU" i="1" dirty="0" smtClean="0">
                <a:solidFill>
                  <a:schemeClr val="tx1"/>
                </a:solidFill>
              </a:rPr>
              <a:t>2) Юре не хватает терпения, внимания и</a:t>
            </a:r>
            <a:r>
              <a:rPr lang="ru-RU" b="1" i="1" dirty="0" smtClean="0">
                <a:solidFill>
                  <a:schemeClr val="tx1"/>
                </a:solidFill>
              </a:rPr>
              <a:t> наконец </a:t>
            </a:r>
            <a:r>
              <a:rPr lang="ru-RU" i="1" dirty="0" smtClean="0">
                <a:solidFill>
                  <a:schemeClr val="tx1"/>
                </a:solidFill>
              </a:rPr>
              <a:t>знаний.</a:t>
            </a:r>
          </a:p>
          <a:p>
            <a:pPr marL="514350" indent="-514350"/>
            <a:r>
              <a:rPr lang="ru-RU" i="1" dirty="0" smtClean="0">
                <a:solidFill>
                  <a:schemeClr val="tx1"/>
                </a:solidFill>
              </a:rPr>
              <a:t>3) Поезд медленно двигался вдоль платформы и </a:t>
            </a:r>
            <a:r>
              <a:rPr lang="ru-RU" b="1" i="1" dirty="0" smtClean="0">
                <a:solidFill>
                  <a:schemeClr val="tx1"/>
                </a:solidFill>
              </a:rPr>
              <a:t>наконец</a:t>
            </a:r>
            <a:r>
              <a:rPr lang="ru-RU" i="1" dirty="0" smtClean="0">
                <a:solidFill>
                  <a:schemeClr val="tx1"/>
                </a:solidFill>
              </a:rPr>
              <a:t> остановился.</a:t>
            </a:r>
          </a:p>
          <a:p>
            <a:pPr marL="514350" indent="-514350"/>
            <a:r>
              <a:rPr lang="ru-RU" i="1" dirty="0" smtClean="0">
                <a:solidFill>
                  <a:schemeClr val="tx1"/>
                </a:solidFill>
              </a:rPr>
              <a:t>4) Репетиции продолжались несколько месяцев. </a:t>
            </a:r>
            <a:r>
              <a:rPr lang="ru-RU" b="1" i="1" dirty="0" smtClean="0">
                <a:solidFill>
                  <a:schemeClr val="tx1"/>
                </a:solidFill>
              </a:rPr>
              <a:t>Наконец</a:t>
            </a:r>
            <a:r>
              <a:rPr lang="ru-RU" i="1" dirty="0" smtClean="0">
                <a:solidFill>
                  <a:schemeClr val="tx1"/>
                </a:solidFill>
              </a:rPr>
              <a:t> был объявлен день премьеры.</a:t>
            </a:r>
          </a:p>
          <a:p>
            <a:pPr marL="514350" indent="-514350"/>
            <a:endParaRPr lang="ru-RU" dirty="0">
              <a:solidFill>
                <a:schemeClr val="tx1"/>
              </a:solidFill>
            </a:endParaRPr>
          </a:p>
          <a:p>
            <a:pPr marL="514350" indent="-514350"/>
            <a:r>
              <a:rPr lang="ru-RU" dirty="0" smtClean="0">
                <a:solidFill>
                  <a:schemeClr val="tx1"/>
                </a:solidFill>
              </a:rPr>
              <a:t>2. В каком предложении слово </a:t>
            </a:r>
            <a:r>
              <a:rPr lang="ru-RU" b="1" dirty="0" smtClean="0">
                <a:solidFill>
                  <a:schemeClr val="tx1"/>
                </a:solidFill>
              </a:rPr>
              <a:t>однако</a:t>
            </a:r>
            <a:r>
              <a:rPr lang="ru-RU" dirty="0" smtClean="0">
                <a:solidFill>
                  <a:schemeClr val="tx1"/>
                </a:solidFill>
              </a:rPr>
              <a:t> является вводным и выделяется запятыми? Запятые в предложении не поставлены.</a:t>
            </a:r>
          </a:p>
          <a:p>
            <a:pPr marL="514350" indent="-514350"/>
            <a:r>
              <a:rPr lang="ru-RU" i="1" dirty="0" smtClean="0">
                <a:solidFill>
                  <a:schemeClr val="tx1"/>
                </a:solidFill>
              </a:rPr>
              <a:t>1) Трудно поверить что изба построена без единого гвоздя </a:t>
            </a:r>
            <a:r>
              <a:rPr lang="ru-RU" b="1" i="1" dirty="0" smtClean="0">
                <a:solidFill>
                  <a:schemeClr val="tx1"/>
                </a:solidFill>
              </a:rPr>
              <a:t>однако</a:t>
            </a:r>
            <a:r>
              <a:rPr lang="ru-RU" i="1" dirty="0" smtClean="0">
                <a:solidFill>
                  <a:schemeClr val="tx1"/>
                </a:solidFill>
              </a:rPr>
              <a:t> так и есть.</a:t>
            </a:r>
          </a:p>
          <a:p>
            <a:pPr marL="514350" indent="-514350"/>
            <a:r>
              <a:rPr lang="ru-RU" i="1" dirty="0" smtClean="0">
                <a:solidFill>
                  <a:schemeClr val="tx1"/>
                </a:solidFill>
              </a:rPr>
              <a:t>2) Письмо написано корявым подчерком </a:t>
            </a:r>
            <a:r>
              <a:rPr lang="ru-RU" b="1" i="1" dirty="0" smtClean="0">
                <a:solidFill>
                  <a:schemeClr val="tx1"/>
                </a:solidFill>
              </a:rPr>
              <a:t>однако</a:t>
            </a:r>
            <a:r>
              <a:rPr lang="ru-RU" i="1" dirty="0" smtClean="0">
                <a:solidFill>
                  <a:schemeClr val="tx1"/>
                </a:solidFill>
              </a:rPr>
              <a:t> без ошибок.</a:t>
            </a:r>
          </a:p>
          <a:p>
            <a:pPr marL="514350" indent="-514350"/>
            <a:r>
              <a:rPr lang="ru-RU" i="1" dirty="0" smtClean="0">
                <a:solidFill>
                  <a:schemeClr val="tx1"/>
                </a:solidFill>
              </a:rPr>
              <a:t>3) Каждый день небо заволакивало тучами дождь </a:t>
            </a:r>
            <a:r>
              <a:rPr lang="ru-RU" b="1" i="1" dirty="0" smtClean="0">
                <a:solidFill>
                  <a:schemeClr val="tx1"/>
                </a:solidFill>
              </a:rPr>
              <a:t>однако</a:t>
            </a:r>
            <a:r>
              <a:rPr lang="ru-RU" i="1" dirty="0" smtClean="0">
                <a:solidFill>
                  <a:schemeClr val="tx1"/>
                </a:solidFill>
              </a:rPr>
              <a:t> так и не пошёл.</a:t>
            </a:r>
          </a:p>
          <a:p>
            <a:pPr marL="514350" indent="-514350"/>
            <a:r>
              <a:rPr lang="ru-RU" i="1" dirty="0" smtClean="0">
                <a:solidFill>
                  <a:schemeClr val="tx1"/>
                </a:solidFill>
              </a:rPr>
              <a:t>4) Работа над проектом идёт </a:t>
            </a:r>
            <a:r>
              <a:rPr lang="ru-RU" b="1" i="1" dirty="0" smtClean="0">
                <a:solidFill>
                  <a:schemeClr val="tx1"/>
                </a:solidFill>
              </a:rPr>
              <a:t>однако</a:t>
            </a:r>
            <a:r>
              <a:rPr lang="ru-RU" i="1" dirty="0" smtClean="0">
                <a:solidFill>
                  <a:schemeClr val="tx1"/>
                </a:solidFill>
              </a:rPr>
              <a:t> до конца ещё далеко.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4" y="0"/>
            <a:ext cx="8786842" cy="642918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</a:rPr>
              <a:t>Значение вводных слов и словосочетаний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357554" y="2357430"/>
            <a:ext cx="2500330" cy="150019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714744" y="2643182"/>
            <a:ext cx="17859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Вводные слова</a:t>
            </a:r>
          </a:p>
          <a:p>
            <a:r>
              <a:rPr lang="ru-RU" dirty="0" smtClean="0"/>
              <a:t>Словосочетания</a:t>
            </a:r>
          </a:p>
          <a:p>
            <a:r>
              <a:rPr lang="ru-RU" dirty="0"/>
              <a:t>П</a:t>
            </a:r>
            <a:r>
              <a:rPr lang="ru-RU" dirty="0" smtClean="0"/>
              <a:t>редложения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2071670" y="714356"/>
            <a:ext cx="1285884" cy="100013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143108" y="928670"/>
            <a:ext cx="1285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Различные чувства</a:t>
            </a: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3929058" y="571480"/>
            <a:ext cx="1571636" cy="114300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4071934" y="785794"/>
            <a:ext cx="1285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Источник сообщения</a:t>
            </a:r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5286380" y="1571612"/>
            <a:ext cx="1071570" cy="85725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429256" y="1714488"/>
            <a:ext cx="10715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Другие </a:t>
            </a:r>
          </a:p>
          <a:p>
            <a:r>
              <a:rPr lang="ru-RU" dirty="0" smtClean="0"/>
              <a:t>люди</a:t>
            </a:r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6000760" y="571480"/>
            <a:ext cx="1285884" cy="92869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6000760" y="642918"/>
            <a:ext cx="1785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Сам</a:t>
            </a:r>
          </a:p>
          <a:p>
            <a:r>
              <a:rPr lang="ru-RU" dirty="0" smtClean="0"/>
              <a:t> говорящий</a:t>
            </a:r>
            <a:endParaRPr lang="ru-RU" dirty="0"/>
          </a:p>
        </p:txBody>
      </p:sp>
      <p:cxnSp>
        <p:nvCxnSpPr>
          <p:cNvPr id="17" name="Прямая соединительная линия 16"/>
          <p:cNvCxnSpPr>
            <a:stCxn id="8" idx="4"/>
          </p:cNvCxnSpPr>
          <p:nvPr/>
        </p:nvCxnSpPr>
        <p:spPr>
          <a:xfrm rot="5400000">
            <a:off x="4393405" y="2035959"/>
            <a:ext cx="64294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>
            <a:stCxn id="8" idx="6"/>
            <a:endCxn id="13" idx="1"/>
          </p:cNvCxnSpPr>
          <p:nvPr/>
        </p:nvCxnSpPr>
        <p:spPr>
          <a:xfrm flipV="1">
            <a:off x="5500694" y="966084"/>
            <a:ext cx="500066" cy="1769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>
            <a:stCxn id="8" idx="6"/>
            <a:endCxn id="10" idx="0"/>
          </p:cNvCxnSpPr>
          <p:nvPr/>
        </p:nvCxnSpPr>
        <p:spPr>
          <a:xfrm>
            <a:off x="5500694" y="1142984"/>
            <a:ext cx="321471" cy="4286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Овал 21"/>
          <p:cNvSpPr/>
          <p:nvPr/>
        </p:nvSpPr>
        <p:spPr>
          <a:xfrm>
            <a:off x="428596" y="1428736"/>
            <a:ext cx="1928826" cy="135732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571472" y="1643050"/>
            <a:ext cx="16430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Степень достоверности сообщения</a:t>
            </a:r>
            <a:endParaRPr lang="ru-RU" dirty="0"/>
          </a:p>
        </p:txBody>
      </p:sp>
      <p:sp>
        <p:nvSpPr>
          <p:cNvPr id="24" name="Овал 23"/>
          <p:cNvSpPr/>
          <p:nvPr/>
        </p:nvSpPr>
        <p:spPr>
          <a:xfrm>
            <a:off x="357158" y="3071810"/>
            <a:ext cx="1857388" cy="121444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Box 24"/>
          <p:cNvSpPr txBox="1"/>
          <p:nvPr/>
        </p:nvSpPr>
        <p:spPr>
          <a:xfrm>
            <a:off x="571472" y="3357562"/>
            <a:ext cx="16430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Обращение к собеседнику</a:t>
            </a:r>
            <a:endParaRPr lang="ru-RU" dirty="0"/>
          </a:p>
        </p:txBody>
      </p:sp>
      <p:sp>
        <p:nvSpPr>
          <p:cNvPr id="27" name="Овал 26"/>
          <p:cNvSpPr/>
          <p:nvPr/>
        </p:nvSpPr>
        <p:spPr>
          <a:xfrm>
            <a:off x="0" y="4500570"/>
            <a:ext cx="1428760" cy="100013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TextBox 27"/>
          <p:cNvSpPr txBox="1"/>
          <p:nvPr/>
        </p:nvSpPr>
        <p:spPr>
          <a:xfrm>
            <a:off x="0" y="4714884"/>
            <a:ext cx="15001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Привлечение внимания</a:t>
            </a:r>
            <a:endParaRPr lang="ru-RU" dirty="0"/>
          </a:p>
        </p:txBody>
      </p:sp>
      <p:sp>
        <p:nvSpPr>
          <p:cNvPr id="29" name="Овал 28"/>
          <p:cNvSpPr/>
          <p:nvPr/>
        </p:nvSpPr>
        <p:spPr>
          <a:xfrm>
            <a:off x="1571604" y="4500570"/>
            <a:ext cx="1428760" cy="92869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TextBox 29"/>
          <p:cNvSpPr txBox="1"/>
          <p:nvPr/>
        </p:nvSpPr>
        <p:spPr>
          <a:xfrm>
            <a:off x="1643042" y="4643446"/>
            <a:ext cx="1428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Выражение вежливости</a:t>
            </a:r>
            <a:endParaRPr lang="ru-RU" dirty="0"/>
          </a:p>
        </p:txBody>
      </p:sp>
      <p:sp>
        <p:nvSpPr>
          <p:cNvPr id="31" name="Овал 30"/>
          <p:cNvSpPr/>
          <p:nvPr/>
        </p:nvSpPr>
        <p:spPr>
          <a:xfrm>
            <a:off x="6588224" y="3356992"/>
            <a:ext cx="1928826" cy="92869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6732240" y="3573016"/>
            <a:ext cx="15716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Оформление мысли</a:t>
            </a:r>
            <a:endParaRPr lang="ru-RU" dirty="0"/>
          </a:p>
        </p:txBody>
      </p:sp>
      <p:sp>
        <p:nvSpPr>
          <p:cNvPr id="33" name="Овал 32"/>
          <p:cNvSpPr/>
          <p:nvPr/>
        </p:nvSpPr>
        <p:spPr>
          <a:xfrm>
            <a:off x="3707904" y="4365104"/>
            <a:ext cx="1500198" cy="78581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TextBox 33"/>
          <p:cNvSpPr txBox="1"/>
          <p:nvPr/>
        </p:nvSpPr>
        <p:spPr>
          <a:xfrm>
            <a:off x="3779912" y="4437112"/>
            <a:ext cx="15716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Связь мысли, порядок</a:t>
            </a:r>
            <a:endParaRPr lang="ru-RU" dirty="0"/>
          </a:p>
        </p:txBody>
      </p:sp>
      <p:sp>
        <p:nvSpPr>
          <p:cNvPr id="37" name="Овал 36"/>
          <p:cNvSpPr/>
          <p:nvPr/>
        </p:nvSpPr>
        <p:spPr>
          <a:xfrm>
            <a:off x="5643570" y="4929198"/>
            <a:ext cx="1071570" cy="78584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TextBox 37"/>
          <p:cNvSpPr txBox="1"/>
          <p:nvPr/>
        </p:nvSpPr>
        <p:spPr>
          <a:xfrm>
            <a:off x="5715008" y="5000636"/>
            <a:ext cx="10715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Перечис</a:t>
            </a:r>
            <a:endParaRPr lang="ru-RU" dirty="0" smtClean="0"/>
          </a:p>
          <a:p>
            <a:r>
              <a:rPr lang="ru-RU" dirty="0" err="1" smtClean="0"/>
              <a:t>ление</a:t>
            </a:r>
            <a:endParaRPr lang="ru-RU" dirty="0"/>
          </a:p>
        </p:txBody>
      </p:sp>
      <p:sp>
        <p:nvSpPr>
          <p:cNvPr id="39" name="Овал 38"/>
          <p:cNvSpPr/>
          <p:nvPr/>
        </p:nvSpPr>
        <p:spPr>
          <a:xfrm>
            <a:off x="6643702" y="5643578"/>
            <a:ext cx="1500198" cy="85725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TextBox 39"/>
          <p:cNvSpPr txBox="1"/>
          <p:nvPr/>
        </p:nvSpPr>
        <p:spPr>
          <a:xfrm>
            <a:off x="6715140" y="5715016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Противо</a:t>
            </a:r>
            <a:endParaRPr lang="ru-RU" dirty="0" smtClean="0"/>
          </a:p>
          <a:p>
            <a:r>
              <a:rPr lang="ru-RU" dirty="0" err="1" smtClean="0"/>
              <a:t>поставление</a:t>
            </a:r>
            <a:endParaRPr lang="ru-RU" dirty="0"/>
          </a:p>
        </p:txBody>
      </p:sp>
      <p:sp>
        <p:nvSpPr>
          <p:cNvPr id="42" name="Овал 41"/>
          <p:cNvSpPr/>
          <p:nvPr/>
        </p:nvSpPr>
        <p:spPr>
          <a:xfrm>
            <a:off x="7786710" y="4714884"/>
            <a:ext cx="1357290" cy="92869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TextBox 42"/>
          <p:cNvSpPr txBox="1"/>
          <p:nvPr/>
        </p:nvSpPr>
        <p:spPr>
          <a:xfrm>
            <a:off x="7858148" y="4929198"/>
            <a:ext cx="12858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Следствие, вывод</a:t>
            </a:r>
            <a:endParaRPr lang="ru-RU" dirty="0"/>
          </a:p>
        </p:txBody>
      </p:sp>
      <p:cxnSp>
        <p:nvCxnSpPr>
          <p:cNvPr id="45" name="Прямая соединительная линия 44"/>
          <p:cNvCxnSpPr>
            <a:stCxn id="6" idx="5"/>
          </p:cNvCxnSpPr>
          <p:nvPr/>
        </p:nvCxnSpPr>
        <p:spPr>
          <a:xfrm rot="16200000" flipH="1">
            <a:off x="3083007" y="1654255"/>
            <a:ext cx="932284" cy="7598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>
            <a:stCxn id="22" idx="5"/>
            <a:endCxn id="4" idx="2"/>
          </p:cNvCxnSpPr>
          <p:nvPr/>
        </p:nvCxnSpPr>
        <p:spPr>
          <a:xfrm rot="16200000" flipH="1">
            <a:off x="2456130" y="2206105"/>
            <a:ext cx="520246" cy="12826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>
            <a:endCxn id="24" idx="6"/>
          </p:cNvCxnSpPr>
          <p:nvPr/>
        </p:nvCxnSpPr>
        <p:spPr>
          <a:xfrm rot="10800000" flipV="1">
            <a:off x="2214546" y="3428999"/>
            <a:ext cx="1285884" cy="2500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>
            <a:stCxn id="24" idx="4"/>
            <a:endCxn id="27" idx="0"/>
          </p:cNvCxnSpPr>
          <p:nvPr/>
        </p:nvCxnSpPr>
        <p:spPr>
          <a:xfrm rot="5400000">
            <a:off x="892959" y="4107677"/>
            <a:ext cx="214314" cy="5714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>
            <a:stCxn id="24" idx="4"/>
          </p:cNvCxnSpPr>
          <p:nvPr/>
        </p:nvCxnSpPr>
        <p:spPr>
          <a:xfrm rot="16200000" flipH="1">
            <a:off x="1500166" y="4071942"/>
            <a:ext cx="285752" cy="7143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>
            <a:stCxn id="31" idx="4"/>
            <a:endCxn id="33" idx="0"/>
          </p:cNvCxnSpPr>
          <p:nvPr/>
        </p:nvCxnSpPr>
        <p:spPr>
          <a:xfrm flipH="1">
            <a:off x="4458003" y="4285686"/>
            <a:ext cx="3094634" cy="794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>
            <a:endCxn id="37" idx="0"/>
          </p:cNvCxnSpPr>
          <p:nvPr/>
        </p:nvCxnSpPr>
        <p:spPr>
          <a:xfrm rot="5400000">
            <a:off x="6625843" y="4125521"/>
            <a:ext cx="357190" cy="12501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>
            <a:endCxn id="39" idx="0"/>
          </p:cNvCxnSpPr>
          <p:nvPr/>
        </p:nvCxnSpPr>
        <p:spPr>
          <a:xfrm rot="5400000">
            <a:off x="6875876" y="5089934"/>
            <a:ext cx="1071570" cy="357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 rot="16200000" flipH="1">
            <a:off x="7965305" y="4036223"/>
            <a:ext cx="142876" cy="12144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>
            <a:stCxn id="4" idx="6"/>
          </p:cNvCxnSpPr>
          <p:nvPr/>
        </p:nvCxnSpPr>
        <p:spPr>
          <a:xfrm>
            <a:off x="5857884" y="3107529"/>
            <a:ext cx="1018372" cy="3934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>
            <a:stCxn id="31" idx="4"/>
          </p:cNvCxnSpPr>
          <p:nvPr/>
        </p:nvCxnSpPr>
        <p:spPr>
          <a:xfrm flipH="1">
            <a:off x="7452320" y="4285686"/>
            <a:ext cx="100317" cy="2954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85728"/>
            <a:ext cx="8229600" cy="2043114"/>
          </a:xfrm>
        </p:spPr>
        <p:txBody>
          <a:bodyPr/>
          <a:lstStyle/>
          <a:p>
            <a:r>
              <a:rPr lang="ru-RU" dirty="0" smtClean="0"/>
              <a:t>Вводные конструкции – это вводные слова, сочетания слов, предложения, при помощи которых говорящий (пишущий) выражает свое отношение к тому, что он сообщает.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28596" y="2928934"/>
            <a:ext cx="850112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Например, уверенность</a:t>
            </a:r>
          </a:p>
          <a:p>
            <a:r>
              <a:rPr lang="ru-RU" dirty="0" smtClean="0"/>
              <a:t>(</a:t>
            </a:r>
            <a:r>
              <a:rPr lang="ru-RU" b="1" dirty="0" smtClean="0"/>
              <a:t>Конечно,</a:t>
            </a:r>
            <a:r>
              <a:rPr lang="ru-RU" dirty="0" smtClean="0"/>
              <a:t> письмо пришло вчера)</a:t>
            </a:r>
          </a:p>
          <a:p>
            <a:r>
              <a:rPr lang="ru-RU" dirty="0" smtClean="0"/>
              <a:t>неуверенность</a:t>
            </a:r>
          </a:p>
          <a:p>
            <a:r>
              <a:rPr lang="ru-RU" dirty="0" smtClean="0"/>
              <a:t>(</a:t>
            </a:r>
            <a:r>
              <a:rPr lang="ru-RU" b="1" dirty="0" smtClean="0"/>
              <a:t>Наверное, </a:t>
            </a:r>
            <a:r>
              <a:rPr lang="ru-RU" dirty="0" smtClean="0"/>
              <a:t>письмо пришло вчера)</a:t>
            </a:r>
          </a:p>
          <a:p>
            <a:r>
              <a:rPr lang="ru-RU" dirty="0" smtClean="0"/>
              <a:t>радость</a:t>
            </a:r>
          </a:p>
          <a:p>
            <a:r>
              <a:rPr lang="ru-RU" dirty="0" smtClean="0"/>
              <a:t>(</a:t>
            </a:r>
            <a:r>
              <a:rPr lang="ru-RU" b="1" dirty="0" smtClean="0"/>
              <a:t>К счастью, </a:t>
            </a:r>
            <a:r>
              <a:rPr lang="ru-RU" dirty="0" smtClean="0"/>
              <a:t>письмо пришло вчера)</a:t>
            </a:r>
          </a:p>
          <a:p>
            <a:r>
              <a:rPr lang="ru-RU" dirty="0" smtClean="0"/>
              <a:t>огорчение</a:t>
            </a:r>
          </a:p>
          <a:p>
            <a:r>
              <a:rPr lang="ru-RU" dirty="0" smtClean="0"/>
              <a:t>(</a:t>
            </a:r>
            <a:r>
              <a:rPr lang="ru-RU" b="1" dirty="0"/>
              <a:t>К</a:t>
            </a:r>
            <a:r>
              <a:rPr lang="ru-RU" b="1" dirty="0" smtClean="0"/>
              <a:t> сожалению, </a:t>
            </a:r>
            <a:r>
              <a:rPr lang="ru-RU" dirty="0" smtClean="0"/>
              <a:t>письмо пришло вчера)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2853"/>
            <a:ext cx="8229600" cy="2571768"/>
          </a:xfrm>
        </p:spPr>
        <p:txBody>
          <a:bodyPr/>
          <a:lstStyle/>
          <a:p>
            <a:r>
              <a:rPr lang="ru-RU" dirty="0" smtClean="0"/>
              <a:t>Вводные конструкции (слова, сочетания слов, предложения), как и обращения, не являются членами предложения и не имеют грамматической связи ни с одним членом предложения.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785786" y="3000372"/>
            <a:ext cx="778674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Пожалуй, пора и лук высаживать.</a:t>
            </a:r>
          </a:p>
          <a:p>
            <a:endParaRPr lang="ru-RU" sz="2000" dirty="0" smtClean="0"/>
          </a:p>
          <a:p>
            <a:r>
              <a:rPr lang="ru-RU" sz="2000" dirty="0" smtClean="0"/>
              <a:t>Пора, пожалуй, лук высаживать.</a:t>
            </a:r>
          </a:p>
          <a:p>
            <a:endParaRPr lang="ru-RU" sz="2000" dirty="0" smtClean="0"/>
          </a:p>
          <a:p>
            <a:r>
              <a:rPr lang="ru-RU" sz="2000" dirty="0" smtClean="0"/>
              <a:t>Пора и лук высаживать, пожалуй.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476672"/>
            <a:ext cx="8280920" cy="5184575"/>
          </a:xfrm>
        </p:spPr>
        <p:txBody>
          <a:bodyPr>
            <a:normAutofit/>
          </a:bodyPr>
          <a:lstStyle/>
          <a:p>
            <a:r>
              <a:rPr lang="ru-RU" dirty="0" smtClean="0"/>
              <a:t>ЗАДАНИЕ: вводные слова выделите запятыми, укажите их значение. Слова, похожие на них, подчеркните как члены предложения, укажите, какими частями речи они являются.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ru-RU" dirty="0" smtClean="0"/>
              <a:t>ГРУППА №1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96752"/>
            <a:ext cx="9144000" cy="5661248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1.К несчастью моему никто не остался равнодушным.</a:t>
            </a:r>
          </a:p>
          <a:p>
            <a:pPr>
              <a:buNone/>
            </a:pPr>
            <a:r>
              <a:rPr lang="ru-RU" dirty="0" smtClean="0"/>
              <a:t>К несчастью проливные дожди затопили окрестные поля.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2.Поход наш верно продлился ещё несколько дней.</a:t>
            </a:r>
          </a:p>
          <a:p>
            <a:pPr>
              <a:buNone/>
            </a:pPr>
            <a:r>
              <a:rPr lang="ru-RU" dirty="0" smtClean="0"/>
              <a:t>Я верно решил все задачи в контрольной работе.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3.Удостоверение действительно до конца года.</a:t>
            </a:r>
          </a:p>
          <a:p>
            <a:pPr>
              <a:buNone/>
            </a:pPr>
            <a:r>
              <a:rPr lang="ru-RU" dirty="0" smtClean="0"/>
              <a:t>Я действительно этого не знал.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4.Эта книга кажется мне интересной.</a:t>
            </a:r>
          </a:p>
          <a:p>
            <a:pPr>
              <a:buNone/>
            </a:pPr>
            <a:r>
              <a:rPr lang="ru-RU" dirty="0" smtClean="0"/>
              <a:t>Путешественники кажется сбились с дороги.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5.Вчера я должно быть слегка простудился.</a:t>
            </a:r>
          </a:p>
          <a:p>
            <a:pPr>
              <a:buNone/>
            </a:pPr>
            <a:r>
              <a:rPr lang="ru-RU" dirty="0" smtClean="0"/>
              <a:t>Восстановление дома должно было быть закончено до холодов.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ru-RU" dirty="0" smtClean="0"/>
              <a:t>ГРУППА №2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9024" y="1196752"/>
            <a:ext cx="8784976" cy="54006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1.Вы ему поверьте в последний раз.</a:t>
            </a:r>
          </a:p>
          <a:p>
            <a:pPr>
              <a:buNone/>
            </a:pPr>
            <a:r>
              <a:rPr lang="ru-RU" dirty="0" smtClean="0"/>
              <a:t>Поверьте моего стыда вы не узнали б никогда.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/>
              <a:t>2.Правда в огне не горит и в воде не тонет.</a:t>
            </a:r>
          </a:p>
          <a:p>
            <a:pPr>
              <a:buNone/>
            </a:pPr>
            <a:r>
              <a:rPr lang="ru-RU" dirty="0" smtClean="0"/>
              <a:t>Правда он скоро  понял свою ошибку.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/>
              <a:t>3. К счастью река на всём протяжении достаточно глубока.</a:t>
            </a:r>
          </a:p>
          <a:p>
            <a:pPr>
              <a:buNone/>
            </a:pPr>
            <a:r>
              <a:rPr lang="ru-RU" dirty="0" smtClean="0"/>
              <a:t>Поезд мчится к счастью.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/>
              <a:t>4.Естественно я не согласился с этим предложением.</a:t>
            </a:r>
          </a:p>
          <a:p>
            <a:pPr>
              <a:buNone/>
            </a:pPr>
            <a:r>
              <a:rPr lang="ru-RU" dirty="0" smtClean="0"/>
              <a:t>Всё выглядело естественно.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/>
              <a:t>5.Разумеется вы справились с порученным делом.</a:t>
            </a:r>
          </a:p>
          <a:p>
            <a:pPr>
              <a:buNone/>
            </a:pPr>
            <a:r>
              <a:rPr lang="ru-RU" dirty="0" smtClean="0"/>
              <a:t>Это само собою разумеется.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smtClean="0"/>
              <a:t>Группа №3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96752"/>
            <a:ext cx="9144000" cy="5472608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1.Он кажется обиделся на меня.</a:t>
            </a:r>
          </a:p>
          <a:p>
            <a:pPr>
              <a:buNone/>
            </a:pPr>
            <a:r>
              <a:rPr lang="ru-RU" dirty="0" smtClean="0"/>
              <a:t>Он кажется сегодня грустным.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/>
              <a:t>2.Я всё сделал по вашему указанию.</a:t>
            </a:r>
          </a:p>
          <a:p>
            <a:pPr>
              <a:buNone/>
            </a:pPr>
            <a:r>
              <a:rPr lang="ru-RU" dirty="0" smtClean="0"/>
              <a:t>Сколько по вашему продержится мороз?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/>
              <a:t>3.Может быть я зайду к вам вечером.</a:t>
            </a:r>
          </a:p>
          <a:p>
            <a:pPr>
              <a:buNone/>
            </a:pPr>
            <a:r>
              <a:rPr lang="ru-RU" dirty="0" smtClean="0"/>
              <a:t>Это не может быть правдой.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/>
              <a:t>4.Послушайте как вам не стыдно.</a:t>
            </a:r>
          </a:p>
          <a:p>
            <a:pPr>
              <a:buNone/>
            </a:pPr>
            <a:r>
              <a:rPr lang="ru-RU" dirty="0" smtClean="0"/>
              <a:t>Послушайте меня внимательно.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/>
              <a:t>5.Она ведёт себя очень естественно.</a:t>
            </a:r>
          </a:p>
          <a:p>
            <a:pPr>
              <a:buNone/>
            </a:pPr>
            <a:r>
              <a:rPr lang="ru-RU" dirty="0" smtClean="0"/>
              <a:t>Он естественно своей вины не признаёт.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smtClean="0"/>
              <a:t>ГРУППА №4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640871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1.Мы хозяина кажется утомили.</a:t>
            </a:r>
          </a:p>
          <a:p>
            <a:pPr>
              <a:buNone/>
            </a:pPr>
            <a:r>
              <a:rPr lang="ru-RU" dirty="0" smtClean="0"/>
              <a:t>Небо, опрокинутое над степью, кажется страшно глубоким и прозрачным.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/>
              <a:t>2.Размен чувств и мыслей между нами не может быть.</a:t>
            </a:r>
          </a:p>
          <a:p>
            <a:pPr>
              <a:buNone/>
            </a:pPr>
            <a:r>
              <a:rPr lang="ru-RU" dirty="0" smtClean="0"/>
              <a:t>Люди может быть месяц в пути, и назад не вернёт их ни страх, ни железная сила.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/>
              <a:t>3.Вот наконец и материнский дом, колючий садик, домик с петушком.</a:t>
            </a:r>
          </a:p>
          <a:p>
            <a:pPr>
              <a:buNone/>
            </a:pPr>
            <a:r>
              <a:rPr lang="ru-RU" dirty="0" smtClean="0"/>
              <a:t>Наконец мы добрались до тростников.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/>
              <a:t>4.Но </a:t>
            </a:r>
            <a:r>
              <a:rPr lang="ru-RU" dirty="0" err="1" smtClean="0"/>
              <a:t>всё-же</a:t>
            </a:r>
            <a:r>
              <a:rPr lang="ru-RU" dirty="0" smtClean="0"/>
              <a:t> морская ловля не может (по) моему сравниться с речной.</a:t>
            </a:r>
          </a:p>
          <a:p>
            <a:pPr>
              <a:buNone/>
            </a:pPr>
            <a:r>
              <a:rPr lang="ru-RU" dirty="0" smtClean="0"/>
              <a:t>(По) моему совету мы переждали дождь в избушке лесника.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/>
              <a:t>5.Правда в этом месте дорога сворачивает в другую сторону.</a:t>
            </a:r>
          </a:p>
          <a:p>
            <a:pPr>
              <a:buNone/>
            </a:pPr>
            <a:r>
              <a:rPr lang="ru-RU" dirty="0" smtClean="0"/>
              <a:t>Правда глаза колет.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</TotalTime>
  <Words>798</Words>
  <Application>Microsoft Office PowerPoint</Application>
  <PresentationFormat>Экран (4:3)</PresentationFormat>
  <Paragraphs>122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Деловая игра «Я учитель»</vt:lpstr>
      <vt:lpstr>Слайд 2</vt:lpstr>
      <vt:lpstr>Слайд 3</vt:lpstr>
      <vt:lpstr>Слайд 4</vt:lpstr>
      <vt:lpstr>ЗАДАНИЕ: вводные слова выделите запятыми, укажите их значение. Слова, похожие на них, подчеркните как члены предложения, укажите, какими частями речи они являются.</vt:lpstr>
      <vt:lpstr>ГРУППА №1</vt:lpstr>
      <vt:lpstr>ГРУППА №2</vt:lpstr>
      <vt:lpstr>Группа №3</vt:lpstr>
      <vt:lpstr>ГРУППА №4</vt:lpstr>
      <vt:lpstr>Работа по парам. ГИА.10</vt:lpstr>
      <vt:lpstr>Самостоятельная работа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Деловая игра «Я учитель»</dc:title>
  <dc:creator>школа</dc:creator>
  <cp:lastModifiedBy>Учитель</cp:lastModifiedBy>
  <cp:revision>3</cp:revision>
  <dcterms:created xsi:type="dcterms:W3CDTF">2017-02-27T10:40:05Z</dcterms:created>
  <dcterms:modified xsi:type="dcterms:W3CDTF">2019-11-21T05:57:00Z</dcterms:modified>
</cp:coreProperties>
</file>