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70" r:id="rId3"/>
    <p:sldId id="269" r:id="rId4"/>
    <p:sldId id="271" r:id="rId5"/>
    <p:sldId id="272" r:id="rId6"/>
    <p:sldId id="273" r:id="rId7"/>
    <p:sldId id="274" r:id="rId8"/>
    <p:sldId id="276" r:id="rId9"/>
    <p:sldId id="266" r:id="rId10"/>
    <p:sldId id="27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8FE67-48AB-42C5-88E2-0993C6D0A62C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2B43-D084-47D4-9EC0-696DA572BE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89111-08B2-44E0-96E3-1C6296D58815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33BB5-25B6-44D1-AD62-B506E1CF4B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15B29-83B8-4423-887A-0EA0347B3D73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050E8-D4B9-4AB4-8433-FABB7EB716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D76CF-C5EB-4EA4-BBF7-A3E6428A8F02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5922F-5EF8-4CDC-ABC2-4C8676ECFA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32E9F-9B9A-4BBA-92DD-71A7E2BE4DDF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E2452-4657-4F79-8CEF-26D248A732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31B85-FD22-4208-8217-C2C3D09A5F9B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61271-28A6-4D0A-9488-15E4D00161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08BAD-B7A7-425C-9B4E-D666044CB965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13056-9A55-44B5-B53D-52F8776D95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9852C-EB50-4C01-8513-A280772C7276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0561F-D470-478D-B92F-A55E0FC1CA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0F160-6201-482B-81CA-BD5925569C4D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2DAAE-7E0A-44C0-AE65-97D6C172A6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21C16-E246-4116-8947-7768971C38DD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3EBD4-A8C9-451C-8A65-8A65E1F3F9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D85FE-25B2-4DB6-BD24-490A3663EABE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EDF83-3AE2-4DAF-AF7D-2A85BC510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154502-E3A0-4715-AE6B-3AAD952987B1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043A9B-A2F7-4465-90FD-58939A7C78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000364" y="3500438"/>
            <a:ext cx="614363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барашек и не кот,                          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Носит шубу круглый год.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Шуба серая - для лета,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зимы - другого цвета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429000"/>
            <a:ext cx="2571768" cy="3065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34" y="1714488"/>
            <a:ext cx="8358246" cy="18573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</a:rPr>
              <a:t>Толкование.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Небольшой пугливый зверёк семейства грызунов,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 длинными задними ногами и длинными ушами.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285728"/>
            <a:ext cx="6143668" cy="1428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  Ц</a:t>
            </a:r>
            <a:endParaRPr lang="ru-RU" sz="115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3964789" y="107145"/>
            <a:ext cx="357166" cy="1428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4429124" y="500042"/>
            <a:ext cx="1143008" cy="10715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115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714488"/>
            <a:ext cx="8143932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Образовано от основы ЗАИ – «прыгнуть». Исходное значение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«прыгун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im0-tub-ru.yandex.net/i?id=fea453d524881abc1156ae47dac89202&amp;n=13"/>
          <p:cNvPicPr>
            <a:picLocks noChangeAspect="1" noChangeArrowheads="1"/>
          </p:cNvPicPr>
          <p:nvPr/>
        </p:nvPicPr>
        <p:blipFill>
          <a:blip r:embed="rId2"/>
          <a:srcRect t="18750" r="57845" b="10937"/>
          <a:stretch>
            <a:fillRect/>
          </a:stretch>
        </p:blipFill>
        <p:spPr bwMode="auto">
          <a:xfrm>
            <a:off x="428596" y="3464719"/>
            <a:ext cx="2428892" cy="303611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71538" y="428604"/>
            <a:ext cx="6858048" cy="15573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Этимология</a:t>
            </a:r>
            <a:endParaRPr lang="ru-RU" sz="40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900113" y="1557338"/>
            <a:ext cx="330200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ЗА</a:t>
            </a:r>
            <a:r>
              <a:rPr lang="ru-RU" sz="7200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Я</a:t>
            </a:r>
            <a:r>
              <a:rPr lang="ru-RU" sz="7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Ц -</a:t>
            </a:r>
          </a:p>
        </p:txBody>
      </p:sp>
      <p:cxnSp>
        <p:nvCxnSpPr>
          <p:cNvPr id="4101" name="AutoShape 5"/>
          <p:cNvCxnSpPr>
            <a:cxnSpLocks noChangeShapeType="1"/>
          </p:cNvCxnSpPr>
          <p:nvPr/>
        </p:nvCxnSpPr>
        <p:spPr bwMode="auto">
          <a:xfrm flipV="1">
            <a:off x="2214546" y="1357298"/>
            <a:ext cx="428628" cy="358776"/>
          </a:xfrm>
          <a:prstGeom prst="straightConnector1">
            <a:avLst/>
          </a:prstGeom>
          <a:noFill/>
          <a:ln w="57150">
            <a:solidFill>
              <a:srgbClr val="CC0000"/>
            </a:solidFill>
            <a:round/>
            <a:headEnd/>
            <a:tailEnd/>
          </a:ln>
          <a:effectLst/>
        </p:spPr>
      </p:cxn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4140200" y="1628775"/>
            <a:ext cx="4327525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4 буквы  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642910" y="4857760"/>
            <a:ext cx="578647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6"/>
            <a:endParaRPr lang="ru-RU" sz="7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14480" y="428604"/>
            <a:ext cx="642942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Звуковой анализ слова</a:t>
            </a:r>
            <a:endParaRPr lang="ru-RU" sz="40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3429000"/>
            <a:ext cx="6572264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8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зай′ац</a:t>
            </a:r>
            <a:r>
              <a:rPr lang="en-US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8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00760" y="3571876"/>
            <a:ext cx="314323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звуков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4213" y="1571612"/>
            <a:ext cx="7772400" cy="2071702"/>
          </a:xfrm>
        </p:spPr>
        <p:txBody>
          <a:bodyPr/>
          <a:lstStyle/>
          <a:p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Зайчик            </a:t>
            </a:r>
            <a:r>
              <a:rPr lang="ru-RU" sz="28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Заюшка</a:t>
            </a:r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Зайчишка</a:t>
            </a:r>
          </a:p>
          <a:p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Зайка              Заинька           Зайчонок</a:t>
            </a:r>
          </a:p>
          <a:p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Заячий            Зайчиха           Зайчатина </a:t>
            </a:r>
          </a:p>
        </p:txBody>
      </p:sp>
      <p:pic>
        <p:nvPicPr>
          <p:cNvPr id="14341" name="Picture 5" descr="img199"/>
          <p:cNvPicPr>
            <a:picLocks noChangeAspect="1" noChangeArrowheads="1"/>
          </p:cNvPicPr>
          <p:nvPr/>
        </p:nvPicPr>
        <p:blipFill>
          <a:blip r:embed="rId2">
            <a:lum contrast="18000"/>
          </a:blip>
          <a:srcRect/>
          <a:stretch>
            <a:fillRect/>
          </a:stretch>
        </p:blipFill>
        <p:spPr bwMode="auto">
          <a:xfrm>
            <a:off x="285720" y="4320698"/>
            <a:ext cx="3143272" cy="2122973"/>
          </a:xfrm>
          <a:prstGeom prst="rect">
            <a:avLst/>
          </a:prstGeom>
          <a:noFill/>
        </p:spPr>
      </p:pic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Однокоренные слова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800" decel="1000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800" decel="100000" fill="hold"/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800" decel="100000" fill="hold"/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955925"/>
            <a:ext cx="3305175" cy="1120775"/>
          </a:xfrm>
          <a:effectLst>
            <a:outerShdw dist="28398" dir="20006097" algn="ctr" rotWithShape="0">
              <a:srgbClr val="CC0000"/>
            </a:outerShdw>
          </a:effectLst>
        </p:spPr>
        <p:txBody>
          <a:bodyPr/>
          <a:lstStyle/>
          <a:p>
            <a:pPr>
              <a:buFontTx/>
              <a:buNone/>
            </a:pPr>
            <a:r>
              <a:rPr lang="ru-RU" sz="6000" b="1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Косой</a:t>
            </a:r>
          </a:p>
        </p:txBody>
      </p:sp>
      <p:pic>
        <p:nvPicPr>
          <p:cNvPr id="3074" name="Picture 2" descr="https://ds04.infourok.ru/uploads/ex/09c1/0000f420-ea1501ed/img4.jpg"/>
          <p:cNvPicPr>
            <a:picLocks noChangeAspect="1" noChangeArrowheads="1"/>
          </p:cNvPicPr>
          <p:nvPr/>
        </p:nvPicPr>
        <p:blipFill>
          <a:blip r:embed="rId2"/>
          <a:srcRect l="62256" t="27183" r="9388" b="12364"/>
          <a:stretch>
            <a:fillRect/>
          </a:stretch>
        </p:blipFill>
        <p:spPr bwMode="auto">
          <a:xfrm>
            <a:off x="5643570" y="1500174"/>
            <a:ext cx="2857520" cy="457203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500166" y="357166"/>
            <a:ext cx="4357718" cy="13430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</a:rPr>
              <a:t>Синоним.</a:t>
            </a:r>
            <a:endParaRPr lang="ru-RU" sz="48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333375"/>
            <a:ext cx="8229600" cy="849313"/>
          </a:xfrm>
          <a:effectLst>
            <a:outerShdw dist="35921" dir="18900000" algn="ctr" rotWithShape="0">
              <a:srgbClr val="CC0000"/>
            </a:outerShdw>
          </a:effectLst>
        </p:spPr>
        <p:txBody>
          <a:bodyPr/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Фразеологизмы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07950" y="1196975"/>
            <a:ext cx="4392613" cy="576263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Убить двух зайцев –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4284663" y="1196975"/>
            <a:ext cx="471646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одновременно выполнить два дела, добиться осуществления двух целей.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428596" y="2643182"/>
            <a:ext cx="3454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Заячья душа – </a:t>
            </a: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3714743" y="2636838"/>
            <a:ext cx="549593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 трусливом, робком человеке</a:t>
            </a:r>
          </a:p>
        </p:txBody>
      </p:sp>
      <p:pic>
        <p:nvPicPr>
          <p:cNvPr id="9" name="Picture 4" descr="img18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lum bright="12000" contrast="24000"/>
          </a:blip>
          <a:srcRect/>
          <a:stretch>
            <a:fillRect/>
          </a:stretch>
        </p:blipFill>
        <p:spPr bwMode="auto">
          <a:xfrm>
            <a:off x="3357554" y="2970213"/>
            <a:ext cx="2903538" cy="388778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  <p:bldP spid="15365" grpId="0"/>
      <p:bldP spid="15366" grpId="0"/>
      <p:bldP spid="1536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000" b="1" dirty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Пословицы и поговорки.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85720" y="1341438"/>
            <a:ext cx="8572560" cy="32893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За двумя зайцами погонишься – ни одного не поймаешь.</a:t>
            </a:r>
          </a:p>
          <a:p>
            <a:pPr marL="0" indent="0">
              <a:buFontTx/>
              <a:buNone/>
            </a:pPr>
            <a:endParaRPr lang="ru-RU" b="1" dirty="0"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  <a:p>
            <a:pPr marL="0" indent="0">
              <a:buFontTx/>
              <a:buNone/>
            </a:pPr>
            <a:r>
              <a:rPr lang="ru-RU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Трусливому зайке и пенёк – волк.</a:t>
            </a:r>
          </a:p>
        </p:txBody>
      </p:sp>
      <p:pic>
        <p:nvPicPr>
          <p:cNvPr id="6" name="Picture 2" descr="https://avatars.mds.yandex.net/get-zen_doc/195198/pub_5bf8b03c97773400aae75265_5bf8bca9234b3200aa0458e1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611882"/>
            <a:ext cx="2357454" cy="279753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40246"/>
          </a:xfrm>
        </p:spPr>
        <p:txBody>
          <a:bodyPr/>
          <a:lstStyle/>
          <a:p>
            <a:pPr lvl="2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Сказка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Жил-был трусливый заяц в лесу. Всего он боялся. Однажды надоело ему бояться. Пришёл он  на полянку, а тут уж много  зайцев. Вот он и начал им хвастать: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- У меня не усы, а усищи, не лапы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лáпищи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не зубы, а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зýбищи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— я никого не боюсь. Я  самый бесстрашный, я самый сильный, я самый храбрый…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-  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Я-я-я-я-я-я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! -  слышалось по всему лесу.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Так буква «Я» навсегда поселилась в слове «ЗА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Ц».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643042" y="1214422"/>
            <a:ext cx="707236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Ц.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 ЯШКА ЯСНО ЗНАЕТ: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НАДО ПРАВИЛА УЧИТЬ!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СЛОВЕ «ЗА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Ц» ОБЕЩАЕТ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БУКВУ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«Я»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ПРОПУСТИТЬ!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0"/>
            <a:ext cx="7643866" cy="16287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Стих читаем – слово запоминаем.</a:t>
            </a:r>
            <a:endParaRPr lang="ru-RU" sz="40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9218" name="Picture 2" descr="https://ds04.infourok.ru/uploads/ex/10ad/000b5b4c-f174b9de/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071942"/>
            <a:ext cx="3214678" cy="24110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</Template>
  <TotalTime>65</TotalTime>
  <Words>161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12</vt:lpstr>
      <vt:lpstr>Слайд 1</vt:lpstr>
      <vt:lpstr>Слайд 2</vt:lpstr>
      <vt:lpstr>Слайд 3</vt:lpstr>
      <vt:lpstr>Однокоренные слова</vt:lpstr>
      <vt:lpstr>Слайд 5</vt:lpstr>
      <vt:lpstr>Фразеологизмы. </vt:lpstr>
      <vt:lpstr>Пословицы и поговорки.</vt:lpstr>
      <vt:lpstr>Сказка         Жил-был трусливый заяц в лесу. Всего он боялся. Однажды надоело ему бояться. Пришёл он  на полянку, а тут уж много  зайцев. Вот он и начал им хвастать:  - У меня не усы, а усищи, не лапы лáпищи, не зубы, а зýбищи — я никого не боюсь. Я  самый бесстрашный, я самый сильный, я самый храбрый…   -   Я-я-я-я-я-я! -  слышалось по всему лесу.       Так буква «Я» навсегда поселилась в слове «ЗАЯЦ».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</cp:lastModifiedBy>
  <cp:revision>19</cp:revision>
  <dcterms:created xsi:type="dcterms:W3CDTF">2015-04-27T05:59:25Z</dcterms:created>
  <dcterms:modified xsi:type="dcterms:W3CDTF">2019-10-29T14:43:48Z</dcterms:modified>
</cp:coreProperties>
</file>