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1" r:id="rId5"/>
    <p:sldId id="266" r:id="rId6"/>
    <p:sldId id="262" r:id="rId7"/>
    <p:sldId id="267" r:id="rId8"/>
    <p:sldId id="263" r:id="rId9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3333CC"/>
  </p:clrMru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Прямоугольник 85"/>
          <p:cNvSpPr/>
          <p:nvPr userDrawn="1"/>
        </p:nvSpPr>
        <p:spPr>
          <a:xfrm>
            <a:off x="535761" y="380971"/>
            <a:ext cx="6161528" cy="84773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8856741"/>
            <a:ext cx="112512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" kern="12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© Фокина Лидия Петровна </a:t>
            </a:r>
            <a:endParaRPr lang="ru-RU" sz="800" kern="1200" dirty="0">
              <a:solidFill>
                <a:schemeClr val="accent5">
                  <a:lumMod val="40000"/>
                  <a:lumOff val="60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pSp>
        <p:nvGrpSpPr>
          <p:cNvPr id="8" name="Группа 7"/>
          <p:cNvGrpSpPr/>
          <p:nvPr userDrawn="1"/>
        </p:nvGrpSpPr>
        <p:grpSpPr>
          <a:xfrm rot="10800000">
            <a:off x="267868" y="8196260"/>
            <a:ext cx="616154" cy="333377"/>
            <a:chOff x="2714612" y="1428736"/>
            <a:chExt cx="2857520" cy="785818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9" name="Овал 8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" name="Группа 13"/>
          <p:cNvGrpSpPr/>
          <p:nvPr userDrawn="1"/>
        </p:nvGrpSpPr>
        <p:grpSpPr>
          <a:xfrm rot="10800000">
            <a:off x="267868" y="7248522"/>
            <a:ext cx="616154" cy="333377"/>
            <a:chOff x="2714612" y="1428736"/>
            <a:chExt cx="2857520" cy="785818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15" name="Овал 14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7" name="Группа 86"/>
          <p:cNvGrpSpPr/>
          <p:nvPr userDrawn="1"/>
        </p:nvGrpSpPr>
        <p:grpSpPr>
          <a:xfrm rot="10800000">
            <a:off x="267868" y="6300785"/>
            <a:ext cx="616154" cy="333377"/>
            <a:chOff x="2714612" y="1428736"/>
            <a:chExt cx="2857520" cy="785818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88" name="Овал 87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Овал 88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Овал 89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Овал 90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Скругленный прямоугольник 91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3" name="Группа 92"/>
          <p:cNvGrpSpPr/>
          <p:nvPr userDrawn="1"/>
        </p:nvGrpSpPr>
        <p:grpSpPr>
          <a:xfrm rot="10800000">
            <a:off x="267868" y="5353048"/>
            <a:ext cx="616154" cy="333377"/>
            <a:chOff x="2714612" y="1428736"/>
            <a:chExt cx="2857520" cy="785818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94" name="Овал 93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Овал 94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Овал 95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Овал 96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Скругленный прямоугольник 97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9" name="Группа 98"/>
          <p:cNvGrpSpPr/>
          <p:nvPr userDrawn="1"/>
        </p:nvGrpSpPr>
        <p:grpSpPr>
          <a:xfrm rot="10800000">
            <a:off x="267868" y="4405310"/>
            <a:ext cx="616154" cy="333377"/>
            <a:chOff x="2714612" y="1428736"/>
            <a:chExt cx="2857520" cy="785818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100" name="Овал 99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Овал 100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Овал 101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Овал 102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4" name="Скругленный прямоугольник 103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5" name="Группа 104"/>
          <p:cNvGrpSpPr/>
          <p:nvPr userDrawn="1"/>
        </p:nvGrpSpPr>
        <p:grpSpPr>
          <a:xfrm rot="10800000">
            <a:off x="267868" y="3457573"/>
            <a:ext cx="616154" cy="333377"/>
            <a:chOff x="2714612" y="1428736"/>
            <a:chExt cx="2857520" cy="785818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106" name="Овал 105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7" name="Овал 106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8" name="Овал 107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9" name="Овал 108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0" name="Скругленный прямоугольник 109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1" name="Группа 110"/>
          <p:cNvGrpSpPr/>
          <p:nvPr userDrawn="1"/>
        </p:nvGrpSpPr>
        <p:grpSpPr>
          <a:xfrm rot="10800000">
            <a:off x="267868" y="2509836"/>
            <a:ext cx="616154" cy="333377"/>
            <a:chOff x="2714612" y="1428736"/>
            <a:chExt cx="2857520" cy="785818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112" name="Овал 111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3" name="Овал 112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4" name="Овал 113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5" name="Овал 114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6" name="Скругленный прямоугольник 115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7" name="Группа 116"/>
          <p:cNvGrpSpPr/>
          <p:nvPr userDrawn="1"/>
        </p:nvGrpSpPr>
        <p:grpSpPr>
          <a:xfrm rot="10800000">
            <a:off x="267868" y="1562098"/>
            <a:ext cx="616154" cy="333377"/>
            <a:chOff x="2714612" y="1428736"/>
            <a:chExt cx="2857520" cy="785818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118" name="Овал 117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9" name="Овал 118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0" name="Овал 119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1" name="Овал 120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2" name="Скругленный прямоугольник 121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3" name="Группа 122"/>
          <p:cNvGrpSpPr/>
          <p:nvPr userDrawn="1"/>
        </p:nvGrpSpPr>
        <p:grpSpPr>
          <a:xfrm rot="10800000">
            <a:off x="267868" y="614361"/>
            <a:ext cx="616154" cy="333377"/>
            <a:chOff x="2714612" y="1428736"/>
            <a:chExt cx="2857520" cy="785818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124" name="Овал 123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5" name="Овал 124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6" name="Овал 125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7" name="Овал 126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8" name="Скругленный прямоугольник 127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535761" y="3143242"/>
            <a:ext cx="6107949" cy="4006547"/>
            <a:chOff x="1115616" y="2146449"/>
            <a:chExt cx="7165477" cy="3237141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9"/>
              <a:ext cx="7165477" cy="82061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5">
                      <a:lumMod val="75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ПОРТФОЛИО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87089" y="5085184"/>
              <a:ext cx="5084703" cy="2984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1214422" y="428596"/>
            <a:ext cx="52864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3333CC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Муниципальное</a:t>
            </a:r>
            <a:r>
              <a:rPr lang="ru-RU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3333CC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казенное дошкольное образовательное учреждение</a:t>
            </a:r>
          </a:p>
          <a:p>
            <a:pPr algn="ctr"/>
            <a:r>
              <a:rPr lang="ru-RU" b="1" dirty="0" smtClean="0">
                <a:solidFill>
                  <a:srgbClr val="3333CC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«Детский сад №30»</a:t>
            </a:r>
          </a:p>
          <a:p>
            <a:pPr algn="ctr"/>
            <a:r>
              <a:rPr lang="ru-RU" b="1" dirty="0" smtClean="0">
                <a:solidFill>
                  <a:srgbClr val="3333CC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Коркинского муниципального района</a:t>
            </a:r>
            <a:endParaRPr lang="ru-RU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857628" y="6429388"/>
            <a:ext cx="27860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Подготовила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Чертыкова Н.А.</a:t>
            </a:r>
            <a:endParaRPr lang="ru-RU" sz="2400" b="1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28934" y="8429652"/>
            <a:ext cx="111358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2 часть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32" y="500034"/>
            <a:ext cx="60007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3333CC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3. Папка подтверждающих   документов.</a:t>
            </a:r>
          </a:p>
          <a:p>
            <a:r>
              <a:rPr lang="ru-RU" sz="2400" b="1" dirty="0" smtClean="0">
                <a:solidFill>
                  <a:srgbClr val="3333CC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3.1. участие в методической работе ДОУ.</a:t>
            </a:r>
          </a:p>
          <a:p>
            <a:endParaRPr lang="ru-RU" sz="2400" b="1" dirty="0" smtClean="0">
              <a:solidFill>
                <a:srgbClr val="3333CC"/>
              </a:solidFill>
              <a:latin typeface="Times New Roman" pitchFamily="18" charset="0"/>
              <a:ea typeface="Cambria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rgbClr val="3333CC"/>
              </a:solidFill>
              <a:latin typeface="Times New Roman" pitchFamily="18" charset="0"/>
              <a:ea typeface="Cambria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chemeClr val="accent4"/>
              </a:solidFill>
              <a:latin typeface="Times New Roman" pitchFamily="18" charset="0"/>
              <a:ea typeface="Cambria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85794" y="1357290"/>
          <a:ext cx="5857916" cy="7403038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088733"/>
                <a:gridCol w="911531"/>
                <a:gridCol w="2071702"/>
                <a:gridCol w="1785950"/>
              </a:tblGrid>
              <a:tr h="62059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Учебный год</a:t>
                      </a:r>
                      <a:endParaRPr lang="ru-RU" sz="16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  <a:endParaRPr lang="ru-RU" sz="16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Тема  мероприятия</a:t>
                      </a:r>
                      <a:endParaRPr lang="ru-RU" sz="16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Форма участия</a:t>
                      </a:r>
                      <a:endParaRPr lang="ru-RU" sz="16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86567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2016 -2017</a:t>
                      </a:r>
                      <a:endParaRPr lang="ru-RU" sz="18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22.11.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ru-RU" sz="18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Конспект открытого занятия по математике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«Путешествие на остров».</a:t>
                      </a:r>
                      <a:endParaRPr lang="ru-RU" sz="18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Открытое мероприятие</a:t>
                      </a:r>
                    </a:p>
                    <a:p>
                      <a:endParaRPr lang="en-US" sz="1800" dirty="0" smtClean="0">
                        <a:solidFill>
                          <a:srgbClr val="FF0000"/>
                        </a:solidFill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185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2016 -2017</a:t>
                      </a:r>
                    </a:p>
                    <a:p>
                      <a:endParaRPr lang="ru-RU" sz="18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19.02. 2017</a:t>
                      </a:r>
                      <a:endParaRPr lang="ru-RU" sz="18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Коррекционное занятие «Звук [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]. Буква «Ш».</a:t>
                      </a:r>
                      <a:endParaRPr lang="ru-RU" sz="1800" dirty="0" smtClean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Открытое мероприятие</a:t>
                      </a:r>
                    </a:p>
                    <a:p>
                      <a:endParaRPr lang="ru-RU" sz="18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950447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2016 -2017</a:t>
                      </a:r>
                      <a:endParaRPr lang="ru-RU" sz="18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7.03.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  <a:endParaRPr lang="ru-RU" sz="18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Конспект комплексного занятия «Весна – красна».</a:t>
                      </a:r>
                      <a:endParaRPr lang="en-US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800" dirty="0" smtClean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Открытое мероприятие</a:t>
                      </a:r>
                    </a:p>
                    <a:p>
                      <a:endParaRPr lang="ru-RU" sz="18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950447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2016 -2017</a:t>
                      </a:r>
                    </a:p>
                    <a:p>
                      <a:endParaRPr lang="ru-RU" sz="18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02.03.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  <a:endParaRPr lang="ru-RU" sz="18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Презентация проекта «Все работы хороши» (знакомство с профессиями родителей)</a:t>
                      </a:r>
                      <a:endParaRPr lang="en-US" sz="1800" dirty="0" smtClean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Выступление на педагогическом совете.</a:t>
                      </a:r>
                      <a:endParaRPr lang="ru-RU" sz="18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32" y="500034"/>
            <a:ext cx="60007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3333CC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3. Папка подтверждающих   документов.</a:t>
            </a:r>
          </a:p>
          <a:p>
            <a:r>
              <a:rPr lang="ru-RU" sz="2400" b="1" dirty="0" smtClean="0">
                <a:solidFill>
                  <a:srgbClr val="3333CC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3.1. участие в методической работе ДОУ.</a:t>
            </a:r>
          </a:p>
          <a:p>
            <a:endParaRPr lang="ru-RU" sz="2400" b="1" dirty="0" smtClean="0">
              <a:solidFill>
                <a:srgbClr val="3333CC"/>
              </a:solidFill>
              <a:latin typeface="Times New Roman" pitchFamily="18" charset="0"/>
              <a:ea typeface="Cambria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rgbClr val="3333CC"/>
              </a:solidFill>
              <a:latin typeface="Times New Roman" pitchFamily="18" charset="0"/>
              <a:ea typeface="Cambria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chemeClr val="accent4"/>
              </a:solidFill>
              <a:latin typeface="Times New Roman" pitchFamily="18" charset="0"/>
              <a:ea typeface="Cambria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85794" y="1357290"/>
          <a:ext cx="5857916" cy="7403038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088733"/>
                <a:gridCol w="911531"/>
                <a:gridCol w="2071702"/>
                <a:gridCol w="1785950"/>
              </a:tblGrid>
              <a:tr h="62059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Учебный год</a:t>
                      </a:r>
                      <a:endParaRPr lang="ru-RU" sz="16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  <a:endParaRPr lang="ru-RU" sz="16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Тема  мероприятия</a:t>
                      </a:r>
                      <a:endParaRPr lang="ru-RU" sz="16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Форма участия</a:t>
                      </a:r>
                      <a:endParaRPr lang="ru-RU" sz="16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86567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2017-2018</a:t>
                      </a:r>
                      <a:endParaRPr lang="ru-RU" sz="18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04.04.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2018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Презентация проекта «Профессия - ветеринар».</a:t>
                      </a:r>
                    </a:p>
                    <a:p>
                      <a:endParaRPr lang="ru-RU" sz="18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Выступление на педагогическом совете.</a:t>
                      </a:r>
                      <a:endParaRPr lang="ru-RU" sz="1800" dirty="0" smtClean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  <a:p>
                      <a:endParaRPr lang="en-US" sz="1800" dirty="0" smtClean="0">
                        <a:solidFill>
                          <a:srgbClr val="FF0000"/>
                        </a:solidFill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18507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2017-2018</a:t>
                      </a:r>
                      <a:endParaRPr lang="ru-RU" sz="18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22.11. 2018</a:t>
                      </a:r>
                      <a:endParaRPr lang="ru-RU" sz="18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КВН «Все профессии важны».</a:t>
                      </a:r>
                      <a:endParaRPr lang="ru-RU" sz="1800" dirty="0" smtClean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Открытое мероприятие</a:t>
                      </a:r>
                    </a:p>
                    <a:p>
                      <a:endParaRPr lang="ru-RU" sz="18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950447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2017-2018</a:t>
                      </a:r>
                      <a:endParaRPr lang="ru-RU" sz="18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6.03.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2018</a:t>
                      </a:r>
                      <a:endParaRPr lang="ru-RU" sz="18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Проект по безопасности «Ребёнок и природа».</a:t>
                      </a:r>
                      <a:endParaRPr lang="ru-RU" sz="1800" dirty="0" smtClean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Выступление на педагогическом совете.</a:t>
                      </a:r>
                      <a:endParaRPr lang="ru-RU" sz="1800" dirty="0" smtClean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  <a:p>
                      <a:endParaRPr lang="ru-RU" sz="18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950447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2017-2018</a:t>
                      </a:r>
                      <a:endParaRPr lang="ru-RU" sz="18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02.03.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2017</a:t>
                      </a:r>
                      <a:endParaRPr lang="ru-RU" sz="18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</a:rPr>
                        <a:t>«Возрастные особенности развития детей 5-6 лет».</a:t>
                      </a:r>
                      <a:endParaRPr lang="en-US" sz="1800" dirty="0" smtClean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</a:rPr>
                        <a:t>Консультация для родителей. </a:t>
                      </a:r>
                      <a:endParaRPr lang="ru-RU" sz="18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70" y="500035"/>
            <a:ext cx="57150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3333CC"/>
                </a:solidFill>
                <a:latin typeface="Cambria" pitchFamily="18" charset="0"/>
                <a:ea typeface="Cambria" pitchFamily="18" charset="0"/>
              </a:rPr>
              <a:t>http</a:t>
            </a:r>
            <a:r>
              <a:rPr lang="ru-RU" sz="2000" b="1" dirty="0" smtClean="0">
                <a:solidFill>
                  <a:srgbClr val="3333CC"/>
                </a:solidFill>
                <a:latin typeface="Cambria" pitchFamily="18" charset="0"/>
                <a:ea typeface="Cambria" pitchFamily="18" charset="0"/>
              </a:rPr>
              <a:t>://</a:t>
            </a:r>
            <a:r>
              <a:rPr lang="en-US" sz="2000" b="1" dirty="0" smtClean="0">
                <a:solidFill>
                  <a:srgbClr val="3333CC"/>
                </a:solidFill>
                <a:latin typeface="Cambria" pitchFamily="18" charset="0"/>
                <a:ea typeface="Cambria" pitchFamily="18" charset="0"/>
              </a:rPr>
              <a:t>vesti-korkino.ru</a:t>
            </a:r>
            <a:r>
              <a:rPr lang="ru-RU" sz="2000" b="1" dirty="0" smtClean="0">
                <a:solidFill>
                  <a:srgbClr val="3333CC"/>
                </a:solidFill>
                <a:latin typeface="Cambria" pitchFamily="18" charset="0"/>
                <a:ea typeface="Cambria" pitchFamily="18" charset="0"/>
              </a:rPr>
              <a:t>/</a:t>
            </a:r>
          </a:p>
          <a:p>
            <a:pPr algn="ctr"/>
            <a:endParaRPr lang="ru-RU" dirty="0" smtClean="0">
              <a:solidFill>
                <a:srgbClr val="002060"/>
              </a:solidFill>
              <a:latin typeface="Cambria" pitchFamily="18" charset="0"/>
              <a:ea typeface="Cambria" pitchFamily="18" charset="0"/>
            </a:endParaRPr>
          </a:p>
          <a:p>
            <a:pPr algn="ctr"/>
            <a:endParaRPr lang="ru-RU" dirty="0">
              <a:solidFill>
                <a:srgbClr val="00B050"/>
              </a:solidFill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5" name="Picture 2" descr="C:\Users\Asus\Desktop\Электронное портфолио учителя-логопеда\Лернатович\Сканы\img12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l="39621"/>
          <a:stretch>
            <a:fillRect/>
          </a:stretch>
        </p:blipFill>
        <p:spPr bwMode="auto">
          <a:xfrm>
            <a:off x="1071546" y="1161746"/>
            <a:ext cx="5357850" cy="7332908"/>
          </a:xfrm>
          <a:prstGeom prst="rect">
            <a:avLst/>
          </a:prstGeom>
          <a:solidFill>
            <a:srgbClr val="C00000"/>
          </a:solidFill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5429264" y="3428992"/>
            <a:ext cx="785818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286256" y="3500430"/>
            <a:ext cx="571504" cy="1588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28670" y="285720"/>
            <a:ext cx="571504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3333CC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3</a:t>
            </a:r>
            <a:r>
              <a:rPr lang="ru-RU" sz="2000" b="1" dirty="0" smtClean="0">
                <a:solidFill>
                  <a:srgbClr val="3333CC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. Папка подтверждающих документов.</a:t>
            </a:r>
          </a:p>
          <a:p>
            <a:r>
              <a:rPr lang="ru-RU" sz="2000" b="1" dirty="0" smtClean="0">
                <a:solidFill>
                  <a:srgbClr val="3333CC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3.2. Участие в методической работе на муниципальном, региональном уровне.</a:t>
            </a:r>
          </a:p>
          <a:p>
            <a:endParaRPr lang="ru-RU" dirty="0" smtClean="0">
              <a:solidFill>
                <a:srgbClr val="002060"/>
              </a:solidFill>
              <a:latin typeface="Cambria" pitchFamily="18" charset="0"/>
              <a:ea typeface="Cambria" pitchFamily="18" charset="0"/>
            </a:endParaRPr>
          </a:p>
          <a:p>
            <a:endParaRPr lang="ru-RU" dirty="0">
              <a:solidFill>
                <a:srgbClr val="00B050"/>
              </a:solidFill>
              <a:latin typeface="Cambria" pitchFamily="18" charset="0"/>
              <a:ea typeface="Cambria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42918" y="1643042"/>
          <a:ext cx="5929354" cy="347472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199987"/>
                <a:gridCol w="1041597"/>
                <a:gridCol w="2205431"/>
                <a:gridCol w="1482339"/>
              </a:tblGrid>
              <a:tr h="61895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Учебный год</a:t>
                      </a:r>
                      <a:endParaRPr lang="ru-RU" sz="18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  <a:endParaRPr lang="ru-RU" sz="18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Тема мероприятия</a:t>
                      </a:r>
                      <a:endParaRPr lang="ru-RU" sz="18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Форма участия</a:t>
                      </a:r>
                      <a:endParaRPr lang="ru-RU" sz="18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67375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–</a:t>
                      </a:r>
                    </a:p>
                    <a:p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lang="ru-RU" sz="1800" dirty="0" smtClean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  <a:p>
                      <a:endParaRPr lang="ru-RU" sz="18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ea typeface="Cambria" pitchFamily="18" charset="0"/>
                          <a:cs typeface="Times New Roman" pitchFamily="18" charset="0"/>
                        </a:rPr>
                        <a:t>15.11</a:t>
                      </a:r>
                    </a:p>
                    <a:p>
                      <a:r>
                        <a:rPr lang="ru-RU" sz="1800" dirty="0" smtClean="0">
                          <a:latin typeface="Times New Roman" pitchFamily="18" charset="0"/>
                          <a:ea typeface="Cambria" pitchFamily="18" charset="0"/>
                          <a:cs typeface="Times New Roman" pitchFamily="18" charset="0"/>
                        </a:rPr>
                        <a:t>2019</a:t>
                      </a:r>
                    </a:p>
                    <a:p>
                      <a:endParaRPr lang="ru-RU" sz="18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РМО</a:t>
                      </a:r>
                      <a:r>
                        <a:rPr lang="ru-RU" sz="1800" kern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воспитателей групп для детей с ОВЗ.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Доклад «Организация  коррекционно-развивающей работы в группе с ОВЗ (ТНР)</a:t>
                      </a:r>
                      <a:r>
                        <a:rPr lang="ru-RU" sz="18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».</a:t>
                      </a:r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Открытое мероприятие</a:t>
                      </a:r>
                    </a:p>
                    <a:p>
                      <a:endParaRPr lang="ru-RU" sz="18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42984" y="571472"/>
            <a:ext cx="550072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3333CC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Выписки из плана работы </a:t>
            </a:r>
          </a:p>
          <a:p>
            <a:r>
              <a:rPr lang="ru-RU" b="1" dirty="0" smtClean="0">
                <a:solidFill>
                  <a:srgbClr val="3333CC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районного методического объединения учителей-логопедов </a:t>
            </a:r>
          </a:p>
          <a:p>
            <a:r>
              <a:rPr lang="ru-RU" b="1" dirty="0" err="1" smtClean="0">
                <a:solidFill>
                  <a:srgbClr val="3333CC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Коркинского</a:t>
            </a:r>
            <a:r>
              <a:rPr lang="ru-RU" b="1" dirty="0" smtClean="0">
                <a:solidFill>
                  <a:srgbClr val="3333CC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муниципального района. </a:t>
            </a:r>
          </a:p>
          <a:p>
            <a:r>
              <a:rPr lang="ru-RU" b="1" dirty="0" smtClean="0">
                <a:solidFill>
                  <a:srgbClr val="3333CC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2016-2019 г.г.</a:t>
            </a:r>
            <a:endParaRPr lang="ru-RU" dirty="0" smtClean="0">
              <a:solidFill>
                <a:srgbClr val="3333CC"/>
              </a:solidFill>
              <a:latin typeface="Times New Roman" pitchFamily="18" charset="0"/>
              <a:ea typeface="Cambria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00B050"/>
              </a:solidFill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4" name="Рисунок 3" descr="C:\Users\f1re\Pictures\img29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94" y="2214546"/>
            <a:ext cx="5786478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42984" y="571472"/>
            <a:ext cx="550072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3333CC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Выписки из плана работы </a:t>
            </a:r>
          </a:p>
          <a:p>
            <a:r>
              <a:rPr lang="ru-RU" b="1" dirty="0" smtClean="0">
                <a:solidFill>
                  <a:srgbClr val="3333CC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районного методического объединения учителей-логопедов </a:t>
            </a:r>
          </a:p>
          <a:p>
            <a:r>
              <a:rPr lang="ru-RU" b="1" dirty="0" err="1" smtClean="0">
                <a:solidFill>
                  <a:srgbClr val="3333CC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Коркинского</a:t>
            </a:r>
            <a:r>
              <a:rPr lang="ru-RU" b="1" dirty="0" smtClean="0">
                <a:solidFill>
                  <a:srgbClr val="3333CC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муниципального района. </a:t>
            </a:r>
          </a:p>
          <a:p>
            <a:r>
              <a:rPr lang="ru-RU" b="1" dirty="0" smtClean="0">
                <a:solidFill>
                  <a:srgbClr val="3333CC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2016-2019 г.г.</a:t>
            </a:r>
            <a:endParaRPr lang="ru-RU" dirty="0" smtClean="0">
              <a:solidFill>
                <a:srgbClr val="3333CC"/>
              </a:solidFill>
              <a:latin typeface="Times New Roman" pitchFamily="18" charset="0"/>
              <a:ea typeface="Cambria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00B050"/>
              </a:solidFill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1026" name="Picture 2" descr="C:\Users\f1re\Pictures\img298.jpg"/>
          <p:cNvPicPr>
            <a:picLocks noChangeAspect="1" noChangeArrowheads="1"/>
          </p:cNvPicPr>
          <p:nvPr/>
        </p:nvPicPr>
        <p:blipFill>
          <a:blip r:embed="rId2" cstate="print"/>
          <a:srcRect l="24278" t="4097" r="30821"/>
          <a:stretch>
            <a:fillRect/>
          </a:stretch>
        </p:blipFill>
        <p:spPr bwMode="auto">
          <a:xfrm>
            <a:off x="1357298" y="2000232"/>
            <a:ext cx="4429156" cy="6688778"/>
          </a:xfrm>
          <a:prstGeom prst="rect">
            <a:avLst/>
          </a:prstGeom>
          <a:noFill/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4572008" y="6429388"/>
            <a:ext cx="1000132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85860" y="500034"/>
            <a:ext cx="535785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3333CC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3.3 Участие в методической работе на региональном уровне.</a:t>
            </a:r>
            <a:endParaRPr lang="ru-RU" dirty="0" smtClean="0">
              <a:solidFill>
                <a:srgbClr val="3333CC"/>
              </a:solidFill>
              <a:latin typeface="Times New Roman" pitchFamily="18" charset="0"/>
              <a:ea typeface="Cambria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00B050"/>
              </a:solidFill>
              <a:latin typeface="Cambria" pitchFamily="18" charset="0"/>
              <a:ea typeface="Cambria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56" y="1571604"/>
          <a:ext cx="5857916" cy="1143006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214578"/>
                <a:gridCol w="3643338"/>
              </a:tblGrid>
              <a:tr h="70025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Учебный год</a:t>
                      </a:r>
                    </a:p>
                    <a:p>
                      <a:pPr algn="ctr"/>
                      <a:endParaRPr lang="ru-RU" sz="18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Форма участия</a:t>
                      </a:r>
                    </a:p>
                    <a:p>
                      <a:endParaRPr lang="ru-RU" sz="18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2756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u="sng" dirty="0" smtClean="0">
                          <a:solidFill>
                            <a:srgbClr val="3333CC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https://nsportal.ru/nataliya-chertykova</a:t>
                      </a:r>
                      <a:endParaRPr lang="ru-RU" sz="2000" b="1" dirty="0">
                        <a:solidFill>
                          <a:srgbClr val="3333CC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600" dirty="0"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14356" y="2786050"/>
          <a:ext cx="5857916" cy="4472944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857916"/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Методические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разработки</a:t>
                      </a:r>
                      <a:endParaRPr lang="ru-RU" sz="18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42916">
                <a:tc>
                  <a:txBody>
                    <a:bodyPr/>
                    <a:lstStyle/>
                    <a:p>
                      <a:pPr marL="342900" indent="-342900" algn="l">
                        <a:buAutoNum type="arabicPeriod"/>
                      </a:pP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Конспект  комплексного занятия «Путешествие по весне».</a:t>
                      </a:r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Математический квест «Путешествие на остров».</a:t>
                      </a:r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Коррекционное занятие «Звук </a:t>
                      </a:r>
                      <a:r>
                        <a:rPr lang="en-U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</a:t>
                      </a:r>
                      <a:r>
                        <a:rPr lang="en-U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. Буква Ш».</a:t>
                      </a:r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Педагогический проект «Без труда не проживёшь»</a:t>
                      </a:r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Проект по безопасности «Ребёнок и природа».</a:t>
                      </a:r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Проект «Все профессии нужны, все профессии важны».</a:t>
                      </a:r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Сценарий КВН «Все профессии нужны».</a:t>
                      </a:r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Сообщение  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«Организация коррекционно-развивающей работы в группе для детей с ОВЗ  (ТНР).</a:t>
                      </a:r>
                    </a:p>
                    <a:p>
                      <a:pPr marL="342900" indent="-342900" algn="l">
                        <a:buAutoNum type="arabicPeriod"/>
                      </a:pPr>
                      <a:endParaRPr lang="ru-RU" sz="18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 algn="ctr">
                        <a:buNone/>
                      </a:pPr>
                      <a:endParaRPr lang="ru-RU" sz="16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Мо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8080"/>
      </a:accent1>
      <a:accent2>
        <a:srgbClr val="990000"/>
      </a:accent2>
      <a:accent3>
        <a:srgbClr val="FFFF00"/>
      </a:accent3>
      <a:accent4>
        <a:srgbClr val="006600"/>
      </a:accent4>
      <a:accent5>
        <a:srgbClr val="0000FF"/>
      </a:accent5>
      <a:accent6>
        <a:srgbClr val="FF0000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383</Words>
  <Application>Microsoft Office PowerPoint</Application>
  <PresentationFormat>Экран (4:3)</PresentationFormat>
  <Paragraphs>95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f1re</cp:lastModifiedBy>
  <cp:revision>28</cp:revision>
  <dcterms:created xsi:type="dcterms:W3CDTF">2014-11-22T17:16:34Z</dcterms:created>
  <dcterms:modified xsi:type="dcterms:W3CDTF">2019-11-22T08:29:48Z</dcterms:modified>
</cp:coreProperties>
</file>