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3326971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0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028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427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684228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233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140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1505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214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1863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95420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6F7E703-7814-4154-B697-3154B5D7C1C8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090A0A31-4746-43B1-AB00-7FC0B52BE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75055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3241" y="3382178"/>
            <a:ext cx="10058400" cy="2315460"/>
          </a:xfrm>
        </p:spPr>
        <p:txBody>
          <a:bodyPr/>
          <a:lstStyle/>
          <a:p>
            <a:r>
              <a:rPr lang="ru-RU" dirty="0" smtClean="0"/>
              <a:t>ДЕМОГРАФИЯ И ПРОБЛЕМЫ ЭКОЛОГИИ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ГБПОУ Некрасовский </a:t>
            </a:r>
            <a:r>
              <a:rPr lang="ru-RU" sz="2400" dirty="0" err="1" smtClean="0"/>
              <a:t>педколледж</a:t>
            </a:r>
            <a:r>
              <a:rPr lang="ru-RU" sz="2400" dirty="0" smtClean="0"/>
              <a:t> № 1, </a:t>
            </a:r>
            <a:br>
              <a:rPr lang="ru-RU" sz="2400" dirty="0" smtClean="0"/>
            </a:br>
            <a:r>
              <a:rPr lang="ru-RU" sz="2400" dirty="0" smtClean="0"/>
              <a:t>преподаватель экологии Коновалова Ольга Игоревна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448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1188" y="359834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Проблема народонаселения потенциально вполне разрешима, хотя решение ее не может быть стандартным для всех стран.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 </a:t>
            </a:r>
            <a:r>
              <a:rPr lang="ru-RU" sz="2400" dirty="0"/>
              <a:t>началу XXI </a:t>
            </a:r>
            <a:r>
              <a:rPr lang="ru-RU" sz="2400" dirty="0" smtClean="0"/>
              <a:t>века </a:t>
            </a:r>
            <a:r>
              <a:rPr lang="ru-RU" sz="2400" dirty="0"/>
              <a:t>отмечаются следующие демографические тенденции</a:t>
            </a:r>
            <a:r>
              <a:rPr lang="ru-RU" sz="2400" dirty="0" smtClean="0"/>
              <a:t>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19676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/>
              <a:t>1</a:t>
            </a:r>
            <a:r>
              <a:rPr lang="ru-RU" dirty="0"/>
              <a:t>. В развивающихся странах темп роста населения продолжает увеличиваться. Рекордсменом здесь остается Африка, где ежегодный прирост населения в среднем 2,8% (в 3 раза выше, чем в США) - в Кении он достигает 4,2%, в Индостане - 2,5%, на Ближнем Востоке - 2%. Некоторые страны провели и проводят более или менее жесткую политику регулирования рождаемости: в Китае рекомендуется один ребенок в семье, в Индии – двое детей. </a:t>
            </a:r>
            <a:endParaRPr lang="ru-RU" dirty="0" smtClean="0"/>
          </a:p>
          <a:p>
            <a:pPr lvl="0" algn="just"/>
            <a:r>
              <a:rPr lang="ru-RU" dirty="0" smtClean="0"/>
              <a:t>2</a:t>
            </a:r>
            <a:r>
              <a:rPr lang="ru-RU" dirty="0"/>
              <a:t>. В экономически развитых странах в конце </a:t>
            </a:r>
            <a:r>
              <a:rPr lang="ru-RU" dirty="0" smtClean="0"/>
              <a:t>XX века </a:t>
            </a:r>
            <a:r>
              <a:rPr lang="ru-RU" dirty="0"/>
              <a:t>рост населения замедлился, произошло выравнивание показателей рождаемости и смертности. Эта стадия характерна для развитых стран Европы, </a:t>
            </a:r>
            <a:r>
              <a:rPr lang="ru-RU" dirty="0" smtClean="0"/>
              <a:t>США, </a:t>
            </a:r>
            <a:r>
              <a:rPr lang="ru-RU" dirty="0"/>
              <a:t>Японии, где годовой прирост населения составляет примерно 1 % и продолжает сокращаться.</a:t>
            </a:r>
          </a:p>
          <a:p>
            <a:pPr lvl="0" algn="just"/>
            <a:r>
              <a:rPr lang="ru-RU" dirty="0"/>
              <a:t>3. В ряде стран наблюдается «</a:t>
            </a:r>
            <a:r>
              <a:rPr lang="ru-RU" b="1" dirty="0"/>
              <a:t>демографический</a:t>
            </a:r>
            <a:r>
              <a:rPr lang="ru-RU" dirty="0"/>
              <a:t> </a:t>
            </a:r>
            <a:r>
              <a:rPr lang="ru-RU" b="1" dirty="0"/>
              <a:t>кризис</a:t>
            </a:r>
            <a:r>
              <a:rPr lang="ru-RU" dirty="0"/>
              <a:t>» - снижение рождаемости, увеличение смертности. К таким странам относится Россия. Задача правительства стабилизировать демографическую ситуацию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661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52465"/>
          </a:xfrm>
        </p:spPr>
        <p:txBody>
          <a:bodyPr/>
          <a:lstStyle/>
          <a:p>
            <a:pPr algn="ctr"/>
            <a:r>
              <a:rPr lang="ru-RU" b="1" dirty="0"/>
              <a:t>Диаграммы возрастной </a:t>
            </a:r>
            <a:r>
              <a:rPr lang="ru-RU" b="1" dirty="0" smtClean="0"/>
              <a:t>структуры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238195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/>
              <a:t>Проследить </a:t>
            </a:r>
            <a:r>
              <a:rPr lang="ru-RU" dirty="0"/>
              <a:t>динамику роста населения на планете и в целом в отдельной стране позволяет изучение возрастной структуры населения, т.е. распределение его по возрастным категориям. Возрастная структура показывает процент населения, или число жителей обоих полов, находящихся в определенном возрасте. Демографы составляют диаграммы возрастных структур, распределяя общее число мужчин и женщин по трем возрастным категориям:</a:t>
            </a:r>
          </a:p>
          <a:p>
            <a:pPr lvl="0"/>
            <a:r>
              <a:rPr lang="ru-RU" dirty="0"/>
              <a:t>0-14 лет- </a:t>
            </a:r>
            <a:r>
              <a:rPr lang="ru-RU" dirty="0" err="1"/>
              <a:t>дорепродуктивный</a:t>
            </a:r>
            <a:r>
              <a:rPr lang="ru-RU" dirty="0"/>
              <a:t> возраст;</a:t>
            </a:r>
          </a:p>
          <a:p>
            <a:pPr lvl="0"/>
            <a:r>
              <a:rPr lang="ru-RU" dirty="0"/>
              <a:t>15-44 г- репродуктивный возраст;</a:t>
            </a:r>
          </a:p>
          <a:p>
            <a:pPr lvl="0"/>
            <a:r>
              <a:rPr lang="ru-RU" dirty="0"/>
              <a:t>45-85 и старше - </a:t>
            </a:r>
            <a:r>
              <a:rPr lang="ru-RU" dirty="0" err="1"/>
              <a:t>пострепродуктивный</a:t>
            </a:r>
            <a:r>
              <a:rPr lang="ru-RU" dirty="0"/>
              <a:t> возраст.</a:t>
            </a:r>
          </a:p>
          <a:p>
            <a:pPr lvl="0" algn="just"/>
            <a:r>
              <a:rPr lang="ru-RU" dirty="0"/>
              <a:t>Полученная </a:t>
            </a:r>
            <a:r>
              <a:rPr lang="ru-RU" dirty="0" smtClean="0"/>
              <a:t>диаграмма отражает </a:t>
            </a:r>
            <a:r>
              <a:rPr lang="ru-RU" dirty="0"/>
              <a:t>состояние народонаселения в стране, в отдельном регионе.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261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2135" y="540945"/>
            <a:ext cx="9601200" cy="925717"/>
          </a:xfrm>
        </p:spPr>
        <p:txBody>
          <a:bodyPr/>
          <a:lstStyle/>
          <a:p>
            <a:pPr algn="ctr"/>
            <a:r>
              <a:rPr lang="ru-RU" b="1" dirty="0"/>
              <a:t>Типы возрастных пирамид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3494" y="1320633"/>
            <a:ext cx="10463995" cy="2327914"/>
          </a:xfrm>
        </p:spPr>
        <p:txBody>
          <a:bodyPr>
            <a:noAutofit/>
          </a:bodyPr>
          <a:lstStyle/>
          <a:p>
            <a:pPr lvl="0" algn="just"/>
            <a:r>
              <a:rPr lang="ru-RU" sz="1500" dirty="0"/>
              <a:t>1. «Пирамида с широким основанием» - развивающееся </a:t>
            </a:r>
            <a:r>
              <a:rPr lang="ru-RU" sz="1500" dirty="0" smtClean="0"/>
              <a:t>общество. </a:t>
            </a:r>
            <a:r>
              <a:rPr lang="ru-RU" sz="1500" dirty="0"/>
              <a:t>Она отражает высокую долю детей в возрасте до 15 лет по сравнению с долей пожилых людей и старше 65 лет. Характерна для стран с быстро растущим населением (Мексика, Китай, Индия, Африка, Латинская Америка, Ближний Восток и другие развивающиеся страны</a:t>
            </a:r>
            <a:r>
              <a:rPr lang="ru-RU" sz="1500" dirty="0" smtClean="0"/>
              <a:t>).</a:t>
            </a:r>
            <a:endParaRPr lang="ru-RU" sz="1500" dirty="0"/>
          </a:p>
          <a:p>
            <a:pPr lvl="0" algn="just"/>
            <a:r>
              <a:rPr lang="ru-RU" sz="1500" dirty="0"/>
              <a:t>2. «Колокол» - общество (популяция) находится в стабильном состоянии, возрастные группы распределены относительно равномерно. Такой тип пирамиды характерен для большей части экономически развитых стран - США, Япония, ряд стран Европы. Характерен небольшой прирост </a:t>
            </a:r>
            <a:r>
              <a:rPr lang="ru-RU" sz="1500" dirty="0" smtClean="0"/>
              <a:t>населения.</a:t>
            </a:r>
          </a:p>
          <a:p>
            <a:pPr lvl="0" algn="just"/>
            <a:r>
              <a:rPr lang="ru-RU" sz="1500" dirty="0" smtClean="0"/>
              <a:t>3</a:t>
            </a:r>
            <a:r>
              <a:rPr lang="ru-RU" sz="1500" dirty="0"/>
              <a:t>. «Урна» и «монумент» («обелиск») характерны для вырождающегося общества (популяции). Это пирамида с очень узким основанием, в этих странах процент жителей до 15 лет немного меньше, чем пожилых людей </a:t>
            </a:r>
            <a:r>
              <a:rPr lang="ru-RU" sz="1500" dirty="0" smtClean="0"/>
              <a:t>или </a:t>
            </a:r>
            <a:r>
              <a:rPr lang="ru-RU" sz="1500" dirty="0"/>
              <a:t>примерно одинаковое число людей, но мало во всех возрастных </a:t>
            </a:r>
            <a:r>
              <a:rPr lang="ru-RU" sz="1500" dirty="0" smtClean="0"/>
              <a:t>группах. </a:t>
            </a:r>
            <a:r>
              <a:rPr lang="ru-RU" sz="1500" dirty="0"/>
              <a:t>В этих странах практически нулевой прирост населения или его нет совсем</a:t>
            </a:r>
            <a:r>
              <a:rPr lang="ru-RU" sz="1500" dirty="0" smtClean="0"/>
              <a:t>.</a:t>
            </a:r>
            <a:endParaRPr lang="ru-RU" sz="1500" dirty="0"/>
          </a:p>
        </p:txBody>
      </p:sp>
      <p:pic>
        <p:nvPicPr>
          <p:cNvPr id="4" name="Рисунок 3" descr="http://ecology-education.ru/images/out/demograficheskaja-problema_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0071" y="3883936"/>
            <a:ext cx="6437014" cy="28156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9649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621582"/>
            <a:ext cx="10058400" cy="826973"/>
          </a:xfrm>
        </p:spPr>
        <p:txBody>
          <a:bodyPr/>
          <a:lstStyle/>
          <a:p>
            <a:pPr algn="ctr"/>
            <a:r>
              <a:rPr lang="ru-RU" dirty="0" smtClean="0"/>
              <a:t>Демография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29624"/>
            <a:ext cx="9601200" cy="226336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Демография</a:t>
            </a:r>
            <a:r>
              <a:rPr lang="ru-RU" sz="2400" dirty="0"/>
              <a:t> </a:t>
            </a:r>
            <a:r>
              <a:rPr lang="ru-RU" sz="2400" dirty="0" smtClean="0"/>
              <a:t>—</a:t>
            </a:r>
            <a:r>
              <a:rPr lang="ru-RU" sz="2400" dirty="0"/>
              <a:t> наука о закономерностях воспроизводства населения, о зависимости его характера от социально-экономических и природных условий, миграции, изучающая численность, территориальное размещение и состав населения, их изменения, причины и следствия этих изменений и дающая рекомендации по их улучшению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Picture 2" descr="Картинки по запросу Демограф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7934" y="3892990"/>
            <a:ext cx="4768532" cy="256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21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8762" y="675903"/>
            <a:ext cx="10058400" cy="980882"/>
          </a:xfrm>
        </p:spPr>
        <p:txBody>
          <a:bodyPr/>
          <a:lstStyle/>
          <a:p>
            <a:pPr algn="ctr"/>
            <a:r>
              <a:rPr lang="ru-RU" dirty="0"/>
              <a:t>Демографическая </a:t>
            </a:r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276248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/>
              <a:t>Причина всех общепланетарных экологических проблем сводится к проблеме народонаселения.</a:t>
            </a:r>
          </a:p>
          <a:p>
            <a:pPr lvl="0" algn="just"/>
            <a:r>
              <a:rPr lang="ru-RU" b="1" dirty="0"/>
              <a:t>Народонаселение </a:t>
            </a:r>
            <a:r>
              <a:rPr lang="ru-RU" dirty="0"/>
              <a:t>- это совокупность людей, живущих на нашей планете в целом или в пределах какой-либо ее части. </a:t>
            </a:r>
            <a:endParaRPr lang="ru-RU" dirty="0" smtClean="0"/>
          </a:p>
          <a:p>
            <a:pPr lvl="0" algn="just"/>
            <a:r>
              <a:rPr lang="ru-RU" dirty="0" smtClean="0"/>
              <a:t>Воспроизводство </a:t>
            </a:r>
            <a:r>
              <a:rPr lang="ru-RU" dirty="0"/>
              <a:t>населения зависит от многих факторов, которые обычно разделяют на медико-биологические, социально-экономические и целостно-мировоззренческие. На протяжении большей части человеческой истории рост численности народонаселения был малозаметен. Однако в ХVIII-ХIХ </a:t>
            </a:r>
            <a:r>
              <a:rPr lang="ru-RU" dirty="0" smtClean="0"/>
              <a:t>веках </a:t>
            </a:r>
            <a:r>
              <a:rPr lang="ru-RU" dirty="0"/>
              <a:t>этот процесс стал набирать темпы и чрезвычайно резко ускорился в первой половине XX в (рост численности пошел по экспоненциальной </a:t>
            </a:r>
            <a:r>
              <a:rPr lang="ru-RU" dirty="0" smtClean="0"/>
              <a:t>кривой).</a:t>
            </a:r>
            <a:endParaRPr lang="ru-RU" dirty="0"/>
          </a:p>
        </p:txBody>
      </p:sp>
      <p:pic>
        <p:nvPicPr>
          <p:cNvPr id="2052" name="Picture 4" descr="http://ecology-education.ru/images/out/demograficheskaja-problema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3508" y="4594147"/>
            <a:ext cx="1754706" cy="189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338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013" y="1085243"/>
            <a:ext cx="4651670" cy="402336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1830 </a:t>
            </a:r>
            <a:r>
              <a:rPr lang="ru-RU" dirty="0" smtClean="0"/>
              <a:t>г - 1 </a:t>
            </a:r>
            <a:r>
              <a:rPr lang="ru-RU" dirty="0" err="1" smtClean="0"/>
              <a:t>млрд.человек</a:t>
            </a:r>
            <a:endParaRPr lang="ru-RU" dirty="0"/>
          </a:p>
          <a:p>
            <a:pPr lvl="0"/>
            <a:r>
              <a:rPr lang="ru-RU" dirty="0" smtClean="0"/>
              <a:t>1930 г - 2 </a:t>
            </a:r>
            <a:r>
              <a:rPr lang="ru-RU" dirty="0" err="1" smtClean="0"/>
              <a:t>млрд.человек</a:t>
            </a:r>
            <a:endParaRPr lang="ru-RU" dirty="0"/>
          </a:p>
          <a:p>
            <a:pPr lvl="0"/>
            <a:r>
              <a:rPr lang="ru-RU" dirty="0" smtClean="0"/>
              <a:t>1977 г - 4 </a:t>
            </a:r>
            <a:r>
              <a:rPr lang="ru-RU" dirty="0" err="1" smtClean="0"/>
              <a:t>млрд.человек</a:t>
            </a:r>
            <a:endParaRPr lang="ru-RU" dirty="0"/>
          </a:p>
          <a:p>
            <a:pPr lvl="0"/>
            <a:r>
              <a:rPr lang="ru-RU" dirty="0" smtClean="0"/>
              <a:t>1987 г - 5 </a:t>
            </a:r>
            <a:r>
              <a:rPr lang="ru-RU" dirty="0" err="1" smtClean="0"/>
              <a:t>млрд.человек</a:t>
            </a:r>
            <a:endParaRPr lang="ru-RU" dirty="0"/>
          </a:p>
          <a:p>
            <a:pPr lvl="0"/>
            <a:r>
              <a:rPr lang="ru-RU" dirty="0" smtClean="0"/>
              <a:t>2000 </a:t>
            </a:r>
            <a:r>
              <a:rPr lang="ru-RU" dirty="0"/>
              <a:t>г </a:t>
            </a:r>
            <a:r>
              <a:rPr lang="ru-RU" dirty="0" smtClean="0"/>
              <a:t>- 6 </a:t>
            </a:r>
            <a:r>
              <a:rPr lang="ru-RU" dirty="0"/>
              <a:t>млрд. человек. </a:t>
            </a:r>
            <a:endParaRPr lang="ru-RU" dirty="0" smtClean="0"/>
          </a:p>
          <a:p>
            <a:pPr lvl="0"/>
            <a:r>
              <a:rPr lang="ru-RU" dirty="0" smtClean="0"/>
              <a:t>2018 г – 7,5 млрд. человек</a:t>
            </a:r>
          </a:p>
          <a:p>
            <a:pPr lvl="0"/>
            <a:r>
              <a:rPr lang="ru-RU" dirty="0" smtClean="0"/>
              <a:t>Бурное </a:t>
            </a:r>
            <a:r>
              <a:rPr lang="ru-RU" dirty="0"/>
              <a:t>(экспоненциальное) развитие народонаселения Земли связано с демографической революцией.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3754" y="572912"/>
            <a:ext cx="6240554" cy="567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119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2754"/>
          </a:xfrm>
        </p:spPr>
        <p:txBody>
          <a:bodyPr/>
          <a:lstStyle/>
          <a:p>
            <a:pPr algn="ctr"/>
            <a:r>
              <a:rPr lang="ru-RU" dirty="0"/>
              <a:t>Демографическая революция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2025" y="1578447"/>
            <a:ext cx="10058400" cy="4470660"/>
          </a:xfrm>
        </p:spPr>
        <p:txBody>
          <a:bodyPr>
            <a:noAutofit/>
          </a:bodyPr>
          <a:lstStyle/>
          <a:p>
            <a:pPr lvl="0" algn="just"/>
            <a:r>
              <a:rPr lang="ru-RU" sz="2400" b="1" dirty="0"/>
              <a:t>Демографическая революция </a:t>
            </a:r>
            <a:r>
              <a:rPr lang="ru-RU" sz="2400" dirty="0"/>
              <a:t>— это переход от традиционного типа воспроизводства населения, основанного на равновесии высокой смертности и высокой рождаемости, к более прогрессивному типу, в основе которого </a:t>
            </a:r>
            <a:r>
              <a:rPr lang="ru-RU" sz="2400" dirty="0" smtClean="0"/>
              <a:t>- равновесие </a:t>
            </a:r>
            <a:r>
              <a:rPr lang="ru-RU" sz="2400" dirty="0"/>
              <a:t>низкой смертности и низкой рождаемости. </a:t>
            </a:r>
            <a:endParaRPr lang="ru-RU" sz="2400" dirty="0" smtClean="0"/>
          </a:p>
          <a:p>
            <a:pPr lvl="0" algn="just"/>
            <a:r>
              <a:rPr lang="ru-RU" sz="2400" dirty="0" smtClean="0"/>
              <a:t>Однако</a:t>
            </a:r>
            <a:r>
              <a:rPr lang="ru-RU" sz="2400" dirty="0"/>
              <a:t>, затем продолжительное время относительно низкая смертность сочеталась с высокой рождаемостью. Это привело к </a:t>
            </a:r>
            <a:r>
              <a:rPr lang="ru-RU" sz="2400" b="1" dirty="0"/>
              <a:t>демографическому взрыву</a:t>
            </a:r>
            <a:r>
              <a:rPr lang="ru-RU" sz="2400" dirty="0"/>
              <a:t>, </a:t>
            </a:r>
            <a:r>
              <a:rPr lang="ru-RU" sz="2400" dirty="0" err="1"/>
              <a:t>т.e</a:t>
            </a:r>
            <a:r>
              <a:rPr lang="ru-RU" sz="2400" dirty="0"/>
              <a:t>. к резкому увеличению народонаселения</a:t>
            </a:r>
            <a:r>
              <a:rPr lang="ru-RU" sz="2400" dirty="0" smtClean="0"/>
              <a:t>.</a:t>
            </a:r>
            <a:endParaRPr lang="ru-RU" sz="2400" dirty="0"/>
          </a:p>
          <a:p>
            <a:pPr lvl="0" algn="just"/>
            <a:r>
              <a:rPr lang="ru-RU" sz="2400" dirty="0"/>
              <a:t>В развитых странах начало демографического перехода (революции) отмечено в конце XVIII в, а завершился он, практически, к началу XX в. В развивающихся странах этот процесс наблюдается и в настоящее время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1214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17487"/>
          </a:xfrm>
        </p:spPr>
        <p:txBody>
          <a:bodyPr/>
          <a:lstStyle/>
          <a:p>
            <a:pPr algn="ctr"/>
            <a:r>
              <a:rPr lang="ru-RU" dirty="0" smtClean="0"/>
              <a:t>Плотность населения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520982"/>
            <a:ext cx="9601200" cy="2299580"/>
          </a:xfrm>
        </p:spPr>
        <p:txBody>
          <a:bodyPr>
            <a:normAutofit fontScale="85000" lnSpcReduction="10000"/>
          </a:bodyPr>
          <a:lstStyle/>
          <a:p>
            <a:pPr marL="0" lvl="0" indent="0" algn="just">
              <a:buNone/>
            </a:pPr>
            <a:r>
              <a:rPr lang="ru-RU" dirty="0"/>
              <a:t>Согласно </a:t>
            </a:r>
            <a:r>
              <a:rPr lang="ru-RU" dirty="0" smtClean="0"/>
              <a:t>данным ученых </a:t>
            </a:r>
            <a:r>
              <a:rPr lang="ru-RU" dirty="0"/>
              <a:t>население мира увеличивается сегодня примерно на 80-90 млн. человек в год, но плотность населения в различных районах планеты неодинакова. </a:t>
            </a:r>
            <a:r>
              <a:rPr lang="ru-RU" dirty="0" smtClean="0"/>
              <a:t>Распределение </a:t>
            </a:r>
            <a:r>
              <a:rPr lang="ru-RU" dirty="0"/>
              <a:t>численности населения в различных регионах имеет следующие особенности</a:t>
            </a:r>
            <a:r>
              <a:rPr lang="ru-RU" dirty="0" smtClean="0"/>
              <a:t>:</a:t>
            </a:r>
            <a:endParaRPr lang="ru-RU" dirty="0"/>
          </a:p>
          <a:p>
            <a:pPr lvl="0" algn="just"/>
            <a:r>
              <a:rPr lang="ru-RU" dirty="0"/>
              <a:t>1. Европа - высокая плотность, слабый прирост населения</a:t>
            </a:r>
            <a:r>
              <a:rPr lang="ru-RU" dirty="0" smtClean="0"/>
              <a:t>.</a:t>
            </a:r>
            <a:endParaRPr lang="ru-RU" dirty="0"/>
          </a:p>
          <a:p>
            <a:pPr lvl="0" algn="just"/>
            <a:r>
              <a:rPr lang="ru-RU" dirty="0"/>
              <a:t>2. Сибирь и Северная Америка - низкая плотность, слабый прирост населения</a:t>
            </a:r>
            <a:r>
              <a:rPr lang="ru-RU" dirty="0" smtClean="0"/>
              <a:t>.</a:t>
            </a:r>
            <a:endParaRPr lang="ru-RU" dirty="0"/>
          </a:p>
          <a:p>
            <a:pPr lvl="0" algn="just"/>
            <a:r>
              <a:rPr lang="ru-RU" dirty="0"/>
              <a:t>3. Центральная Америка, Африка, Восток - низкая плотность, быстрый прирост населения</a:t>
            </a:r>
            <a:r>
              <a:rPr lang="ru-RU" dirty="0" smtClean="0"/>
              <a:t>.</a:t>
            </a:r>
            <a:endParaRPr lang="ru-RU" dirty="0"/>
          </a:p>
          <a:p>
            <a:pPr lvl="0" algn="just"/>
            <a:r>
              <a:rPr lang="ru-RU" dirty="0"/>
              <a:t>4. Индия, Китай, Юго-Восточная Азия - высокая плотность, быстрый прирост населения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8194" name="Picture 2" descr="Картинки по запросу плотность населен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34"/>
          <a:stretch/>
        </p:blipFill>
        <p:spPr bwMode="auto">
          <a:xfrm>
            <a:off x="3719066" y="3820562"/>
            <a:ext cx="4906268" cy="26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001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2135" y="359835"/>
            <a:ext cx="9601200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В настоящее время выделяют некоторые негативные последствия роста численности населения Земли</a:t>
            </a:r>
            <a:r>
              <a:rPr lang="ru-RU" sz="3600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5"/>
            <a:ext cx="10473049" cy="211062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400" dirty="0" smtClean="0"/>
              <a:t>рост </a:t>
            </a:r>
            <a:r>
              <a:rPr lang="ru-RU" sz="2400" dirty="0"/>
              <a:t>материального потребления;</a:t>
            </a:r>
          </a:p>
          <a:p>
            <a:pPr lvl="0"/>
            <a:r>
              <a:rPr lang="ru-RU" sz="2400" dirty="0" smtClean="0"/>
              <a:t>рост </a:t>
            </a:r>
            <a:r>
              <a:rPr lang="ru-RU" sz="2400" dirty="0"/>
              <a:t>городских агломераций;</a:t>
            </a:r>
          </a:p>
          <a:p>
            <a:pPr lvl="0"/>
            <a:r>
              <a:rPr lang="ru-RU" sz="2400" dirty="0" smtClean="0"/>
              <a:t>загрязнение </a:t>
            </a:r>
            <a:r>
              <a:rPr lang="ru-RU" sz="2400" dirty="0"/>
              <a:t>среды;</a:t>
            </a:r>
          </a:p>
          <a:p>
            <a:pPr lvl="0"/>
            <a:r>
              <a:rPr lang="ru-RU" sz="2400" dirty="0" smtClean="0"/>
              <a:t>падение </a:t>
            </a:r>
            <a:r>
              <a:rPr lang="ru-RU" sz="2400" dirty="0"/>
              <a:t>уровня жизни;</a:t>
            </a:r>
          </a:p>
          <a:p>
            <a:pPr lvl="0"/>
            <a:r>
              <a:rPr lang="ru-RU" sz="2400" dirty="0" smtClean="0"/>
              <a:t>изменение </a:t>
            </a:r>
            <a:r>
              <a:rPr lang="ru-RU" sz="2400" dirty="0"/>
              <a:t>структуры населения и его скученность.</a:t>
            </a:r>
          </a:p>
        </p:txBody>
      </p:sp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3728" y="4046899"/>
            <a:ext cx="6912093" cy="24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778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166" y="359834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Демографическая проблема остается актуальной и в начале XXI в.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3616" y="1737093"/>
            <a:ext cx="4941381" cy="441926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400" dirty="0" smtClean="0"/>
              <a:t>Население </a:t>
            </a:r>
            <a:r>
              <a:rPr lang="ru-RU" sz="2400" dirty="0"/>
              <a:t>планеты постоянно растет. </a:t>
            </a:r>
            <a:endParaRPr lang="ru-RU" sz="2400" dirty="0" smtClean="0"/>
          </a:p>
          <a:p>
            <a:pPr algn="just"/>
            <a:r>
              <a:rPr lang="ru-RU" sz="2400" dirty="0" smtClean="0"/>
              <a:t>Предполагается</a:t>
            </a:r>
            <a:r>
              <a:rPr lang="ru-RU" sz="2400" dirty="0"/>
              <a:t>, что снижение числа жителей Земли произойдет не ранее середины XXI в, когда популяция людей может достигнуть 12 млрд. </a:t>
            </a:r>
            <a:r>
              <a:rPr lang="ru-RU" sz="2400" dirty="0" smtClean="0"/>
              <a:t>человек.</a:t>
            </a:r>
          </a:p>
          <a:p>
            <a:pPr algn="just"/>
            <a:r>
              <a:rPr lang="ru-RU" sz="2400" dirty="0" smtClean="0"/>
              <a:t>Высокая </a:t>
            </a:r>
            <a:r>
              <a:rPr lang="ru-RU" sz="2400" dirty="0"/>
              <a:t>численность населения и его подвижность способствуют распространению болезней, опасных для здоровья и жизни людей. Теоретически вероятны шквалы заболеваний, например </a:t>
            </a:r>
            <a:r>
              <a:rPr lang="ru-RU" sz="2400" dirty="0" smtClean="0"/>
              <a:t>эпидемии гриппа</a:t>
            </a:r>
            <a:r>
              <a:rPr lang="ru-RU" sz="2400" dirty="0"/>
              <a:t>, неконтролируемое лавинообразное распространение ВИЧ-инфекции и др. Многие специалисты отмечают, что чем выше будет численность и плотность населения, хуже состояние общего здоровья, тем катастрофичнее будут последствия </a:t>
            </a:r>
            <a:r>
              <a:rPr lang="ru-RU" sz="2400" dirty="0" smtClean="0"/>
              <a:t>эпидемий.</a:t>
            </a:r>
            <a:endParaRPr lang="ru-RU" sz="2400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7547" y="1737093"/>
            <a:ext cx="4786523" cy="358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650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0" y="517685"/>
            <a:ext cx="9601200" cy="1360283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С прогрессирующим ростом населения неизбежно связана проблема голода.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5"/>
            <a:ext cx="10058400" cy="129581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Зона</a:t>
            </a:r>
            <a:r>
              <a:rPr lang="ru-RU" dirty="0"/>
              <a:t>, где большинство населения страдает от голода и недоедания, протянулась по обе стороны экватора и включает многие страны Азии, Латинской Америки, Африки. Специалисты ООН считают, что голодающих около 500 млн. человек, эксперты МБРР (международный банк реконструкции и развития) называют более 1 млрд. человек. </a:t>
            </a:r>
          </a:p>
        </p:txBody>
      </p:sp>
      <p:pic>
        <p:nvPicPr>
          <p:cNvPr id="6146" name="Picture 2" descr="https://upload.wikimedia.org/wikipedia/commons/3/32/%D0%9A%D0%B0%D1%80%D1%82%D0%B0_%D0%BC%D0%B0%D1%81%D1%81%D0%BE%D0%B2%D0%BE%D0%B3%D0%BE_%D0%B3%D0%BE%D0%BB%D0%BE%D0%B4%D0%B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1468" y="3141553"/>
            <a:ext cx="6874534" cy="302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06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146</TotalTime>
  <Words>962</Words>
  <Application>Microsoft Office PowerPoint</Application>
  <PresentationFormat>Произвольный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Crop</vt:lpstr>
      <vt:lpstr>ДЕМОГРАФИЯ И ПРОБЛЕМЫ ЭКОЛОГИИ  ГБПОУ Некрасовский педколледж № 1,  преподаватель экологии Коновалова Ольга Игоревна</vt:lpstr>
      <vt:lpstr>Демография</vt:lpstr>
      <vt:lpstr>Демографическая проблема</vt:lpstr>
      <vt:lpstr>Слайд 4</vt:lpstr>
      <vt:lpstr>Демографическая революция</vt:lpstr>
      <vt:lpstr>Плотность населения</vt:lpstr>
      <vt:lpstr>В настоящее время выделяют некоторые негативные последствия роста численности населения Земли:</vt:lpstr>
      <vt:lpstr>Демографическая проблема остается актуальной и в начале XXI в. </vt:lpstr>
      <vt:lpstr>С прогрессирующим ростом населения неизбежно связана проблема голода. </vt:lpstr>
      <vt:lpstr>Проблема народонаселения потенциально вполне разрешима, хотя решение ее не может быть стандартным для всех стран.  К началу XXI века отмечаются следующие демографические тенденции:</vt:lpstr>
      <vt:lpstr>Диаграммы возрастной структуры</vt:lpstr>
      <vt:lpstr>Типы возрастных пирамид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ДЕМОГРАФИЯ И ПРОБЛЕМЫ НАСЕЛЕНИЯ</dc:title>
  <dc:creator>anton konoalo</dc:creator>
  <cp:lastModifiedBy>1</cp:lastModifiedBy>
  <cp:revision>16</cp:revision>
  <dcterms:created xsi:type="dcterms:W3CDTF">2018-02-04T18:14:54Z</dcterms:created>
  <dcterms:modified xsi:type="dcterms:W3CDTF">2019-11-19T10:52:29Z</dcterms:modified>
</cp:coreProperties>
</file>