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BE5A6-61FB-4948-96F4-29695BB6647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BB2CF-4E21-4EDF-AD81-771D8573D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5%D1%80%D1%91%D0%B7%D0%B0" TargetMode="External"/><Relationship Id="rId3" Type="http://schemas.openxmlformats.org/officeDocument/2006/relationships/hyperlink" Target="https://ru.wikipedia.org/wiki/%D0%A0%D0%BE%D0%B4_(%D0%B1%D0%B8%D0%BE%D0%BB%D0%BE%D0%B3%D0%B8%D1%8F)" TargetMode="External"/><Relationship Id="rId7" Type="http://schemas.openxmlformats.org/officeDocument/2006/relationships/hyperlink" Target="https://ru.wikipedia.org/wiki/%D0%91%D0%B8%D0%BE%D0%BB%D0%BE%D0%B3%D0%B8%D1%87%D0%B5%D1%81%D0%BA%D0%B8%D0%B9_%D0%B2%D0%B8%D0%B4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A1%D0%B5%D0%B2%D0%B5%D1%80%D0%BD%D0%BE%D0%B5_%D0%BF%D0%BE%D0%BB%D1%83%D1%88%D0%B0%D1%80%D0%B8%D0%B5" TargetMode="External"/><Relationship Id="rId5" Type="http://schemas.openxmlformats.org/officeDocument/2006/relationships/hyperlink" Target="https://ru.wikipedia.org/wiki/%D0%94%D0%B5%D1%80%D0%B5%D0%B2%D0%BE" TargetMode="External"/><Relationship Id="rId4" Type="http://schemas.openxmlformats.org/officeDocument/2006/relationships/hyperlink" Target="https://ru.wikipedia.org/wiki/%D0%9B%D0%B8%D1%81%D1%82%D0%BE%D0%BF%D0%B0%D0%B4%D0%BD%D1%8B%D0%B5_%D1%80%D0%B0%D1%81%D1%82%D0%B5%D0%BD%D0%B8%D1%8F" TargetMode="External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0%D0%B4" TargetMode="External"/><Relationship Id="rId13" Type="http://schemas.openxmlformats.org/officeDocument/2006/relationships/image" Target="../media/image5.jpeg"/><Relationship Id="rId3" Type="http://schemas.openxmlformats.org/officeDocument/2006/relationships/hyperlink" Target="https://ru.wikipedia.org/wiki/%D0%A0%D0%BE%D0%B4_(%D0%B1%D0%B8%D0%BE%D0%BB%D0%BE%D0%B3%D0%B8%D1%8F)" TargetMode="External"/><Relationship Id="rId7" Type="http://schemas.openxmlformats.org/officeDocument/2006/relationships/hyperlink" Target="https://ru.wikipedia.org/wiki/%D0%91%D0%B8%D0%BE%D0%BB%D0%BE%D0%B3%D0%B8%D1%87%D0%B5%D1%81%D0%BA%D0%B8%D0%B9_%D0%B2%D0%B8%D0%B4" TargetMode="External"/><Relationship Id="rId12" Type="http://schemas.openxmlformats.org/officeDocument/2006/relationships/hyperlink" Target="https://ru.wikipedia.org/wiki/%D0%AF%D0%B1%D0%BB%D0%BE%D0%BD%D1%8F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A3%D0%BC%D0%B5%D1%80%D0%B5%D0%BD%D0%BD%D1%8B%D0%B9_%D0%BA%D0%BB%D0%B8%D0%BC%D0%B0%D1%82" TargetMode="External"/><Relationship Id="rId11" Type="http://schemas.openxmlformats.org/officeDocument/2006/relationships/hyperlink" Target="https://ru.wikipedia.org/wiki/%D0%94%D1%80%D0%B5%D0%B2%D0%B5%D1%81%D0%B8%D0%BD%D0%B0" TargetMode="External"/><Relationship Id="rId5" Type="http://schemas.openxmlformats.org/officeDocument/2006/relationships/hyperlink" Target="https://ru.wikipedia.org/wiki/%D0%9A%D1%83%D1%81%D1%82%D0%B0%D1%80%D0%BD%D0%B8%D0%BA" TargetMode="External"/><Relationship Id="rId10" Type="http://schemas.openxmlformats.org/officeDocument/2006/relationships/hyperlink" Target="https://ru.wikipedia.org/wiki/%D0%9C%D0%B5%D0%B4%D0%BE%D0%BD%D0%BE%D1%81" TargetMode="External"/><Relationship Id="rId4" Type="http://schemas.openxmlformats.org/officeDocument/2006/relationships/hyperlink" Target="https://ru.wikipedia.org/wiki/%D0%94%D0%B5%D1%80%D0%B5%D0%B2%D0%BE" TargetMode="External"/><Relationship Id="rId9" Type="http://schemas.openxmlformats.org/officeDocument/2006/relationships/hyperlink" Target="https://ru.wikipedia.org/wiki/%D0%9F%D0%B0%D1%80%D0%B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80%D0%BE%D0%BD%D0%B0_(%D0%B1%D0%BE%D1%82%D0%B0%D0%BD%D0%B8%D0%BA%D0%B0)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s://ru.wikipedia.org/wiki/%D0%9A%D0%BE%D1%80%D0%B5%D0%BD%D1%8C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A5%D0%B2%D0%BE%D1%8F" TargetMode="External"/><Relationship Id="rId5" Type="http://schemas.openxmlformats.org/officeDocument/2006/relationships/hyperlink" Target="https://ru.wikipedia.org/wiki/%D0%9B%D0%B8%D1%81%D1%82" TargetMode="External"/><Relationship Id="rId4" Type="http://schemas.openxmlformats.org/officeDocument/2006/relationships/hyperlink" Target="https://ru.wikipedia.org/wiki/%D0%9C%D1%83%D1%82%D0%BE%D0%B2%D0%BA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5%D1%81%D0%BD%D0%B0%D1%8F_%D1%81%D0%BC%D0%BE%D0%BB%D0%B0" TargetMode="External"/><Relationship Id="rId2" Type="http://schemas.openxmlformats.org/officeDocument/2006/relationships/hyperlink" Target="https://ru.wikipedia.org/wiki/%D0%92%D0%B5%D1%87%D0%BD%D0%BE%D0%B7%D0%B5%D0%BB%D1%91%D0%BD%D1%8B%D0%B5_%D1%80%D0%B0%D1%81%D1%82%D0%B5%D0%BD%D0%B8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hyperlink" Target="https://ru.wikipedia.org/wiki/%D0%A3%D0%BA%D0%BE%D1%80%D0%BE%D1%87%D0%B5%D0%BD%D0%BD%D1%8B%D0%B5_%D0%BF%D0%BE%D0%B1%D0%B5%D0%B3%D0%B8" TargetMode="External"/><Relationship Id="rId4" Type="http://schemas.openxmlformats.org/officeDocument/2006/relationships/hyperlink" Target="https://ru.wikipedia.org/wiki/%D0%9A%D1%83%D1%81%D1%82%D0%B0%D1%80%D0%BD%D0%B8%D0%B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5%D0%BB%D1%8C" TargetMode="External"/><Relationship Id="rId2" Type="http://schemas.openxmlformats.org/officeDocument/2006/relationships/hyperlink" Target="https://ru.wikipedia.org/wiki/%D0%A2%D0%BE%D0%BF%D0%BE%D0%BB%D1%8C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Деревья школьного парка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Окружающий мир 1 класс </a:t>
            </a:r>
          </a:p>
          <a:p>
            <a:r>
              <a:rPr lang="ru-RU" dirty="0" err="1" smtClean="0"/>
              <a:t>Шелехова</a:t>
            </a:r>
            <a:r>
              <a:rPr lang="ru-RU" dirty="0" smtClean="0"/>
              <a:t> Е.В.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Берёза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b="1" dirty="0"/>
              <a:t>Берёза</a:t>
            </a:r>
            <a:r>
              <a:rPr lang="ru-RU" dirty="0"/>
              <a:t> (</a:t>
            </a:r>
            <a:r>
              <a:rPr lang="ru-RU" dirty="0">
                <a:hlinkClick r:id="rId2" tooltip="Латинский язык"/>
              </a:rPr>
              <a:t>лат.</a:t>
            </a:r>
            <a:r>
              <a:rPr lang="ru-RU" dirty="0"/>
              <a:t> </a:t>
            </a:r>
            <a:r>
              <a:rPr lang="ru-RU" i="1" dirty="0" err="1"/>
              <a:t>Bétula</a:t>
            </a:r>
            <a:r>
              <a:rPr lang="ru-RU" dirty="0"/>
              <a:t>) — </a:t>
            </a:r>
            <a:r>
              <a:rPr lang="ru-RU" dirty="0">
                <a:hlinkClick r:id="rId3" tooltip="Род (биология)"/>
              </a:rPr>
              <a:t>род</a:t>
            </a:r>
            <a:r>
              <a:rPr lang="ru-RU" dirty="0"/>
              <a:t> </a:t>
            </a:r>
            <a:r>
              <a:rPr lang="ru-RU" dirty="0">
                <a:hlinkClick r:id="rId4" tooltip="Листопадные растения"/>
              </a:rPr>
              <a:t>листопадных</a:t>
            </a:r>
            <a:r>
              <a:rPr lang="ru-RU" dirty="0"/>
              <a:t> </a:t>
            </a:r>
            <a:r>
              <a:rPr lang="ru-RU" dirty="0" smtClean="0">
                <a:hlinkClick r:id="rId5" tooltip="Дерево"/>
              </a:rPr>
              <a:t>деревьев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Берёза </a:t>
            </a:r>
            <a:r>
              <a:rPr lang="ru-RU" dirty="0"/>
              <a:t>широко распространена в </a:t>
            </a:r>
            <a:r>
              <a:rPr lang="ru-RU" dirty="0">
                <a:hlinkClick r:id="rId6" tooltip="Северное полушарие"/>
              </a:rPr>
              <a:t>Северном </a:t>
            </a:r>
            <a:r>
              <a:rPr lang="ru-RU" dirty="0" smtClean="0">
                <a:hlinkClick r:id="rId6" tooltip="Северное полушарие"/>
              </a:rPr>
              <a:t>полушарии</a:t>
            </a:r>
            <a:r>
              <a:rPr lang="ru-RU" dirty="0" smtClean="0"/>
              <a:t>. Общее </a:t>
            </a:r>
            <a:r>
              <a:rPr lang="ru-RU" dirty="0"/>
              <a:t>число </a:t>
            </a:r>
            <a:r>
              <a:rPr lang="ru-RU" dirty="0">
                <a:hlinkClick r:id="rId7" tooltip="Биологический вид"/>
              </a:rPr>
              <a:t>видов</a:t>
            </a:r>
            <a:r>
              <a:rPr lang="ru-RU" dirty="0"/>
              <a:t> — около </a:t>
            </a:r>
            <a:r>
              <a:rPr lang="ru-RU" dirty="0" smtClean="0"/>
              <a:t>ста.</a:t>
            </a:r>
            <a:endParaRPr lang="ru-RU" dirty="0"/>
          </a:p>
          <a:p>
            <a:pPr algn="just"/>
            <a:r>
              <a:rPr lang="ru-RU" dirty="0"/>
              <a:t>Многие части берёзы используются в хозяйстве: </a:t>
            </a:r>
            <a:r>
              <a:rPr lang="ru-RU" dirty="0">
                <a:hlinkClick r:id="rId8"/>
              </a:rPr>
              <a:t>древесина</a:t>
            </a:r>
            <a:r>
              <a:rPr lang="ru-RU" dirty="0"/>
              <a:t>, </a:t>
            </a:r>
            <a:r>
              <a:rPr lang="ru-RU" dirty="0">
                <a:hlinkClick r:id="rId8"/>
              </a:rPr>
              <a:t>кора</a:t>
            </a:r>
            <a:r>
              <a:rPr lang="ru-RU" dirty="0"/>
              <a:t>, </a:t>
            </a:r>
            <a:r>
              <a:rPr lang="ru-RU" dirty="0">
                <a:hlinkClick r:id="rId8"/>
              </a:rPr>
              <a:t>берёста</a:t>
            </a:r>
            <a:r>
              <a:rPr lang="ru-RU" dirty="0"/>
              <a:t> (поверхностный слой коры), </a:t>
            </a:r>
            <a:r>
              <a:rPr lang="ru-RU" dirty="0">
                <a:hlinkClick r:id="rId8"/>
              </a:rPr>
              <a:t>берёзовый сок</a:t>
            </a:r>
            <a:r>
              <a:rPr lang="ru-RU" dirty="0"/>
              <a:t>. Почки и листья применяют в </a:t>
            </a:r>
            <a:r>
              <a:rPr lang="ru-RU" dirty="0" smtClean="0">
                <a:hlinkClick r:id="rId8"/>
              </a:rPr>
              <a:t>медицине</a:t>
            </a:r>
            <a:r>
              <a:rPr lang="ru-RU" dirty="0" smtClean="0"/>
              <a:t>. Некоторые </a:t>
            </a:r>
            <a:r>
              <a:rPr lang="ru-RU" dirty="0"/>
              <a:t>виды используют для создания полезащитных полос, а также в </a:t>
            </a:r>
            <a:r>
              <a:rPr lang="ru-RU" dirty="0">
                <a:hlinkClick r:id="rId8"/>
              </a:rPr>
              <a:t>декоративном садоводстве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Kartinki_pro_berezu_7_14203728-812x1024.jpg"/>
          <p:cNvPicPr>
            <a:picLocks noGrp="1" noChangeAspect="1"/>
          </p:cNvPicPr>
          <p:nvPr>
            <p:ph sz="half" idx="2"/>
          </p:nvPr>
        </p:nvPicPr>
        <p:blipFill>
          <a:blip r:embed="rId9"/>
          <a:stretch>
            <a:fillRect/>
          </a:stretch>
        </p:blipFill>
        <p:spPr>
          <a:xfrm>
            <a:off x="4873026" y="1600200"/>
            <a:ext cx="358894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Тополь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Род тополей – один из самых распространенных и многочисленных среди представителей семейства Ивовых. В умеренном климате России трудно найти местность, где бы не встречались эти деревья. Популярность их объясняется неприхотливостью к окружающим природным условиям, морозоустойчивостью, быстрым ростом и способностью восстанавливаться даже при уничтожении большей части стволов.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103575316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6479"/>
            <a:ext cx="4038600" cy="419340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Рябина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/>
              <a:t>Рябина обыкновенная ― это кустарник либо дерево, высота которого не превышает 12 метров. </a:t>
            </a:r>
            <a:r>
              <a:rPr lang="ru-RU" sz="2900" dirty="0" smtClean="0"/>
              <a:t>Непарноперистые </a:t>
            </a:r>
            <a:r>
              <a:rPr lang="ru-RU" sz="2900" dirty="0" err="1"/>
              <a:t>очереднорасположенные</a:t>
            </a:r>
            <a:r>
              <a:rPr lang="ru-RU" sz="2900" dirty="0"/>
              <a:t> листовые пластины имеют длину около 20 сантиметров, в их состав входят от 7 до 15 заостренных вытянутых листочков с зубчатой </a:t>
            </a:r>
            <a:r>
              <a:rPr lang="ru-RU" sz="2900" dirty="0" smtClean="0"/>
              <a:t>кромкой. В </a:t>
            </a:r>
            <a:r>
              <a:rPr lang="ru-RU" sz="2900" dirty="0"/>
              <a:t>осеннее время листва сменяет свой цвет на красные и золотистые оттенки.</a:t>
            </a:r>
          </a:p>
          <a:p>
            <a:r>
              <a:rPr lang="ru-RU" sz="2900" dirty="0" smtClean="0"/>
              <a:t>Плод </a:t>
            </a:r>
            <a:r>
              <a:rPr lang="ru-RU" sz="2900" dirty="0"/>
              <a:t>представляет собой сочное яблоко красно-оранжевого цвета, диаметр которого достигает 10 мм. </a:t>
            </a:r>
          </a:p>
          <a:p>
            <a:r>
              <a:rPr lang="ru-RU" sz="2900" dirty="0" smtClean="0"/>
              <a:t>Древесину </a:t>
            </a:r>
            <a:r>
              <a:rPr lang="ru-RU" sz="2900" dirty="0"/>
              <a:t>рябинового дерева отличает упругость и твердость, ее очень просто обрабатывать. </a:t>
            </a:r>
            <a:r>
              <a:rPr lang="ru-RU" sz="2900" dirty="0" smtClean="0"/>
              <a:t>Ягоды </a:t>
            </a:r>
            <a:r>
              <a:rPr lang="ru-RU" sz="2900" dirty="0"/>
              <a:t>данной культуры используются для изготовления красителей для ткани.</a:t>
            </a:r>
          </a:p>
          <a:p>
            <a:endParaRPr lang="ru-RU" dirty="0"/>
          </a:p>
        </p:txBody>
      </p:sp>
      <p:pic>
        <p:nvPicPr>
          <p:cNvPr id="5" name="Содержимое 4" descr="800px-Illustration_Sorbus_aucuparia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01423" y="1600200"/>
            <a:ext cx="3132154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Яблоня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err="1"/>
              <a:t>Я́блоня</a:t>
            </a:r>
            <a:r>
              <a:rPr lang="ru-RU" dirty="0"/>
              <a:t> (</a:t>
            </a:r>
            <a:r>
              <a:rPr lang="ru-RU" dirty="0">
                <a:hlinkClick r:id="rId2" tooltip="Латинский язык"/>
              </a:rPr>
              <a:t>лат.</a:t>
            </a:r>
            <a:r>
              <a:rPr lang="ru-RU" dirty="0"/>
              <a:t> </a:t>
            </a:r>
            <a:r>
              <a:rPr lang="ru-RU" i="1" dirty="0" err="1"/>
              <a:t>Mālus</a:t>
            </a:r>
            <a:r>
              <a:rPr lang="ru-RU" dirty="0"/>
              <a:t>) — </a:t>
            </a:r>
            <a:r>
              <a:rPr lang="ru-RU" dirty="0">
                <a:hlinkClick r:id="rId3" tooltip="Род (биология)"/>
              </a:rPr>
              <a:t>род</a:t>
            </a:r>
            <a:r>
              <a:rPr lang="ru-RU" dirty="0"/>
              <a:t> листопадных </a:t>
            </a:r>
            <a:r>
              <a:rPr lang="ru-RU" dirty="0">
                <a:hlinkClick r:id="rId4" tooltip="Дерево"/>
              </a:rPr>
              <a:t>деревьев</a:t>
            </a:r>
            <a:r>
              <a:rPr lang="ru-RU" dirty="0"/>
              <a:t> и </a:t>
            </a:r>
            <a:r>
              <a:rPr lang="ru-RU" dirty="0" err="1" smtClean="0">
                <a:hlinkClick r:id="rId5" tooltip="Кустарник"/>
              </a:rPr>
              <a:t>кустарников</a:t>
            </a:r>
            <a:r>
              <a:rPr lang="ru-RU" dirty="0" err="1" smtClean="0"/>
              <a:t>с</a:t>
            </a:r>
            <a:r>
              <a:rPr lang="ru-RU" dirty="0" smtClean="0"/>
              <a:t> </a:t>
            </a:r>
            <a:r>
              <a:rPr lang="ru-RU" dirty="0"/>
              <a:t>шаровидными сладкими или кисло-сладкими плодами. Происходит из зон </a:t>
            </a:r>
            <a:r>
              <a:rPr lang="ru-RU" dirty="0">
                <a:hlinkClick r:id="rId6" tooltip="Умеренный климат"/>
              </a:rPr>
              <a:t>умеренного климата</a:t>
            </a:r>
            <a:r>
              <a:rPr lang="ru-RU" dirty="0"/>
              <a:t> Северного полушария.</a:t>
            </a:r>
          </a:p>
          <a:p>
            <a:r>
              <a:rPr lang="ru-RU" dirty="0" smtClean="0"/>
              <a:t>Насчитывает </a:t>
            </a:r>
            <a:r>
              <a:rPr lang="ru-RU" dirty="0"/>
              <a:t>62 </a:t>
            </a:r>
            <a:r>
              <a:rPr lang="ru-RU" dirty="0">
                <a:hlinkClick r:id="rId7" tooltip="Биологический вид"/>
              </a:rPr>
              <a:t>вида</a:t>
            </a:r>
            <a:r>
              <a:rPr lang="ru-RU" dirty="0"/>
              <a:t> </a:t>
            </a:r>
          </a:p>
          <a:p>
            <a:r>
              <a:rPr lang="ru-RU" dirty="0"/>
              <a:t>Многие виды яблони выращивают в качестве декоративных растений в </a:t>
            </a:r>
            <a:r>
              <a:rPr lang="ru-RU" dirty="0">
                <a:hlinkClick r:id="rId8" tooltip="Сад"/>
              </a:rPr>
              <a:t>садах</a:t>
            </a:r>
            <a:r>
              <a:rPr lang="ru-RU" dirty="0"/>
              <a:t> и </a:t>
            </a:r>
            <a:r>
              <a:rPr lang="ru-RU" dirty="0">
                <a:hlinkClick r:id="rId9" tooltip="Парк"/>
              </a:rPr>
              <a:t>парках</a:t>
            </a:r>
            <a:r>
              <a:rPr lang="ru-RU" dirty="0"/>
              <a:t>, используют в полезащитном лесоразведении. Все виды — хорошие </a:t>
            </a:r>
            <a:r>
              <a:rPr lang="ru-RU" dirty="0">
                <a:hlinkClick r:id="rId10" tooltip="Медонос"/>
              </a:rPr>
              <a:t>медоносы</a:t>
            </a:r>
            <a:r>
              <a:rPr lang="ru-RU" dirty="0"/>
              <a:t>. </a:t>
            </a:r>
            <a:r>
              <a:rPr lang="ru-RU" dirty="0">
                <a:hlinkClick r:id="rId11" tooltip="Древесина"/>
              </a:rPr>
              <a:t>Древесина</a:t>
            </a:r>
            <a:r>
              <a:rPr lang="ru-RU" dirty="0"/>
              <a:t> у яблони плотная, крепкая, легко режется и хорошо полируется; пригодна для токарных и столярных изделий, мелких поделок</a:t>
            </a:r>
            <a:r>
              <a:rPr lang="ru-RU" baseline="30000" dirty="0">
                <a:hlinkClick r:id="rId12"/>
              </a:rPr>
              <a:t>[5]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4651a2f8a1c3044153f38a8ad892bfae.jpg"/>
          <p:cNvPicPr>
            <a:picLocks noGrp="1" noChangeAspect="1"/>
          </p:cNvPicPr>
          <p:nvPr>
            <p:ph sz="half" idx="2"/>
          </p:nvPr>
        </p:nvPicPr>
        <p:blipFill>
          <a:blip r:embed="rId13"/>
          <a:stretch>
            <a:fillRect/>
          </a:stretch>
        </p:blipFill>
        <p:spPr>
          <a:xfrm>
            <a:off x="5500694" y="1285860"/>
            <a:ext cx="3000396" cy="480563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Вечнозелёные деревья. </a:t>
            </a:r>
            <a:r>
              <a:rPr lang="ru-RU" u="sng" dirty="0">
                <a:hlinkClick r:id="rId2"/>
              </a:rPr>
              <a:t>Корневая система</a:t>
            </a:r>
            <a:r>
              <a:rPr lang="ru-RU" dirty="0"/>
              <a:t> </a:t>
            </a:r>
            <a:r>
              <a:rPr lang="ru-RU" dirty="0" smtClean="0"/>
              <a:t>поверхностная. Дерево </a:t>
            </a:r>
            <a:r>
              <a:rPr lang="ru-RU" dirty="0"/>
              <a:t>слабо ветроустойчиво, часто </a:t>
            </a:r>
            <a:r>
              <a:rPr lang="ru-RU" dirty="0" err="1"/>
              <a:t>ветровально</a:t>
            </a:r>
            <a:r>
              <a:rPr lang="ru-RU" dirty="0"/>
              <a:t>.</a:t>
            </a:r>
          </a:p>
          <a:p>
            <a:r>
              <a:rPr lang="ru-RU" dirty="0">
                <a:hlinkClick r:id="rId3" tooltip="Крона (ботаника)"/>
              </a:rPr>
              <a:t>Крона</a:t>
            </a:r>
            <a:r>
              <a:rPr lang="ru-RU" dirty="0"/>
              <a:t> широко коническая </a:t>
            </a:r>
            <a:r>
              <a:rPr lang="ru-RU" dirty="0" smtClean="0"/>
              <a:t>(</a:t>
            </a:r>
            <a:r>
              <a:rPr lang="ru-RU" dirty="0"/>
              <a:t>пирамидальная).</a:t>
            </a:r>
          </a:p>
          <a:p>
            <a:r>
              <a:rPr lang="ru-RU" dirty="0"/>
              <a:t>Ветви </a:t>
            </a:r>
            <a:r>
              <a:rPr lang="ru-RU" dirty="0">
                <a:hlinkClick r:id="rId4" tooltip="Мутовка"/>
              </a:rPr>
              <a:t>мутовчатые</a:t>
            </a:r>
            <a:r>
              <a:rPr lang="ru-RU" dirty="0"/>
              <a:t>, горизонтально-распростёртые или поникающие. </a:t>
            </a:r>
            <a:endParaRPr lang="ru-RU" dirty="0" smtClean="0"/>
          </a:p>
          <a:p>
            <a:r>
              <a:rPr lang="ru-RU" dirty="0">
                <a:hlinkClick r:id="rId5" tooltip="Лист"/>
              </a:rPr>
              <a:t>Листья</a:t>
            </a:r>
            <a:r>
              <a:rPr lang="ru-RU" dirty="0"/>
              <a:t> игловидные (</a:t>
            </a:r>
            <a:r>
              <a:rPr lang="ru-RU" dirty="0">
                <a:hlinkClick r:id="rId6" tooltip="Хвоя"/>
              </a:rPr>
              <a:t>хвоя</a:t>
            </a:r>
            <a:r>
              <a:rPr lang="ru-RU" dirty="0"/>
              <a:t>), зелёные, короткие, четырёхгранные, реже плоские, жёсткие и </a:t>
            </a:r>
            <a:r>
              <a:rPr lang="ru-RU" dirty="0" smtClean="0"/>
              <a:t>острые.</a:t>
            </a:r>
          </a:p>
          <a:p>
            <a:r>
              <a:rPr lang="ru-RU" dirty="0"/>
              <a:t>Живёт в среднем до 250—300 лет (иногда до 600).</a:t>
            </a:r>
          </a:p>
          <a:p>
            <a:endParaRPr lang="ru-RU" dirty="0"/>
          </a:p>
        </p:txBody>
      </p:sp>
      <p:pic>
        <p:nvPicPr>
          <p:cNvPr id="5" name="Содержимое 4" descr="11184.jpg"/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5214942" y="1428736"/>
            <a:ext cx="3014662" cy="443851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Сосны — </a:t>
            </a:r>
            <a:r>
              <a:rPr lang="ru-RU" dirty="0">
                <a:hlinkClick r:id="rId2" tooltip="Вечнозелёные растения"/>
              </a:rPr>
              <a:t>вечнозелёные</a:t>
            </a:r>
            <a:r>
              <a:rPr lang="ru-RU" dirty="0"/>
              <a:t>, богатые </a:t>
            </a:r>
            <a:r>
              <a:rPr lang="ru-RU" dirty="0">
                <a:hlinkClick r:id="rId3" tooltip="Древесная смола"/>
              </a:rPr>
              <a:t>смолой</a:t>
            </a:r>
            <a:r>
              <a:rPr lang="ru-RU" dirty="0"/>
              <a:t> деревья, обыкновенно очень крупные, реже мелкие, иногда почти </a:t>
            </a:r>
            <a:r>
              <a:rPr lang="ru-RU" dirty="0">
                <a:hlinkClick r:id="rId4" tooltip="Кустарник"/>
              </a:rPr>
              <a:t>кустарники</a:t>
            </a:r>
            <a:r>
              <a:rPr lang="ru-RU" dirty="0" smtClean="0"/>
              <a:t>.</a:t>
            </a:r>
          </a:p>
          <a:p>
            <a:r>
              <a:rPr lang="ru-RU" dirty="0"/>
              <a:t>Листья на </a:t>
            </a:r>
            <a:r>
              <a:rPr lang="ru-RU" dirty="0">
                <a:hlinkClick r:id="rId5" tooltip="Укороченные побеги"/>
              </a:rPr>
              <a:t>укороченных побегах</a:t>
            </a:r>
            <a:r>
              <a:rPr lang="ru-RU" dirty="0"/>
              <a:t> 5—9 см длиной, игольчатые, сидят пучками по 2—5 </a:t>
            </a:r>
            <a:r>
              <a:rPr lang="ru-RU" dirty="0" smtClean="0"/>
              <a:t>штук.</a:t>
            </a:r>
          </a:p>
          <a:p>
            <a:r>
              <a:rPr lang="ru-RU" dirty="0"/>
              <a:t>Шишки яйцевидные или продолговатые, обыкновенно поникшие, а при зрелости опадающие целиком.</a:t>
            </a:r>
          </a:p>
        </p:txBody>
      </p:sp>
      <p:pic>
        <p:nvPicPr>
          <p:cNvPr id="5" name="Содержимое 4" descr="Sosna-hranitel.jpg"/>
          <p:cNvPicPr>
            <a:picLocks noGrp="1" noChangeAspect="1"/>
          </p:cNvPicPr>
          <p:nvPr>
            <p:ph sz="half" idx="2"/>
          </p:nvPr>
        </p:nvPicPr>
        <p:blipFill>
          <a:blip r:embed="rId6" cstate="print"/>
          <a:stretch>
            <a:fillRect/>
          </a:stretch>
        </p:blipFill>
        <p:spPr>
          <a:xfrm>
            <a:off x="4874699" y="1600200"/>
            <a:ext cx="3585602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Источники</a:t>
            </a:r>
          </a:p>
          <a:p>
            <a:r>
              <a:rPr lang="ru-RU" dirty="0" smtClean="0"/>
              <a:t>Береза //</a:t>
            </a:r>
            <a:r>
              <a:rPr lang="en-US" dirty="0" smtClean="0"/>
              <a:t>https://ru.wikipedia.org/wiki/%</a:t>
            </a:r>
            <a:r>
              <a:rPr lang="en-US" dirty="0" smtClean="0"/>
              <a:t>D0%91%D0%B5%D1%80%D1%91%D0%B7%D0%B0</a:t>
            </a:r>
            <a:endParaRPr lang="ru-RU" dirty="0" smtClean="0"/>
          </a:p>
          <a:p>
            <a:r>
              <a:rPr lang="ru-RU" dirty="0" smtClean="0"/>
              <a:t>Тополь // </a:t>
            </a:r>
            <a:r>
              <a:rPr lang="en-US" dirty="0" smtClean="0">
                <a:hlinkClick r:id="rId2"/>
              </a:rPr>
              <a:t>https://ru.wikipedia.org/wiki/%</a:t>
            </a:r>
            <a:r>
              <a:rPr lang="en-US" dirty="0" smtClean="0">
                <a:hlinkClick r:id="rId2"/>
              </a:rPr>
              <a:t>D0%A2%D0%BE%D0%BF%D0%BE%D0%BB%D1%8C</a:t>
            </a:r>
            <a:endParaRPr lang="ru-RU" dirty="0" smtClean="0"/>
          </a:p>
          <a:p>
            <a:r>
              <a:rPr lang="ru-RU" dirty="0" smtClean="0"/>
              <a:t>Рябина //</a:t>
            </a:r>
            <a:r>
              <a:rPr lang="en-US" dirty="0" smtClean="0"/>
              <a:t>https://ru.wikipedia.org/wiki/%</a:t>
            </a:r>
            <a:r>
              <a:rPr lang="en-US" dirty="0" smtClean="0"/>
              <a:t>D0%A0%D1%8F%D0%B1%D0%B8%D0%BD%D0%B0</a:t>
            </a:r>
            <a:endParaRPr lang="ru-RU" dirty="0" smtClean="0"/>
          </a:p>
          <a:p>
            <a:r>
              <a:rPr lang="ru-RU" dirty="0" smtClean="0"/>
              <a:t>Яблоня //</a:t>
            </a:r>
            <a:r>
              <a:rPr lang="en-US" dirty="0" smtClean="0"/>
              <a:t>https://ru.wikipedia.org/wiki/%</a:t>
            </a:r>
            <a:r>
              <a:rPr lang="en-US" dirty="0" smtClean="0"/>
              <a:t>D0%AF%D0%B1%D0%BB%D0%BE%D0%BD%D1%8F</a:t>
            </a:r>
            <a:endParaRPr lang="ru-RU" dirty="0" smtClean="0"/>
          </a:p>
          <a:p>
            <a:r>
              <a:rPr lang="ru-RU" dirty="0" smtClean="0"/>
              <a:t>Ель //  </a:t>
            </a:r>
            <a:r>
              <a:rPr lang="en-US" dirty="0" smtClean="0">
                <a:hlinkClick r:id="rId3"/>
              </a:rPr>
              <a:t>https://ru.wikipedia.org/wiki/%</a:t>
            </a:r>
            <a:r>
              <a:rPr lang="en-US" dirty="0" smtClean="0">
                <a:hlinkClick r:id="rId3"/>
              </a:rPr>
              <a:t>D0%95%D0%BB%D1%8C</a:t>
            </a:r>
            <a:endParaRPr lang="ru-RU" dirty="0" smtClean="0"/>
          </a:p>
          <a:p>
            <a:r>
              <a:rPr lang="ru-RU" dirty="0" smtClean="0"/>
              <a:t>Сосна // </a:t>
            </a:r>
            <a:r>
              <a:rPr lang="en-US" smtClean="0"/>
              <a:t>https://ru.wikipedia.org/wiki/%D0%A1%D0%BE%D1%81%D0%BD%D0%B0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Иллюстрации, используемые в презентации, заимствованы в сети Интернет.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222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Деревья школьного парка</vt:lpstr>
      <vt:lpstr>Берёза</vt:lpstr>
      <vt:lpstr>Тополь</vt:lpstr>
      <vt:lpstr>Рябина </vt:lpstr>
      <vt:lpstr>Яблоня</vt:lpstr>
      <vt:lpstr>Ель</vt:lpstr>
      <vt:lpstr>Сосна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школьного парка</dc:title>
  <dc:creator>user</dc:creator>
  <cp:lastModifiedBy>user</cp:lastModifiedBy>
  <cp:revision>6</cp:revision>
  <dcterms:created xsi:type="dcterms:W3CDTF">2019-10-23T04:15:04Z</dcterms:created>
  <dcterms:modified xsi:type="dcterms:W3CDTF">2019-11-22T04:09:24Z</dcterms:modified>
</cp:coreProperties>
</file>