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6"/>
  </p:notesMasterIdLst>
  <p:sldIdLst>
    <p:sldId id="260" r:id="rId3"/>
    <p:sldId id="258" r:id="rId4"/>
    <p:sldId id="300" r:id="rId5"/>
    <p:sldId id="261" r:id="rId6"/>
    <p:sldId id="262" r:id="rId7"/>
    <p:sldId id="263" r:id="rId8"/>
    <p:sldId id="264" r:id="rId9"/>
    <p:sldId id="266" r:id="rId10"/>
    <p:sldId id="268" r:id="rId11"/>
    <p:sldId id="269" r:id="rId12"/>
    <p:sldId id="270" r:id="rId13"/>
    <p:sldId id="273" r:id="rId14"/>
    <p:sldId id="279" r:id="rId15"/>
    <p:sldId id="278" r:id="rId16"/>
    <p:sldId id="298" r:id="rId17"/>
    <p:sldId id="283" r:id="rId18"/>
    <p:sldId id="285" r:id="rId19"/>
    <p:sldId id="286" r:id="rId20"/>
    <p:sldId id="287" r:id="rId21"/>
    <p:sldId id="275" r:id="rId22"/>
    <p:sldId id="301" r:id="rId23"/>
    <p:sldId id="296" r:id="rId24"/>
    <p:sldId id="297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316" autoAdjust="0"/>
    <p:restoredTop sz="94660"/>
  </p:normalViewPr>
  <p:slideViewPr>
    <p:cSldViewPr>
      <p:cViewPr varScale="1">
        <p:scale>
          <a:sx n="111" d="100"/>
          <a:sy n="111" d="100"/>
        </p:scale>
        <p:origin x="-1662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32D985-3814-434C-AC0B-98F461097400}" type="datetimeFigureOut">
              <a:rPr lang="ru-RU" smtClean="0"/>
              <a:pPr/>
              <a:t>22.11.2019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1DDC98-FDFA-4E21-8BF1-FEB8E09258A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49816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0D983-3B99-40FD-A9E4-D6F7F8021812}" type="datetimeFigureOut">
              <a:rPr lang="ru-RU" smtClean="0"/>
              <a:pPr/>
              <a:t>22.11.2019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94572-18A5-4038-A41C-7F19DBF6371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78206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0D983-3B99-40FD-A9E4-D6F7F8021812}" type="datetimeFigureOut">
              <a:rPr lang="ru-RU" smtClean="0"/>
              <a:pPr/>
              <a:t>22.11.2019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94572-18A5-4038-A41C-7F19DBF6371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75682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0D983-3B99-40FD-A9E4-D6F7F8021812}" type="datetimeFigureOut">
              <a:rPr lang="ru-RU" smtClean="0"/>
              <a:pPr/>
              <a:t>22.11.2019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94572-18A5-4038-A41C-7F19DBF6371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78596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2492896"/>
            <a:ext cx="8424088" cy="1080000"/>
          </a:xfrm>
        </p:spPr>
        <p:txBody>
          <a:bodyPr/>
          <a:lstStyle>
            <a:lvl1pPr>
              <a:defRPr sz="6600" b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tikvar" pitchFamily="34" charset="0"/>
                <a:ea typeface="Arial Unicode MS" pitchFamily="34" charset="-128"/>
                <a:cs typeface="Arial" pitchFamily="34" charset="0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7180" y="3537012"/>
            <a:ext cx="6400800" cy="720000"/>
          </a:xfrm>
        </p:spPr>
        <p:txBody>
          <a:bodyPr/>
          <a:lstStyle>
            <a:lvl1pPr marL="0" indent="0" algn="ctr">
              <a:buNone/>
              <a:defRPr sz="3600" i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Образец подзаголовка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8410605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6476" y="296652"/>
            <a:ext cx="7560000" cy="900113"/>
          </a:xfrm>
        </p:spPr>
        <p:txBody>
          <a:bodyPr/>
          <a:lstStyle>
            <a:lvl1pPr>
              <a:defRPr sz="4000" b="0">
                <a:solidFill>
                  <a:srgbClr val="006600"/>
                </a:solidFill>
                <a:latin typeface="Book Antiqua" pitchFamily="18" charset="0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95831" y="1593342"/>
            <a:ext cx="7560000" cy="4860000"/>
          </a:xfrm>
        </p:spPr>
        <p:txBody>
          <a:bodyPr/>
          <a:lstStyle>
            <a:lvl1pPr marL="0" indent="360000">
              <a:buFont typeface="Wingdings 2" pitchFamily="18" charset="2"/>
              <a:buChar char="·"/>
              <a:defRPr>
                <a:solidFill>
                  <a:srgbClr val="006600"/>
                </a:solidFill>
                <a:latin typeface="Book Antiqua" pitchFamily="18" charset="0"/>
              </a:defRPr>
            </a:lvl1pPr>
            <a:lvl2pPr marL="540000" indent="-252000">
              <a:buFont typeface="Wingdings" pitchFamily="2" charset="2"/>
              <a:buChar char="§"/>
              <a:defRPr>
                <a:solidFill>
                  <a:srgbClr val="006600"/>
                </a:solidFill>
                <a:latin typeface="Book Antiqua" pitchFamily="18" charset="0"/>
              </a:defRPr>
            </a:lvl2pPr>
            <a:lvl3pPr marL="720000" indent="180000">
              <a:defRPr>
                <a:solidFill>
                  <a:srgbClr val="006600"/>
                </a:solidFill>
                <a:latin typeface="Book Antiqua" pitchFamily="18" charset="0"/>
              </a:defRPr>
            </a:lvl3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12583847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6476" y="296652"/>
            <a:ext cx="7560000" cy="900113"/>
          </a:xfrm>
        </p:spPr>
        <p:txBody>
          <a:bodyPr/>
          <a:lstStyle>
            <a:lvl1pPr>
              <a:defRPr sz="4000" b="0" baseline="0">
                <a:solidFill>
                  <a:srgbClr val="006600"/>
                </a:solidFill>
                <a:latin typeface="Book Antiqua" pitchFamily="18" charset="0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0"/>
          </p:nvPr>
        </p:nvSpPr>
        <p:spPr>
          <a:xfrm>
            <a:off x="1296476" y="1593342"/>
            <a:ext cx="7560000" cy="4860000"/>
          </a:xfrm>
        </p:spPr>
        <p:txBody>
          <a:bodyPr/>
          <a:lstStyle>
            <a:lvl1pPr marL="0" indent="0">
              <a:buNone/>
              <a:defRPr>
                <a:solidFill>
                  <a:srgbClr val="006600"/>
                </a:solidFill>
                <a:latin typeface="Book Antiqua" pitchFamily="18" charset="0"/>
              </a:defRPr>
            </a:lvl1pPr>
            <a:lvl2pPr marL="108000" indent="0">
              <a:buNone/>
              <a:defRPr/>
            </a:lvl2pPr>
            <a:lvl3pPr marL="108000" indent="0">
              <a:buNone/>
              <a:defRPr/>
            </a:lvl3pPr>
          </a:lstStyle>
          <a:p>
            <a:pPr lvl="0"/>
            <a:r>
              <a:rPr lang="ru-RU" dirty="0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108127791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спис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6476" y="296652"/>
            <a:ext cx="7560000" cy="900113"/>
          </a:xfrm>
        </p:spPr>
        <p:txBody>
          <a:bodyPr/>
          <a:lstStyle>
            <a:lvl1pPr>
              <a:defRPr sz="4000" b="0">
                <a:solidFill>
                  <a:srgbClr val="006600"/>
                </a:solidFill>
                <a:latin typeface="Book Antiqua" pitchFamily="18" charset="0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0"/>
          </p:nvPr>
        </p:nvSpPr>
        <p:spPr>
          <a:xfrm>
            <a:off x="1296476" y="1593342"/>
            <a:ext cx="7560000" cy="4860000"/>
          </a:xfrm>
        </p:spPr>
        <p:txBody>
          <a:bodyPr/>
          <a:lstStyle>
            <a:lvl1pPr marL="0" indent="360000">
              <a:buSzPct val="100000"/>
              <a:buFont typeface="Wingdings 2" pitchFamily="18" charset="2"/>
              <a:buChar char="·"/>
              <a:defRPr>
                <a:solidFill>
                  <a:srgbClr val="006600"/>
                </a:solidFill>
                <a:latin typeface="Book Antiqua" pitchFamily="18" charset="0"/>
              </a:defRPr>
            </a:lvl1pPr>
            <a:lvl2pPr marL="360000" indent="252000">
              <a:buSzPct val="100000"/>
              <a:buFont typeface="Wingdings" pitchFamily="2" charset="2"/>
              <a:buChar char="§"/>
              <a:defRPr>
                <a:solidFill>
                  <a:srgbClr val="006600"/>
                </a:solidFill>
                <a:latin typeface="Book Antiqua" pitchFamily="18" charset="0"/>
              </a:defRPr>
            </a:lvl2pPr>
            <a:lvl3pPr marL="720000" indent="180000">
              <a:buSzPct val="100000"/>
              <a:buFont typeface="Arial" pitchFamily="34" charset="0"/>
              <a:buChar char="•"/>
              <a:defRPr>
                <a:solidFill>
                  <a:srgbClr val="006600"/>
                </a:solidFill>
                <a:latin typeface="Book Antiqua" pitchFamily="18" charset="0"/>
              </a:defRPr>
            </a:lvl3pPr>
            <a:lvl4pPr>
              <a:buFont typeface="Wingdings 2" pitchFamily="18" charset="2"/>
              <a:buChar char="·"/>
              <a:defRPr>
                <a:solidFill>
                  <a:schemeClr val="bg2">
                    <a:lumMod val="25000"/>
                  </a:schemeClr>
                </a:solidFill>
              </a:defRPr>
            </a:lvl4pPr>
            <a:lvl5pPr>
              <a:buFont typeface="Wingdings 2" pitchFamily="18" charset="2"/>
              <a:buChar char="·"/>
              <a:defRPr>
                <a:solidFill>
                  <a:schemeClr val="bg2">
                    <a:lumMod val="25000"/>
                  </a:schemeClr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127049198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6476" y="296652"/>
            <a:ext cx="7560000" cy="900113"/>
          </a:xfrm>
        </p:spPr>
        <p:txBody>
          <a:bodyPr/>
          <a:lstStyle>
            <a:lvl1pPr>
              <a:defRPr sz="4000" b="0">
                <a:solidFill>
                  <a:srgbClr val="006600"/>
                </a:solidFill>
                <a:latin typeface="Book Antiqua" pitchFamily="18" charset="0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296476" y="1592796"/>
            <a:ext cx="3600000" cy="4860000"/>
          </a:xfrm>
        </p:spPr>
        <p:txBody>
          <a:bodyPr/>
          <a:lstStyle>
            <a:lvl1pPr>
              <a:buFont typeface="Wingdings 2" pitchFamily="18" charset="2"/>
              <a:buChar char="·"/>
              <a:defRPr sz="2800">
                <a:solidFill>
                  <a:srgbClr val="006600"/>
                </a:solidFill>
                <a:latin typeface="Book Antiqua" pitchFamily="18" charset="0"/>
              </a:defRPr>
            </a:lvl1pPr>
            <a:lvl2pPr>
              <a:buFont typeface="Wingdings" pitchFamily="2" charset="2"/>
              <a:buChar char="§"/>
              <a:defRPr sz="2400">
                <a:solidFill>
                  <a:srgbClr val="006600"/>
                </a:solidFill>
                <a:latin typeface="Book Antiqua" pitchFamily="18" charset="0"/>
              </a:defRPr>
            </a:lvl2pPr>
            <a:lvl3pPr>
              <a:defRPr sz="2000">
                <a:solidFill>
                  <a:srgbClr val="006600"/>
                </a:solidFill>
                <a:latin typeface="Book Antiqua" pitchFamily="18" charset="0"/>
              </a:defRPr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56476" y="1592796"/>
            <a:ext cx="3600000" cy="4860000"/>
          </a:xfrm>
        </p:spPr>
        <p:txBody>
          <a:bodyPr/>
          <a:lstStyle>
            <a:lvl1pPr>
              <a:buFont typeface="Wingdings 2" pitchFamily="18" charset="2"/>
              <a:buChar char="·"/>
              <a:defRPr sz="2800">
                <a:solidFill>
                  <a:srgbClr val="006600"/>
                </a:solidFill>
                <a:latin typeface="Book Antiqua" pitchFamily="18" charset="0"/>
              </a:defRPr>
            </a:lvl1pPr>
            <a:lvl2pPr>
              <a:buFont typeface="Wingdings" pitchFamily="2" charset="2"/>
              <a:buChar char="§"/>
              <a:defRPr sz="2400">
                <a:solidFill>
                  <a:srgbClr val="006600"/>
                </a:solidFill>
                <a:latin typeface="Book Antiqua" pitchFamily="18" charset="0"/>
              </a:defRPr>
            </a:lvl2pPr>
            <a:lvl3pPr>
              <a:defRPr sz="2000">
                <a:solidFill>
                  <a:srgbClr val="006600"/>
                </a:solidFill>
                <a:latin typeface="Book Antiqua" pitchFamily="18" charset="0"/>
              </a:defRPr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113065840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515351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0D983-3B99-40FD-A9E4-D6F7F8021812}" type="datetimeFigureOut">
              <a:rPr lang="ru-RU" smtClean="0"/>
              <a:pPr/>
              <a:t>22.11.2019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94572-18A5-4038-A41C-7F19DBF6371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54954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0D983-3B99-40FD-A9E4-D6F7F8021812}" type="datetimeFigureOut">
              <a:rPr lang="ru-RU" smtClean="0"/>
              <a:pPr/>
              <a:t>22.11.2019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94572-18A5-4038-A41C-7F19DBF6371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90573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0D983-3B99-40FD-A9E4-D6F7F8021812}" type="datetimeFigureOut">
              <a:rPr lang="ru-RU" smtClean="0"/>
              <a:pPr/>
              <a:t>22.11.2019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94572-18A5-4038-A41C-7F19DBF6371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84322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0D983-3B99-40FD-A9E4-D6F7F8021812}" type="datetimeFigureOut">
              <a:rPr lang="ru-RU" smtClean="0"/>
              <a:pPr/>
              <a:t>22.11.2019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94572-18A5-4038-A41C-7F19DBF6371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18782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0D983-3B99-40FD-A9E4-D6F7F8021812}" type="datetimeFigureOut">
              <a:rPr lang="ru-RU" smtClean="0"/>
              <a:pPr/>
              <a:t>22.11.2019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94572-18A5-4038-A41C-7F19DBF6371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34799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0D983-3B99-40FD-A9E4-D6F7F8021812}" type="datetimeFigureOut">
              <a:rPr lang="ru-RU" smtClean="0"/>
              <a:pPr/>
              <a:t>22.11.2019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94572-18A5-4038-A41C-7F19DBF6371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77167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0D983-3B99-40FD-A9E4-D6F7F8021812}" type="datetimeFigureOut">
              <a:rPr lang="ru-RU" smtClean="0"/>
              <a:pPr/>
              <a:t>22.11.2019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94572-18A5-4038-A41C-7F19DBF6371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32976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0D983-3B99-40FD-A9E4-D6F7F8021812}" type="datetimeFigureOut">
              <a:rPr lang="ru-RU" smtClean="0"/>
              <a:pPr/>
              <a:t>22.11.2019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94572-18A5-4038-A41C-7F19DBF6371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70514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90D983-3B99-40FD-A9E4-D6F7F8021812}" type="datetimeFigureOut">
              <a:rPr lang="ru-RU" smtClean="0"/>
              <a:pPr/>
              <a:t>22.11.2019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194572-18A5-4038-A41C-7F19DBF6371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74338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8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1296988" y="296863"/>
            <a:ext cx="7559675" cy="900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1296988" y="1631950"/>
            <a:ext cx="7559675" cy="4859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10346606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rgbClr val="006600"/>
          </a:solidFill>
          <a:latin typeface="Book Antiqua" pitchFamily="18" charset="0"/>
          <a:ea typeface="+mj-ea"/>
          <a:cs typeface="Arial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6600"/>
          </a:solidFill>
          <a:latin typeface="Book Antiqua" pitchFamily="18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6600"/>
          </a:solidFill>
          <a:latin typeface="Book Antiqua" pitchFamily="18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6600"/>
          </a:solidFill>
          <a:latin typeface="Book Antiqua" pitchFamily="18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6600"/>
          </a:solidFill>
          <a:latin typeface="Book Antiqua" pitchFamily="18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000">
          <a:solidFill>
            <a:srgbClr val="17375E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>
          <a:solidFill>
            <a:srgbClr val="17375E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>
          <a:solidFill>
            <a:srgbClr val="17375E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>
          <a:solidFill>
            <a:srgbClr val="17375E"/>
          </a:solidFill>
          <a:latin typeface="Arial" charset="0"/>
          <a:cs typeface="Arial" charset="0"/>
        </a:defRPr>
      </a:lvl9pPr>
    </p:titleStyle>
    <p:bodyStyle>
      <a:lvl1pPr marL="342900" indent="15875" algn="l" rtl="0" eaLnBrk="0" fontAlgn="base" hangingPunct="0">
        <a:spcBef>
          <a:spcPct val="20000"/>
        </a:spcBef>
        <a:spcAft>
          <a:spcPct val="0"/>
        </a:spcAft>
        <a:buFont typeface="Wingdings 2" pitchFamily="18" charset="2"/>
        <a:buChar char="·"/>
        <a:defRPr sz="2800" kern="1200">
          <a:solidFill>
            <a:srgbClr val="006600"/>
          </a:solidFill>
          <a:latin typeface="Book Antiqua" pitchFamily="18" charset="0"/>
          <a:ea typeface="+mn-ea"/>
          <a:cs typeface="Arial" pitchFamily="34" charset="0"/>
        </a:defRPr>
      </a:lvl1pPr>
      <a:lvl2pPr marL="358775" indent="250825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§"/>
        <a:defRPr sz="2400" kern="1200">
          <a:solidFill>
            <a:srgbClr val="006600"/>
          </a:solidFill>
          <a:latin typeface="Book Antiqua" pitchFamily="18" charset="0"/>
          <a:ea typeface="+mn-ea"/>
          <a:cs typeface="Arial" pitchFamily="34" charset="0"/>
        </a:defRPr>
      </a:lvl2pPr>
      <a:lvl3pPr marL="719138" indent="179388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000" kern="1200">
          <a:solidFill>
            <a:srgbClr val="006600"/>
          </a:solidFill>
          <a:latin typeface="Book Antiqua" pitchFamily="18" charset="0"/>
          <a:ea typeface="+mn-ea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rgbClr val="17375E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rgbClr val="17375E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2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39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G"/><Relationship Id="rId1" Type="http://schemas.openxmlformats.org/officeDocument/2006/relationships/slideLayout" Target="../slideLayouts/slideLayout1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gif"/><Relationship Id="rId1" Type="http://schemas.openxmlformats.org/officeDocument/2006/relationships/slideLayout" Target="../slideLayouts/slideLayout1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gif"/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3"/>
          <p:cNvSpPr>
            <a:spLocks noGrp="1"/>
          </p:cNvSpPr>
          <p:nvPr>
            <p:ph type="ctrTitle"/>
          </p:nvPr>
        </p:nvSpPr>
        <p:spPr>
          <a:xfrm>
            <a:off x="358775" y="1557338"/>
            <a:ext cx="8424863" cy="2124075"/>
          </a:xfrm>
        </p:spPr>
        <p:txBody>
          <a:bodyPr/>
          <a:lstStyle/>
          <a:p>
            <a:pPr marL="342900" indent="-342900"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ru-RU" sz="4800" dirty="0" smtClean="0">
                <a:solidFill>
                  <a:srgbClr val="7030A0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Экологический проект</a:t>
            </a:r>
            <a:br>
              <a:rPr lang="ru-RU" sz="4800" dirty="0" smtClean="0">
                <a:solidFill>
                  <a:srgbClr val="7030A0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5400" dirty="0" smtClean="0">
                <a:solidFill>
                  <a:srgbClr val="7030A0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lang="ru-RU" sz="5400" dirty="0" smtClean="0">
                <a:solidFill>
                  <a:srgbClr val="005DA2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«Деревья – наши друзья  </a:t>
            </a:r>
            <a:br>
              <a:rPr lang="ru-RU" sz="5400" dirty="0" smtClean="0">
                <a:solidFill>
                  <a:srgbClr val="005DA2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5400" dirty="0" smtClean="0">
                <a:solidFill>
                  <a:srgbClr val="005DA2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»</a:t>
            </a:r>
            <a:endParaRPr lang="ru-RU" sz="5400" dirty="0">
              <a:solidFill>
                <a:srgbClr val="005DA2"/>
              </a:solidFill>
              <a:effectLst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pic>
        <p:nvPicPr>
          <p:cNvPr id="3075" name="Picture 4" descr="H:\Картинка\Солнышки\Солнце (2)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08850" y="80963"/>
            <a:ext cx="2046288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одзаголовок 4"/>
          <p:cNvSpPr>
            <a:spLocks noGrp="1"/>
          </p:cNvSpPr>
          <p:nvPr>
            <p:ph type="subTitle" idx="1"/>
          </p:nvPr>
        </p:nvSpPr>
        <p:spPr>
          <a:xfrm>
            <a:off x="2339975" y="3789363"/>
            <a:ext cx="6192838" cy="2016125"/>
          </a:xfrm>
        </p:spPr>
        <p:txBody>
          <a:bodyPr/>
          <a:lstStyle/>
          <a:p>
            <a:pPr algn="r">
              <a:defRPr/>
            </a:pPr>
            <a:r>
              <a:rPr lang="ru-RU" sz="2000" dirty="0" smtClean="0">
                <a:solidFill>
                  <a:schemeClr val="tx1"/>
                </a:solidFill>
                <a:cs typeface="Arial" charset="0"/>
              </a:rPr>
              <a:t> Презентацию составила:</a:t>
            </a:r>
          </a:p>
          <a:p>
            <a:pPr algn="r">
              <a:defRPr/>
            </a:pPr>
            <a:r>
              <a:rPr lang="ru-RU" sz="2000" dirty="0" err="1" smtClean="0">
                <a:solidFill>
                  <a:schemeClr val="tx1"/>
                </a:solidFill>
                <a:cs typeface="Arial" charset="0"/>
              </a:rPr>
              <a:t>Зангиева</a:t>
            </a:r>
            <a:r>
              <a:rPr lang="ru-RU" sz="2000" dirty="0" smtClean="0">
                <a:solidFill>
                  <a:schemeClr val="tx1"/>
                </a:solidFill>
                <a:cs typeface="Arial" charset="0"/>
              </a:rPr>
              <a:t> З.А</a:t>
            </a:r>
          </a:p>
          <a:p>
            <a:pPr algn="r">
              <a:defRPr/>
            </a:pPr>
            <a:r>
              <a:rPr lang="ru-RU" sz="2000" dirty="0" smtClean="0">
                <a:solidFill>
                  <a:schemeClr val="tx1"/>
                </a:solidFill>
                <a:cs typeface="Arial" charset="0"/>
              </a:rPr>
              <a:t>Воспитатель средней группы</a:t>
            </a:r>
          </a:p>
          <a:p>
            <a:pPr algn="r">
              <a:defRPr/>
            </a:pPr>
            <a:r>
              <a:rPr lang="ru-RU" sz="2000" dirty="0" smtClean="0">
                <a:solidFill>
                  <a:schemeClr val="tx1"/>
                </a:solidFill>
                <a:cs typeface="Arial" charset="0"/>
              </a:rPr>
              <a:t>МБДОУ д/с № 7 г. Алагир.                           </a:t>
            </a:r>
          </a:p>
        </p:txBody>
      </p:sp>
    </p:spTree>
    <p:extLst>
      <p:ext uri="{BB962C8B-B14F-4D97-AF65-F5344CB8AC3E}">
        <p14:creationId xmlns:p14="http://schemas.microsoft.com/office/powerpoint/2010/main" val="2345554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8" name="TextBox 1"/>
          <p:cNvSpPr txBox="1">
            <a:spLocks noChangeArrowheads="1"/>
          </p:cNvSpPr>
          <p:nvPr/>
        </p:nvSpPr>
        <p:spPr bwMode="auto">
          <a:xfrm>
            <a:off x="2339975" y="5373688"/>
            <a:ext cx="5545138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sz="160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Подвижная игра «У медведя во бору»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7747" y="404664"/>
            <a:ext cx="4104456" cy="307834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92203" y="2097433"/>
            <a:ext cx="4392488" cy="32943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9667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2" name="TextBox 1"/>
          <p:cNvSpPr txBox="1">
            <a:spLocks noChangeArrowheads="1"/>
          </p:cNvSpPr>
          <p:nvPr/>
        </p:nvSpPr>
        <p:spPr bwMode="auto">
          <a:xfrm>
            <a:off x="2339752" y="6129338"/>
            <a:ext cx="453707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sz="1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Труд на участке. </a:t>
            </a:r>
            <a:r>
              <a:rPr lang="ru-RU" sz="1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Посадка цветов.</a:t>
            </a:r>
            <a:endParaRPr lang="ru-RU" sz="16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7524" y="390726"/>
            <a:ext cx="4104456" cy="307834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966465" y="292647"/>
            <a:ext cx="3456384" cy="327450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73110" y="2852936"/>
            <a:ext cx="3816424" cy="28623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8463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6" name="TextBox 1"/>
          <p:cNvSpPr txBox="1">
            <a:spLocks noChangeArrowheads="1"/>
          </p:cNvSpPr>
          <p:nvPr/>
        </p:nvSpPr>
        <p:spPr bwMode="auto">
          <a:xfrm>
            <a:off x="1871663" y="225425"/>
            <a:ext cx="61563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sz="200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Опыт – исследование « Чем покрыт ствол дерева?»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81726" y="655482"/>
            <a:ext cx="4114118" cy="448249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027651" y="1177936"/>
            <a:ext cx="4419685" cy="33147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9416658"/>
      </p:ext>
    </p:extLst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Дата 1"/>
          <p:cNvSpPr>
            <a:spLocks noGrp="1"/>
          </p:cNvSpPr>
          <p:nvPr>
            <p:ph type="dt" sz="quarter" idx="4294967295"/>
          </p:nvPr>
        </p:nvSpPr>
        <p:spPr bwMode="auto">
          <a:xfrm>
            <a:off x="467544" y="4221088"/>
            <a:ext cx="3600400" cy="2636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prstClr val="black"/>
                </a:solidFill>
              </a:rPr>
              <a:t>Экспериментальная </a:t>
            </a:r>
            <a:r>
              <a:rPr lang="ru-RU" dirty="0" err="1" smtClean="0">
                <a:solidFill>
                  <a:prstClr val="black"/>
                </a:solidFill>
              </a:rPr>
              <a:t>деятельность:«Тонет-не</a:t>
            </a:r>
            <a:r>
              <a:rPr lang="ru-RU" dirty="0" smtClean="0">
                <a:solidFill>
                  <a:prstClr val="black"/>
                </a:solidFill>
              </a:rPr>
              <a:t> тонет »</a:t>
            </a: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23555" name="Номер слайда 2"/>
          <p:cNvSpPr>
            <a:spLocks noGrp="1"/>
          </p:cNvSpPr>
          <p:nvPr>
            <p:ph type="sldNum" sz="quarter" idx="4294967295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6C32C014-7A76-4BFC-AED6-577D3AAF8C8F}" type="slidenum">
              <a:rPr lang="ru-RU">
                <a:solidFill>
                  <a:prstClr val="black"/>
                </a:solidFill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13</a:t>
            </a:fld>
            <a:endParaRPr lang="ru-RU">
              <a:solidFill>
                <a:prstClr val="black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792" y="0"/>
            <a:ext cx="4956043" cy="371703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74835" y="1628800"/>
            <a:ext cx="4147848" cy="39745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3640808"/>
      </p:ext>
    </p:extLst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5" name="TextBox 1"/>
          <p:cNvSpPr txBox="1">
            <a:spLocks noChangeArrowheads="1"/>
          </p:cNvSpPr>
          <p:nvPr/>
        </p:nvSpPr>
        <p:spPr bwMode="auto">
          <a:xfrm>
            <a:off x="1757363" y="225425"/>
            <a:ext cx="6013450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sz="2000" b="1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Образовательная деятельность в режимных моментах</a:t>
            </a:r>
            <a:endParaRPr lang="ru-RU" sz="200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931862"/>
            <a:ext cx="3995936" cy="3937297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02811" y="1916832"/>
            <a:ext cx="4182790" cy="38834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0899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23728" y="188640"/>
            <a:ext cx="5832648" cy="36933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                  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Рассматривание репродукции картин .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29" y="692696"/>
            <a:ext cx="3875155" cy="378904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20072" y="1141160"/>
            <a:ext cx="3775348" cy="389217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03848" y="3506260"/>
            <a:ext cx="2589724" cy="272579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35496" y="4581128"/>
            <a:ext cx="31683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err="1" smtClean="0"/>
              <a:t>И.Левитан</a:t>
            </a:r>
            <a:r>
              <a:rPr lang="ru-RU" sz="1600" dirty="0"/>
              <a:t> </a:t>
            </a:r>
            <a:r>
              <a:rPr lang="ru-RU" sz="1600" dirty="0" smtClean="0"/>
              <a:t>«Цветущие яблони» </a:t>
            </a:r>
            <a:endParaRPr lang="ru-RU" sz="1600" dirty="0"/>
          </a:p>
        </p:txBody>
      </p:sp>
      <p:sp>
        <p:nvSpPr>
          <p:cNvPr id="8" name="TextBox 7"/>
          <p:cNvSpPr txBox="1"/>
          <p:nvPr/>
        </p:nvSpPr>
        <p:spPr>
          <a:xfrm>
            <a:off x="3059832" y="6340678"/>
            <a:ext cx="31549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err="1" smtClean="0"/>
              <a:t>И.Шишкин</a:t>
            </a:r>
            <a:r>
              <a:rPr lang="ru-RU" dirty="0" smtClean="0"/>
              <a:t> «Дубовая роща»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5929341" y="5188550"/>
            <a:ext cx="31800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err="1" smtClean="0"/>
              <a:t>И.Шишкин</a:t>
            </a:r>
            <a:r>
              <a:rPr lang="ru-RU" dirty="0" smtClean="0"/>
              <a:t> «Сосновый бор»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96777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6" name="TextBox 1"/>
          <p:cNvSpPr txBox="1">
            <a:spLocks noChangeArrowheads="1"/>
          </p:cNvSpPr>
          <p:nvPr/>
        </p:nvSpPr>
        <p:spPr bwMode="auto">
          <a:xfrm>
            <a:off x="1547813" y="188913"/>
            <a:ext cx="684053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sz="2000" dirty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Продуктивная </a:t>
            </a:r>
            <a:r>
              <a:rPr lang="ru-RU" sz="200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деятельность «Весенний лес »</a:t>
            </a:r>
            <a:endParaRPr lang="ru-RU" sz="2000" dirty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777887"/>
            <a:ext cx="3381840" cy="450912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9912" y="896265"/>
            <a:ext cx="4680520" cy="446449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7544" y="5517232"/>
            <a:ext cx="30567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Рисование: «Весенний лес»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4644008" y="5701898"/>
            <a:ext cx="28898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Лепка: «Весеннее дерево»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81220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2" name="TextBox 2"/>
          <p:cNvSpPr txBox="1">
            <a:spLocks noChangeArrowheads="1"/>
          </p:cNvSpPr>
          <p:nvPr/>
        </p:nvSpPr>
        <p:spPr bwMode="auto">
          <a:xfrm>
            <a:off x="2627313" y="5589588"/>
            <a:ext cx="604837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sz="1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Рассматривание иллюстраций </a:t>
            </a:r>
            <a:r>
              <a:rPr lang="ru-RU" sz="1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деревьев. </a:t>
            </a:r>
            <a:endParaRPr lang="ru-RU" sz="16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188640"/>
            <a:ext cx="3489852" cy="465313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10772" y="908720"/>
            <a:ext cx="3257094" cy="43427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3343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Заголовок 1"/>
          <p:cNvSpPr>
            <a:spLocks noGrp="1"/>
          </p:cNvSpPr>
          <p:nvPr>
            <p:ph type="title"/>
          </p:nvPr>
        </p:nvSpPr>
        <p:spPr>
          <a:xfrm>
            <a:off x="1296988" y="296863"/>
            <a:ext cx="7559675" cy="900112"/>
          </a:xfrm>
        </p:spPr>
        <p:txBody>
          <a:bodyPr/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Акция «Подари книгу о природе»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584" y="3874698"/>
            <a:ext cx="2139702" cy="28529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59832" y="1094931"/>
            <a:ext cx="2576238" cy="34349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96136" y="1146102"/>
            <a:ext cx="3116298" cy="41550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1124744"/>
            <a:ext cx="2052228" cy="27363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221941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51" name="TextBox 1"/>
          <p:cNvSpPr txBox="1">
            <a:spLocks noChangeArrowheads="1"/>
          </p:cNvSpPr>
          <p:nvPr/>
        </p:nvSpPr>
        <p:spPr bwMode="auto">
          <a:xfrm>
            <a:off x="1547813" y="225425"/>
            <a:ext cx="69119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sz="2000" b="1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Самостоятельная деятельность в режимных </a:t>
            </a:r>
            <a:r>
              <a:rPr lang="ru-RU" sz="200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моментах</a:t>
            </a:r>
          </a:p>
        </p:txBody>
      </p:sp>
      <p:sp>
        <p:nvSpPr>
          <p:cNvPr id="31752" name="TextBox 2"/>
          <p:cNvSpPr txBox="1">
            <a:spLocks noChangeArrowheads="1"/>
          </p:cNvSpPr>
          <p:nvPr/>
        </p:nvSpPr>
        <p:spPr bwMode="auto">
          <a:xfrm>
            <a:off x="1331640" y="5733256"/>
            <a:ext cx="2735263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Дидактическая игра  «Собери дерево»</a:t>
            </a:r>
            <a:endParaRPr lang="ru-RU" sz="16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764704"/>
            <a:ext cx="3076037" cy="410138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3968" y="1700808"/>
            <a:ext cx="3723878" cy="49651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7275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Box 1"/>
          <p:cNvSpPr txBox="1">
            <a:spLocks noChangeArrowheads="1"/>
          </p:cNvSpPr>
          <p:nvPr/>
        </p:nvSpPr>
        <p:spPr bwMode="auto">
          <a:xfrm>
            <a:off x="938213" y="879475"/>
            <a:ext cx="6048375" cy="2432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sz="3200" dirty="0"/>
              <a:t>«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Леса украшают землю…они учат человека понимать прекрасное и внушают ему величавое настроение»</a:t>
            </a:r>
          </a:p>
          <a:p>
            <a:pPr algn="ctr" eaLnBrk="1" hangingPunct="1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                                                  А. Чехов</a:t>
            </a:r>
          </a:p>
        </p:txBody>
      </p:sp>
      <p:pic>
        <p:nvPicPr>
          <p:cNvPr id="4099" name="Picture 2" descr="C:\Users\Maksim\Desktop\Солнце (2)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70688" y="-100013"/>
            <a:ext cx="2894012" cy="2305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 descr="F:\Картинка\Цветы, растения\Деревья\Деревья\boom002.gif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1875" y="3557588"/>
            <a:ext cx="100965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Picture 4" descr="F:\Картинка\Цветы, растения\Деревья\Деревья\boom002.gif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62400" y="3789363"/>
            <a:ext cx="100965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2" name="Picture 4" descr="F:\Картинка\Цветы, растения\Деревья\Деревья\boom002.gif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771313" y="4129088"/>
            <a:ext cx="100965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3" name="Picture 4" descr="F:\Картинка\Цветы, растения\Деревья\Деревья\boom002.gif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46275" y="3968750"/>
            <a:ext cx="100965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4" name="Picture 4" descr="F:\Картинка\Цветы, растения\Деревья\Деревья\boom002.gif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63825" y="3300413"/>
            <a:ext cx="100965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5" name="Picture 4" descr="F:\Картинка\Цветы, растения\Деревья\Деревья\boom002.gif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6013" y="3300413"/>
            <a:ext cx="100965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6" name="Picture 8" descr="F:\Картинка\Цветы, растения\Деревья\Деревья\0_ac5e2_516af967_XL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80975" y="4275138"/>
            <a:ext cx="2127250" cy="243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7" name="Picture 8" descr="F:\Картинка\Цветы, растения\Деревья\Деревья\0_ac5e2_516af967_XL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39975" y="4473575"/>
            <a:ext cx="2127250" cy="243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8" name="Picture 8" descr="F:\Картинка\Цветы, растения\Деревья\Деревья\0_ac5e2_516af967_XL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3438" y="4352925"/>
            <a:ext cx="2127250" cy="243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9" name="Picture 8" descr="F:\Картинка\Цветы, растения\Деревья\Деревья\0_ac5e2_516af967_XL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00875" y="4144963"/>
            <a:ext cx="2127250" cy="243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55362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Дата 1"/>
          <p:cNvSpPr>
            <a:spLocks noGrp="1"/>
          </p:cNvSpPr>
          <p:nvPr>
            <p:ph type="dt" sz="quarter" idx="4294967295"/>
          </p:nvPr>
        </p:nvSpPr>
        <p:spPr bwMode="auto">
          <a:xfrm>
            <a:off x="2916114" y="6231241"/>
            <a:ext cx="2301169" cy="334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prstClr val="black"/>
                </a:solidFill>
              </a:rPr>
              <a:t>«Зимний лес»</a:t>
            </a: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9461" name="TextBox 1"/>
          <p:cNvSpPr txBox="1">
            <a:spLocks noChangeArrowheads="1"/>
          </p:cNvSpPr>
          <p:nvPr/>
        </p:nvSpPr>
        <p:spPr bwMode="auto">
          <a:xfrm>
            <a:off x="-252536" y="4009455"/>
            <a:ext cx="316865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«Жемчужное дерево»</a:t>
            </a:r>
            <a:endParaRPr lang="ru-RU" sz="16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464" name="TextBox 2"/>
          <p:cNvSpPr txBox="1">
            <a:spLocks noChangeArrowheads="1"/>
          </p:cNvSpPr>
          <p:nvPr/>
        </p:nvSpPr>
        <p:spPr bwMode="auto">
          <a:xfrm>
            <a:off x="5936805" y="4192384"/>
            <a:ext cx="3240088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«Зимняя сказка»</a:t>
            </a:r>
            <a:endParaRPr lang="ru-RU" sz="16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467" name="TextBox 1"/>
          <p:cNvSpPr txBox="1">
            <a:spLocks noChangeArrowheads="1"/>
          </p:cNvSpPr>
          <p:nvPr/>
        </p:nvSpPr>
        <p:spPr bwMode="auto">
          <a:xfrm>
            <a:off x="1619250" y="152400"/>
            <a:ext cx="680561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sz="2000" b="1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Выставка из природного материала «Лесные фантазии»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663356"/>
            <a:ext cx="2880320" cy="330859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99992" y="537549"/>
            <a:ext cx="4502932" cy="364118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360707" y="3728539"/>
            <a:ext cx="3576098" cy="2490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3267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260648"/>
            <a:ext cx="784887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58775">
              <a:buSzTx/>
            </a:pPr>
            <a:r>
              <a:rPr lang="ru-RU" sz="24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Создание  коллективной работы « Чудо - дерево»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75656" y="1052736"/>
            <a:ext cx="7164288" cy="53732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29788925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85875" y="434975"/>
            <a:ext cx="6985000" cy="59400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0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 ожидании результативности: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0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Tx/>
              <a:buBlip>
                <a:blip r:embed="rId2"/>
              </a:buBlip>
              <a:defRPr/>
            </a:pPr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дошкольники проявляют любознательность, задают вопросы , </a:t>
            </a:r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касающихся </a:t>
            </a:r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явлений природы (живой и неживой)</a:t>
            </a: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Tx/>
              <a:buBlip>
                <a:blip r:embed="rId2"/>
              </a:buBlip>
              <a:defRPr/>
            </a:pPr>
            <a:endParaRPr lang="ru-RU" sz="20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Tx/>
              <a:buBlip>
                <a:blip r:embed="rId2"/>
              </a:buBlip>
              <a:defRPr/>
            </a:pPr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обладают  элементарными представлениями из области живой природы, устанавливают причинно – следственные связи</a:t>
            </a: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0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Tx/>
              <a:buBlip>
                <a:blip r:embed="rId2"/>
              </a:buBlip>
              <a:defRPr/>
            </a:pPr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проявляются творческие способности в рисовании,  </a:t>
            </a:r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лепке ,аппликации  .</a:t>
            </a:r>
            <a:endParaRPr lang="ru-RU" sz="20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Tx/>
              <a:buBlip>
                <a:blip r:embed="rId2"/>
              </a:buBlip>
              <a:defRPr/>
            </a:pPr>
            <a:endParaRPr lang="ru-RU" sz="20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Tx/>
              <a:buBlip>
                <a:blip r:embed="rId2"/>
              </a:buBlip>
              <a:defRPr/>
            </a:pPr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пополнилась предметно - пространственная среда с помощью родителей</a:t>
            </a: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0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Tx/>
              <a:buBlip>
                <a:blip r:embed="rId2"/>
              </a:buBlip>
              <a:defRPr/>
            </a:pPr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дошкольники  проявляют формы  экологической культуры(замечают сезонные и климатические изменения в природе ), проявляют уважение к природе</a:t>
            </a:r>
          </a:p>
        </p:txBody>
      </p:sp>
    </p:spTree>
    <p:extLst>
      <p:ext uri="{BB962C8B-B14F-4D97-AF65-F5344CB8AC3E}">
        <p14:creationId xmlns:p14="http://schemas.microsoft.com/office/powerpoint/2010/main" val="2826204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 descr="F:\Картинка\Надписи\206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79712" y="1124744"/>
            <a:ext cx="6948487" cy="349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30682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95831" y="500042"/>
            <a:ext cx="7560000" cy="5953300"/>
          </a:xfrm>
        </p:spPr>
        <p:txBody>
          <a:bodyPr/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Актуальность проекта:</a:t>
            </a:r>
          </a:p>
          <a:p>
            <a:pPr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Взаимоотношения человека с природой актуальный вопрос современности. Дети мало общаются с природой. Можно наблюдать небрежное, порой жестокое отношение детей к природе, в частности, к деревьям. Деревья окружают нас постоянно, но дети, как правило, почти не обращают на них внимания. Кроме того, деревья и растения воспринимают как неживые объекты. Деревья прекрасные объекты для наблюдений, так как имеют ярко выраженные сезонные изменения. Таким образом, с одной стороны важность и необходимость ознакомления детей с растительным миром, с деревьями, формирование у детей убеждения о необходимости бережного и сознательного отношения к природе, и с другой – отсутствие целенаправленной, систематической работы привели к выбору темы проекта.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4" descr="F:\Картинка\Цветы, растения\Деревья\Деревья\boom002.gif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916832"/>
            <a:ext cx="100965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 descr="F:\Картинка\Цветы, растения\Деревья\Деревья\boom002.gif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4365104"/>
            <a:ext cx="100965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4" descr="F:\Картинка\Цветы, растения\Деревья\Деревья\boom002.gif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20072" y="5301208"/>
            <a:ext cx="100965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4" descr="F:\Картинка\Цветы, растения\Деревья\Деревья\boom002.gif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99792" y="5445224"/>
            <a:ext cx="100965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4" descr="F:\Картинка\Цветы, растения\Деревья\Деревья\boom002.gif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64288" y="5085184"/>
            <a:ext cx="100965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956355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>
          <a:xfrm>
            <a:off x="1331913" y="333375"/>
            <a:ext cx="6373812" cy="1295400"/>
          </a:xfrm>
        </p:spPr>
        <p:txBody>
          <a:bodyPr/>
          <a:lstStyle/>
          <a:p>
            <a:pPr algn="l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Цель проекта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 формировать у детей представление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о деревьях , как о живых  организмах , развивать  познавательные и творческие  способности  дошкольников с целью пополнения знаний и представлений  о природе  </a:t>
            </a:r>
            <a:b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</a:t>
            </a:r>
          </a:p>
        </p:txBody>
      </p:sp>
      <p:sp>
        <p:nvSpPr>
          <p:cNvPr id="4099" name="Объект 2"/>
          <p:cNvSpPr>
            <a:spLocks noGrp="1"/>
          </p:cNvSpPr>
          <p:nvPr>
            <p:ph idx="1"/>
          </p:nvPr>
        </p:nvSpPr>
        <p:spPr>
          <a:xfrm>
            <a:off x="1187624" y="1556792"/>
            <a:ext cx="7559675" cy="4859337"/>
          </a:xfrm>
        </p:spPr>
        <p:txBody>
          <a:bodyPr/>
          <a:lstStyle/>
          <a:p>
            <a:pPr indent="0">
              <a:buFont typeface="Wingdings 2" pitchFamily="18" charset="2"/>
              <a:buNone/>
              <a:defRPr/>
            </a:pPr>
            <a:r>
              <a:rPr lang="ru-RU" sz="2000" b="1" dirty="0" smtClean="0">
                <a:solidFill>
                  <a:schemeClr val="tx1"/>
                </a:solidFill>
                <a:cs typeface="Arial" charset="0"/>
              </a:rPr>
              <a:t>Задачи</a:t>
            </a:r>
            <a:r>
              <a:rPr lang="ru-RU" sz="2000" dirty="0" smtClean="0">
                <a:solidFill>
                  <a:schemeClr val="tx1"/>
                </a:solidFill>
                <a:cs typeface="Arial" charset="0"/>
              </a:rPr>
              <a:t>: </a:t>
            </a:r>
          </a:p>
          <a:p>
            <a:pPr>
              <a:buFont typeface="Wingdings" pitchFamily="2" charset="2"/>
              <a:buChar char="v"/>
              <a:defRPr/>
            </a:pPr>
            <a:r>
              <a:rPr lang="ru-RU" sz="1600" dirty="0" smtClean="0">
                <a:solidFill>
                  <a:schemeClr val="tx1"/>
                </a:solidFill>
                <a:cs typeface="Arial" charset="0"/>
              </a:rPr>
              <a:t>формировать у детей элементарные навыки познавательно – исследовательского поведения в  природе (обобщать, систематизировать, делать выводы);</a:t>
            </a:r>
          </a:p>
          <a:p>
            <a:pPr>
              <a:buFont typeface="Wingdings" pitchFamily="2" charset="2"/>
              <a:buChar char="v"/>
              <a:defRPr/>
            </a:pPr>
            <a:r>
              <a:rPr lang="ru-RU" sz="1600" dirty="0" smtClean="0">
                <a:solidFill>
                  <a:schemeClr val="tx1"/>
                </a:solidFill>
                <a:cs typeface="Arial" charset="0"/>
              </a:rPr>
              <a:t>развивать познавательную инициативу дошкольников  (любознательность), навыки наблюдения и экспериментирования в процессе деятельности, навыки работы в коллективе;</a:t>
            </a:r>
          </a:p>
          <a:p>
            <a:pPr>
              <a:buFont typeface="Wingdings" pitchFamily="2" charset="2"/>
              <a:buChar char="v"/>
              <a:defRPr/>
            </a:pPr>
            <a:r>
              <a:rPr lang="ru-RU" sz="1600" dirty="0">
                <a:solidFill>
                  <a:schemeClr val="tx1"/>
                </a:solidFill>
                <a:cs typeface="Arial" charset="0"/>
              </a:rPr>
              <a:t>у</a:t>
            </a:r>
            <a:r>
              <a:rPr lang="ru-RU" sz="1600" dirty="0" smtClean="0">
                <a:solidFill>
                  <a:schemeClr val="tx1"/>
                </a:solidFill>
                <a:cs typeface="Arial" charset="0"/>
              </a:rPr>
              <a:t>чить понимать взаимосвязь:  зависимость жизни растений в жизни всего человечества;</a:t>
            </a:r>
          </a:p>
          <a:p>
            <a:pPr>
              <a:buFont typeface="Wingdings" pitchFamily="2" charset="2"/>
              <a:buChar char="v"/>
              <a:defRPr/>
            </a:pPr>
            <a:r>
              <a:rPr lang="ru-RU" sz="1600" dirty="0">
                <a:solidFill>
                  <a:schemeClr val="tx1"/>
                </a:solidFill>
                <a:cs typeface="Arial" charset="0"/>
              </a:rPr>
              <a:t>в</a:t>
            </a:r>
            <a:r>
              <a:rPr lang="ru-RU" sz="1600" dirty="0" smtClean="0">
                <a:solidFill>
                  <a:schemeClr val="tx1"/>
                </a:solidFill>
                <a:cs typeface="Arial" charset="0"/>
              </a:rPr>
              <a:t>оспитывать уважение к природе, научить детей удивляться и восхищаться мудростью природы, которая даёт нам здоровье, настроение;</a:t>
            </a:r>
          </a:p>
          <a:p>
            <a:pPr>
              <a:buFont typeface="Wingdings" pitchFamily="2" charset="2"/>
              <a:buChar char="v"/>
              <a:defRPr/>
            </a:pPr>
            <a:r>
              <a:rPr lang="ru-RU" sz="1600" dirty="0">
                <a:solidFill>
                  <a:schemeClr val="tx1"/>
                </a:solidFill>
                <a:cs typeface="Arial" charset="0"/>
              </a:rPr>
              <a:t>с</a:t>
            </a:r>
            <a:r>
              <a:rPr lang="ru-RU" sz="1600" dirty="0" smtClean="0">
                <a:solidFill>
                  <a:schemeClr val="tx1"/>
                </a:solidFill>
                <a:cs typeface="Arial" charset="0"/>
              </a:rPr>
              <a:t>оздать в группе развивающую среду с помощью родителей, вовлекая их в реализацию совместного проекта;</a:t>
            </a:r>
          </a:p>
          <a:p>
            <a:pPr>
              <a:buFont typeface="Wingdings" pitchFamily="2" charset="2"/>
              <a:buChar char="v"/>
              <a:defRPr/>
            </a:pPr>
            <a:r>
              <a:rPr lang="ru-RU" sz="1600" dirty="0" smtClean="0">
                <a:solidFill>
                  <a:schemeClr val="tx1"/>
                </a:solidFill>
                <a:cs typeface="Arial" charset="0"/>
              </a:rPr>
              <a:t>Отражать полученные знания в различных видах деятельности: игровой, коммуникативной, познавательно – исследовательской, трудовой, двигательной, изобразительной, музыкальной.</a:t>
            </a:r>
            <a:r>
              <a:rPr lang="ru-RU" sz="2000" dirty="0">
                <a:solidFill>
                  <a:schemeClr val="tx1"/>
                </a:solidFill>
                <a:cs typeface="Arial" charset="0"/>
              </a:rPr>
              <a:t>	</a:t>
            </a:r>
            <a:endParaRPr lang="ru-RU" sz="2000" dirty="0" smtClean="0">
              <a:solidFill>
                <a:schemeClr val="tx1"/>
              </a:solidFill>
              <a:cs typeface="Arial" charset="0"/>
            </a:endParaRPr>
          </a:p>
          <a:p>
            <a:pPr indent="0">
              <a:buFont typeface="Wingdings 2" pitchFamily="18" charset="2"/>
              <a:buNone/>
              <a:defRPr/>
            </a:pPr>
            <a:r>
              <a:rPr lang="ru-RU" sz="2000" dirty="0" smtClean="0">
                <a:solidFill>
                  <a:schemeClr val="tx1"/>
                </a:solidFill>
                <a:cs typeface="Arial" charset="0"/>
              </a:rPr>
              <a:t>	</a:t>
            </a:r>
          </a:p>
          <a:p>
            <a:pPr lvl="1" indent="358775">
              <a:defRPr/>
            </a:pPr>
            <a:endParaRPr lang="ru-RU" sz="1600" b="1" dirty="0" smtClean="0">
              <a:solidFill>
                <a:schemeClr val="tx1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4505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Box 1"/>
          <p:cNvSpPr txBox="1">
            <a:spLocks noChangeArrowheads="1"/>
          </p:cNvSpPr>
          <p:nvPr/>
        </p:nvSpPr>
        <p:spPr bwMode="auto">
          <a:xfrm>
            <a:off x="900113" y="1196975"/>
            <a:ext cx="7956550" cy="49859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sz="20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Проблема для детей</a:t>
            </a:r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: что дают деревья для жизни людей: пользу или вред</a:t>
            </a:r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endParaRPr lang="ru-RU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sz="20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Планируемые результаты</a:t>
            </a:r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формирование  осознанно- правильного отношения к природе, систематизация знаний о деревьях,  « проявляет </a:t>
            </a:r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любознательность», «задаёт вопросы  и пытается  самостоятельно придумывать объяснения»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ru-RU" sz="20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sz="20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Словарная работа</a:t>
            </a:r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дуб, </a:t>
            </a:r>
            <a:r>
              <a:rPr lang="ru-RU" sz="20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ива,береза</a:t>
            </a:r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 клен, липа, ствол, корни, </a:t>
            </a:r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крона, «зимующие почки», лиственные и хвойные деревья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ru-RU" sz="20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sz="20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Оборудование:</a:t>
            </a:r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изображение различных видов деревьев и кустарников в разное время года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ru-RU" sz="20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sz="20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Тип проекта</a:t>
            </a:r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: познавательно – </a:t>
            </a:r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исследовательский , групповой, краткосрочный (2 недели )</a:t>
            </a:r>
            <a:endParaRPr lang="ru-RU" sz="20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7" name="Picture 3" descr="C:\Users\Maksim\Desktop\Солнце (2)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92950" y="0"/>
            <a:ext cx="2592388" cy="143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31144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>
          <a:xfrm>
            <a:off x="1439863" y="296863"/>
            <a:ext cx="7559675" cy="900112"/>
          </a:xfrm>
        </p:spPr>
        <p:txBody>
          <a:bodyPr/>
          <a:lstStyle/>
          <a:p>
            <a:r>
              <a:rPr lang="ru-RU" sz="20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Этапы реализации проекта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0"/>
          </p:nvPr>
        </p:nvSpPr>
        <p:spPr>
          <a:xfrm>
            <a:off x="1296988" y="1160463"/>
            <a:ext cx="7559675" cy="5292725"/>
          </a:xfrm>
        </p:spPr>
        <p:txBody>
          <a:bodyPr/>
          <a:lstStyle/>
          <a:p>
            <a:pPr indent="0">
              <a:buFont typeface="Wingdings 2" pitchFamily="18" charset="2"/>
              <a:buNone/>
              <a:defRPr/>
            </a:pPr>
            <a:r>
              <a:rPr lang="ru-RU" sz="18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Подготовительный этап</a:t>
            </a:r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	</a:t>
            </a:r>
          </a:p>
          <a:p>
            <a:pPr indent="0">
              <a:buFont typeface="Wingdings 2" pitchFamily="18" charset="2"/>
              <a:buNone/>
              <a:defRPr/>
            </a:pP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1.Подбор и анализ научно – популярной и художественной литературы по теме.</a:t>
            </a:r>
          </a:p>
          <a:p>
            <a:pPr indent="0">
              <a:buFont typeface="Wingdings 2" pitchFamily="18" charset="2"/>
              <a:buNone/>
              <a:defRPr/>
            </a:pP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2.Определение цели, исходя из интересов детей.</a:t>
            </a:r>
          </a:p>
          <a:p>
            <a:pPr indent="0">
              <a:buFont typeface="Wingdings 2" pitchFamily="18" charset="2"/>
              <a:buNone/>
              <a:defRPr/>
            </a:pP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3.Планирование предстоящей деятельности, направленной на реализацию проекта.</a:t>
            </a:r>
          </a:p>
          <a:p>
            <a:pPr indent="0">
              <a:buFont typeface="Wingdings 2" pitchFamily="18" charset="2"/>
              <a:buNone/>
              <a:defRPr/>
            </a:pP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3.Обеспечение дидактического комплекса для реализации проекта.</a:t>
            </a:r>
          </a:p>
          <a:p>
            <a:pPr indent="0">
              <a:buFont typeface="Wingdings 2" pitchFamily="18" charset="2"/>
              <a:buNone/>
              <a:defRPr/>
            </a:pPr>
            <a:r>
              <a:rPr lang="ru-RU" sz="18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Основной этап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indent="0">
              <a:buFont typeface="Wingdings 2" pitchFamily="18" charset="2"/>
              <a:buNone/>
              <a:defRPr/>
            </a:pP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1.Реализация комплекса мероприятий направленного на достижение поставленной цели.</a:t>
            </a:r>
          </a:p>
          <a:p>
            <a:pPr indent="0">
              <a:buFont typeface="Wingdings 2" pitchFamily="18" charset="2"/>
              <a:buNone/>
              <a:defRPr/>
            </a:pP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2.Взаимодействие с родителями, направленного на знакомство с проектной деятельностью.</a:t>
            </a:r>
          </a:p>
          <a:p>
            <a:pPr indent="0">
              <a:buFont typeface="Wingdings 2" pitchFamily="18" charset="2"/>
              <a:buNone/>
              <a:defRPr/>
            </a:pPr>
            <a:r>
              <a:rPr lang="ru-RU" sz="18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Заключительный этап</a:t>
            </a:r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indent="0">
              <a:buFont typeface="Wingdings 2" pitchFamily="18" charset="2"/>
              <a:buNone/>
              <a:defRPr/>
            </a:pP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1.Подведение итогов проекта.</a:t>
            </a:r>
          </a:p>
          <a:p>
            <a:pPr indent="0">
              <a:buFont typeface="Wingdings 2" pitchFamily="18" charset="2"/>
              <a:buNone/>
              <a:defRPr/>
            </a:pP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2.Оценка достигнутых результатов.	</a:t>
            </a:r>
          </a:p>
          <a:p>
            <a:pPr>
              <a:defRPr/>
            </a:pP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2" name="Picture 4" descr="C:\Users\Maksim\Desktop\Солнце (2)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64388" y="0"/>
            <a:ext cx="1997075" cy="158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5363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>
          <a:xfrm>
            <a:off x="1258888" y="368300"/>
            <a:ext cx="7561262" cy="900113"/>
          </a:xfrm>
        </p:spPr>
        <p:txBody>
          <a:bodyPr/>
          <a:lstStyle/>
          <a:p>
            <a:r>
              <a:rPr lang="ru-RU" sz="20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Формы работы с родителями</a:t>
            </a:r>
          </a:p>
        </p:txBody>
      </p:sp>
      <p:sp>
        <p:nvSpPr>
          <p:cNvPr id="8195" name="Текст 2"/>
          <p:cNvSpPr>
            <a:spLocks noGrp="1"/>
          </p:cNvSpPr>
          <p:nvPr>
            <p:ph type="body" sz="quarter" idx="10"/>
          </p:nvPr>
        </p:nvSpPr>
        <p:spPr>
          <a:xfrm>
            <a:off x="1223963" y="1412875"/>
            <a:ext cx="7559675" cy="5040313"/>
          </a:xfrm>
        </p:spPr>
        <p:txBody>
          <a:bodyPr/>
          <a:lstStyle/>
          <a:p>
            <a:pPr indent="0">
              <a:buSzTx/>
              <a:buNone/>
            </a:pPr>
            <a:endPara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358775">
              <a:buSzTx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Выставка из природного материала «Волшебный лес »</a:t>
            </a:r>
          </a:p>
          <a:p>
            <a:pPr indent="358775">
              <a:buSzTx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Акция «Подари книгу о природе»</a:t>
            </a:r>
          </a:p>
          <a:p>
            <a:pPr indent="358775">
              <a:buSzTx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Консультация «Значение проектной деятельности для дошкольников»</a:t>
            </a:r>
          </a:p>
          <a:p>
            <a:pPr indent="358775">
              <a:buSzTx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Продуктивная деятельность  (выставка) «Весна в лесу»</a:t>
            </a:r>
          </a:p>
          <a:p>
            <a:pPr indent="358775">
              <a:buSzTx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Издание мини –книжки «Узнай дерево»</a:t>
            </a:r>
          </a:p>
          <a:p>
            <a:pPr indent="358775">
              <a:buSzTx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Экскурсии в весенний  парк ,  лес</a:t>
            </a:r>
          </a:p>
          <a:p>
            <a:pPr indent="358775">
              <a:buSzTx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Выставка различных предметов из дерева</a:t>
            </a:r>
          </a:p>
          <a:p>
            <a:pPr indent="358775">
              <a:buSzTx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Создание 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коллективной работы «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Чудо - дерево»</a:t>
            </a:r>
          </a:p>
        </p:txBody>
      </p:sp>
      <p:pic>
        <p:nvPicPr>
          <p:cNvPr id="8196" name="Picture 2" descr="C:\Users\Maksim\Desktop\Солнце (2)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27875" y="0"/>
            <a:ext cx="2447925" cy="1763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39199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5" name="TextBox 1"/>
          <p:cNvSpPr txBox="1">
            <a:spLocks noChangeArrowheads="1"/>
          </p:cNvSpPr>
          <p:nvPr/>
        </p:nvSpPr>
        <p:spPr bwMode="auto">
          <a:xfrm>
            <a:off x="1763688" y="512763"/>
            <a:ext cx="619283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sz="20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Экскурсия </a:t>
            </a:r>
            <a:r>
              <a:rPr lang="ru-RU" sz="20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 детскому саду</a:t>
            </a:r>
            <a:endParaRPr lang="ru-RU" sz="20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7373" y="1124744"/>
            <a:ext cx="7776864" cy="5184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487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>
          <a:xfrm>
            <a:off x="1296988" y="296863"/>
            <a:ext cx="7559675" cy="900112"/>
          </a:xfrm>
        </p:spPr>
        <p:txBody>
          <a:bodyPr/>
          <a:lstStyle/>
          <a:p>
            <a:r>
              <a:rPr lang="ru-RU" sz="2000" b="1" smtClean="0">
                <a:latin typeface="Times New Roman" pitchFamily="18" charset="0"/>
                <a:cs typeface="Times New Roman" pitchFamily="18" charset="0"/>
              </a:rPr>
              <a:t>Самостоятельная деятельность детей на прогулке</a:t>
            </a:r>
          </a:p>
        </p:txBody>
      </p:sp>
      <p:sp>
        <p:nvSpPr>
          <p:cNvPr id="12295" name="TextBox 1"/>
          <p:cNvSpPr txBox="1">
            <a:spLocks noChangeArrowheads="1"/>
          </p:cNvSpPr>
          <p:nvPr/>
        </p:nvSpPr>
        <p:spPr bwMode="auto">
          <a:xfrm>
            <a:off x="251520" y="4869160"/>
            <a:ext cx="331311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sz="1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Подвижная игра                                « 1, 2, 3 – к дереву беги!»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980728"/>
            <a:ext cx="4194915" cy="333926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8509"/>
          <a:stretch/>
        </p:blipFill>
        <p:spPr>
          <a:xfrm>
            <a:off x="4572000" y="1412776"/>
            <a:ext cx="4124556" cy="5072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1365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235</TotalTime>
  <Words>678</Words>
  <Application>Microsoft Office PowerPoint</Application>
  <PresentationFormat>Экран (4:3)</PresentationFormat>
  <Paragraphs>85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23</vt:i4>
      </vt:variant>
    </vt:vector>
  </HeadingPairs>
  <TitlesOfParts>
    <vt:vector size="25" baseType="lpstr">
      <vt:lpstr>Тема Office</vt:lpstr>
      <vt:lpstr>1_Тема Office</vt:lpstr>
      <vt:lpstr>Экологический проект  «Деревья – наши друзья   »</vt:lpstr>
      <vt:lpstr>Презентация PowerPoint</vt:lpstr>
      <vt:lpstr>Презентация PowerPoint</vt:lpstr>
      <vt:lpstr>Цель проекта: формировать у детей представление  о деревьях , как о живых  организмах , развивать  познавательные и творческие  способности  дошкольников с целью пополнения знаний и представлений  о природе   ,</vt:lpstr>
      <vt:lpstr>Презентация PowerPoint</vt:lpstr>
      <vt:lpstr>Этапы реализации проекта</vt:lpstr>
      <vt:lpstr>Формы работы с родителями</vt:lpstr>
      <vt:lpstr>Презентация PowerPoint</vt:lpstr>
      <vt:lpstr>Самостоятельная деятельность детей на прогулке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Акция «Подари книгу о природе»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DNS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Экологический проект «Деревья моего края»</dc:title>
  <dc:creator>Olga</dc:creator>
  <cp:lastModifiedBy>ADMIN</cp:lastModifiedBy>
  <cp:revision>30</cp:revision>
  <cp:lastPrinted>2019-05-22T11:49:54Z</cp:lastPrinted>
  <dcterms:created xsi:type="dcterms:W3CDTF">2014-12-06T11:33:22Z</dcterms:created>
  <dcterms:modified xsi:type="dcterms:W3CDTF">2019-11-22T07:33:05Z</dcterms:modified>
</cp:coreProperties>
</file>