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13" r:id="rId3"/>
    <p:sldId id="281" r:id="rId4"/>
    <p:sldId id="287" r:id="rId5"/>
    <p:sldId id="284" r:id="rId6"/>
    <p:sldId id="285" r:id="rId7"/>
    <p:sldId id="300" r:id="rId8"/>
    <p:sldId id="290" r:id="rId9"/>
    <p:sldId id="291" r:id="rId10"/>
    <p:sldId id="279" r:id="rId11"/>
    <p:sldId id="305" r:id="rId12"/>
    <p:sldId id="292" r:id="rId13"/>
    <p:sldId id="293" r:id="rId14"/>
    <p:sldId id="312" r:id="rId15"/>
    <p:sldId id="301" r:id="rId16"/>
    <p:sldId id="307" r:id="rId17"/>
    <p:sldId id="296" r:id="rId18"/>
    <p:sldId id="306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7B3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>
      <p:cViewPr varScale="1">
        <p:scale>
          <a:sx n="85" d="100"/>
          <a:sy n="85" d="100"/>
        </p:scale>
        <p:origin x="150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DA44BD-1C72-4B08-B25C-85C0F37D5293}" type="datetimeFigureOut">
              <a:rPr lang="ru-RU"/>
              <a:pPr>
                <a:defRPr/>
              </a:pPr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8B914D-BCA0-4007-8D99-0E0B4ADE2A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ED69D8-1E4A-46C8-A35B-ABB60ABD9F4D}" type="datetimeFigureOut">
              <a:rPr lang="ru-RU"/>
              <a:pPr>
                <a:defRPr/>
              </a:pPr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DE799D-B1FE-4A7A-8E54-7D1C77BFC7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C44730-AEE6-4932-9FA1-4D098B516845}" type="datetimeFigureOut">
              <a:rPr lang="ru-RU"/>
              <a:pPr>
                <a:defRPr/>
              </a:pPr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8E4605-C5EC-42A5-9BBB-B983CE94BC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F92A5F-F25D-4F2F-BD1A-802983857C3C}" type="datetimeFigureOut">
              <a:rPr lang="ru-RU"/>
              <a:pPr>
                <a:defRPr/>
              </a:pPr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6A49FE-1DF0-4993-950D-B2DCDF9F54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33BA1A-EDA7-45EF-BBAF-C79FEA1B81DE}" type="datetimeFigureOut">
              <a:rPr lang="ru-RU"/>
              <a:pPr>
                <a:defRPr/>
              </a:pPr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FB11DA-2F94-41E1-809A-4052F030F3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23EF31-B24A-4BBC-ADF6-D3BC9A286ADA}" type="datetimeFigureOut">
              <a:rPr lang="ru-RU"/>
              <a:pPr>
                <a:defRPr/>
              </a:pPr>
              <a:t>22.11.2019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01D9C4-A3E2-4DCB-AF18-046143AFAA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94EB2F-49B7-46FA-AD95-53919AE6F1C2}" type="datetimeFigureOut">
              <a:rPr lang="ru-RU"/>
              <a:pPr>
                <a:defRPr/>
              </a:pPr>
              <a:t>22.11.2019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7015B1-9AC0-4C90-9FD2-E3C920BBC5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10D9C-C970-49AD-85D3-781AD7BF387A}" type="datetimeFigureOut">
              <a:rPr lang="ru-RU"/>
              <a:pPr>
                <a:defRPr/>
              </a:pPr>
              <a:t>22.11.2019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854029-2AD7-4338-9097-955B9A4324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666F9-EDDA-446E-8602-CC21CD92D563}" type="datetimeFigureOut">
              <a:rPr lang="ru-RU"/>
              <a:pPr>
                <a:defRPr/>
              </a:pPr>
              <a:t>22.11.2019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65CAD4-94DE-40DA-AB24-24F3D18A21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30BFFF-B71E-4656-92E8-A5BF5DB1B4A6}" type="datetimeFigureOut">
              <a:rPr lang="ru-RU"/>
              <a:pPr>
                <a:defRPr/>
              </a:pPr>
              <a:t>22.11.2019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986080-ACA0-4AF4-890A-C28C9B4B4E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87D833-DF27-404C-AA5F-43808977A706}" type="datetimeFigureOut">
              <a:rPr lang="ru-RU"/>
              <a:pPr>
                <a:defRPr/>
              </a:pPr>
              <a:t>22.11.2019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2E8883-C257-48C1-A355-7645E3325F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2000">
              <a:schemeClr val="bg1">
                <a:lumMod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560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38C3194-D702-44A1-8EAB-11695DE6D7B8}" type="datetimeFigureOut">
              <a:rPr lang="ru-RU"/>
              <a:pPr>
                <a:defRPr/>
              </a:pPr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4F3CBB-C527-429D-9165-12D9550EAC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>
          <a:xfrm>
            <a:off x="611188" y="-4564063"/>
            <a:ext cx="3171825" cy="1800375"/>
          </a:xfrm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rgbClr val="000066"/>
                </a:solidFill>
              </a:rPr>
              <a:t/>
            </a:r>
            <a:br>
              <a:rPr lang="ru-RU" b="1" dirty="0" smtClean="0">
                <a:solidFill>
                  <a:srgbClr val="000066"/>
                </a:solidFill>
              </a:rPr>
            </a:br>
            <a:endParaRPr lang="ru-RU" b="1" dirty="0" smtClean="0">
              <a:solidFill>
                <a:srgbClr val="000066"/>
              </a:solidFill>
            </a:endParaRPr>
          </a:p>
        </p:txBody>
      </p:sp>
      <p:sp>
        <p:nvSpPr>
          <p:cNvPr id="13321" name="Rectangle 9"/>
          <p:cNvSpPr>
            <a:spLocks noChangeArrowheads="1"/>
          </p:cNvSpPr>
          <p:nvPr/>
        </p:nvSpPr>
        <p:spPr bwMode="auto">
          <a:xfrm>
            <a:off x="2233607" y="4905803"/>
            <a:ext cx="438867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endParaRPr lang="ru-RU" sz="2000" b="1" dirty="0" smtClean="0">
              <a:latin typeface="Times New Roman" pitchFamily="18" charset="0"/>
            </a:endParaRPr>
          </a:p>
          <a:p>
            <a:pPr algn="ctr"/>
            <a:r>
              <a:rPr lang="ru-RU" sz="2000" b="1" dirty="0" smtClean="0">
                <a:latin typeface="Times New Roman" pitchFamily="18" charset="0"/>
              </a:rPr>
              <a:t>Камендова Лариса Анатольевна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</a:rPr>
              <a:t>(воспитатель)</a:t>
            </a:r>
          </a:p>
          <a:p>
            <a:pPr algn="ctr"/>
            <a:endParaRPr lang="ru-RU" sz="2000" b="1" dirty="0">
              <a:latin typeface="Times New Roman" pitchFamily="18" charset="0"/>
            </a:endParaRPr>
          </a:p>
          <a:p>
            <a:pPr algn="ctr"/>
            <a:r>
              <a:rPr lang="ru-RU" sz="2000" b="1" dirty="0" smtClean="0">
                <a:latin typeface="Times New Roman" pitchFamily="18" charset="0"/>
              </a:rPr>
              <a:t>Канск, 2018</a:t>
            </a:r>
          </a:p>
          <a:p>
            <a:pPr algn="ctr"/>
            <a:endParaRPr lang="ru-RU" sz="2000" b="1" dirty="0">
              <a:latin typeface="Times New Roman" pitchFamily="18" charset="0"/>
            </a:endParaRPr>
          </a:p>
        </p:txBody>
      </p:sp>
      <p:sp>
        <p:nvSpPr>
          <p:cNvPr id="13324" name="Rectangle 12"/>
          <p:cNvSpPr>
            <a:spLocks noChangeArrowheads="1"/>
          </p:cNvSpPr>
          <p:nvPr/>
        </p:nvSpPr>
        <p:spPr bwMode="auto">
          <a:xfrm>
            <a:off x="1043608" y="357166"/>
            <a:ext cx="748883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</a:t>
            </a: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«Детский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сад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комбинированного вида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№ 25 «Успех»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55265" y="2062248"/>
            <a:ext cx="7045262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«Использование </a:t>
            </a:r>
          </a:p>
          <a:p>
            <a:pPr algn="ctr"/>
            <a:r>
              <a:rPr lang="ru-RU" sz="3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приёмов мнемотехники</a:t>
            </a:r>
          </a:p>
          <a:p>
            <a:pPr algn="ctr"/>
            <a:r>
              <a:rPr lang="ru-RU" sz="3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при организации деятельности </a:t>
            </a:r>
          </a:p>
          <a:p>
            <a:pPr algn="ctr"/>
            <a:r>
              <a:rPr lang="ru-RU" sz="3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по речевому развитию с детьми </a:t>
            </a:r>
          </a:p>
          <a:p>
            <a:pPr algn="ctr"/>
            <a:r>
              <a:rPr lang="ru-RU" sz="3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старшего дошкольного возраста»</a:t>
            </a:r>
            <a:endParaRPr lang="ru-RU" sz="32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15" name="Рисунок 14" descr="C:\Documents and Settings\User\Рабочий стол\лого ладошка.pn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4006"/>
            <a:ext cx="1139775" cy="1130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/>
          </p:cNvSpPr>
          <p:nvPr>
            <p:ph type="title"/>
          </p:nvPr>
        </p:nvSpPr>
        <p:spPr>
          <a:xfrm>
            <a:off x="1979613" y="-868363"/>
            <a:ext cx="8229600" cy="868363"/>
          </a:xfrm>
        </p:spPr>
        <p:txBody>
          <a:bodyPr/>
          <a:lstStyle/>
          <a:p>
            <a:endParaRPr lang="ru-RU" sz="4000" b="1" smtClean="0">
              <a:latin typeface="Times New Roman" pitchFamily="18" charset="0"/>
            </a:endParaRPr>
          </a:p>
        </p:txBody>
      </p:sp>
      <p:sp>
        <p:nvSpPr>
          <p:cNvPr id="23554" name="Rectangle 3"/>
          <p:cNvSpPr>
            <a:spLocks noGrp="1"/>
          </p:cNvSpPr>
          <p:nvPr>
            <p:ph type="body" idx="1"/>
          </p:nvPr>
        </p:nvSpPr>
        <p:spPr>
          <a:xfrm>
            <a:off x="468313" y="2565400"/>
            <a:ext cx="8229600" cy="3560763"/>
          </a:xfrm>
        </p:spPr>
        <p:txBody>
          <a:bodyPr/>
          <a:lstStyle/>
          <a:p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ассматривание таблицы, проговаривание того, что на ней изображено;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преобразование из абстрактных символов в образы (перекодирование информации); 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пересказ сказки или рассказа с опорой на символы (образы, самостоятельное высказывание).</a:t>
            </a:r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755576" y="908720"/>
            <a:ext cx="794233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Этапы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работы с </a:t>
            </a:r>
            <a:r>
              <a:rPr lang="ru-RU" sz="4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мнемотаблицей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0"/>
            <a:ext cx="8229600" cy="274638"/>
          </a:xfrm>
        </p:spPr>
        <p:txBody>
          <a:bodyPr/>
          <a:lstStyle/>
          <a:p>
            <a:pPr eaLnBrk="1" hangingPunct="1"/>
            <a:endParaRPr lang="ru-RU" sz="4000" b="1" i="1" smtClean="0">
              <a:solidFill>
                <a:srgbClr val="FF0000"/>
              </a:solidFill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419335" y="0"/>
            <a:ext cx="871296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</a:rPr>
              <a:t>Развивающая предметно-пространственная среда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12159" y="1988840"/>
            <a:ext cx="2892887" cy="384211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9166" y="1988840"/>
            <a:ext cx="5217688" cy="3842116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1837" y="137320"/>
            <a:ext cx="8229600" cy="597336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188913"/>
            <a:ext cx="8229600" cy="85725"/>
          </a:xfrm>
        </p:spPr>
        <p:txBody>
          <a:bodyPr/>
          <a:lstStyle/>
          <a:p>
            <a:endParaRPr lang="ru-RU" sz="3200" b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31" name="Rectangle 7"/>
          <p:cNvSpPr>
            <a:spLocks noChangeArrowheads="1"/>
          </p:cNvSpPr>
          <p:nvPr/>
        </p:nvSpPr>
        <p:spPr bwMode="auto">
          <a:xfrm>
            <a:off x="2221396" y="-27781"/>
            <a:ext cx="552811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</a:rPr>
              <a:t>Познавательное развитие</a:t>
            </a:r>
          </a:p>
        </p:txBody>
      </p:sp>
      <p:pic>
        <p:nvPicPr>
          <p:cNvPr id="17" name="Объект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98780" y="908720"/>
            <a:ext cx="6146439" cy="5638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188913"/>
            <a:ext cx="8229600" cy="85725"/>
          </a:xfrm>
        </p:spPr>
        <p:txBody>
          <a:bodyPr/>
          <a:lstStyle/>
          <a:p>
            <a:endParaRPr lang="ru-RU" sz="3200" b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55" name="Rectangle 7"/>
          <p:cNvSpPr>
            <a:spLocks noChangeArrowheads="1"/>
          </p:cNvSpPr>
          <p:nvPr/>
        </p:nvSpPr>
        <p:spPr bwMode="auto">
          <a:xfrm>
            <a:off x="203200" y="-29835"/>
            <a:ext cx="84836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</a:rPr>
              <a:t>Художественно –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</a:rPr>
              <a:t>эстетическое развитие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59632" y="1124744"/>
            <a:ext cx="6679297" cy="50300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188913"/>
            <a:ext cx="8229600" cy="85725"/>
          </a:xfrm>
        </p:spPr>
        <p:txBody>
          <a:bodyPr/>
          <a:lstStyle/>
          <a:p>
            <a:endParaRPr lang="ru-RU" sz="3200" b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55" name="Rectangle 7"/>
          <p:cNvSpPr>
            <a:spLocks noChangeArrowheads="1"/>
          </p:cNvSpPr>
          <p:nvPr/>
        </p:nvSpPr>
        <p:spPr bwMode="auto">
          <a:xfrm>
            <a:off x="203200" y="-29835"/>
            <a:ext cx="84836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</a:rPr>
              <a:t>Речевое развитие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980728"/>
            <a:ext cx="6984776" cy="5238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3126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/>
          </p:nvPr>
        </p:nvSpPr>
        <p:spPr>
          <a:xfrm>
            <a:off x="611188" y="188913"/>
            <a:ext cx="8229600" cy="71437"/>
          </a:xfrm>
        </p:spPr>
        <p:txBody>
          <a:bodyPr/>
          <a:lstStyle/>
          <a:p>
            <a:endParaRPr lang="ru-RU" sz="3200" b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22" name="Содержимое 2"/>
          <p:cNvSpPr>
            <a:spLocks noGrp="1"/>
          </p:cNvSpPr>
          <p:nvPr>
            <p:ph idx="1"/>
          </p:nvPr>
        </p:nvSpPr>
        <p:spPr>
          <a:xfrm>
            <a:off x="928662" y="1974288"/>
            <a:ext cx="7653338" cy="339464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2600" dirty="0" smtClean="0"/>
              <a:t> </a:t>
            </a:r>
            <a:r>
              <a:rPr lang="ru-RU" sz="2600" dirty="0" smtClean="0">
                <a:latin typeface="Times New Roman" panose="02020603050405020304" pitchFamily="18" charset="0"/>
                <a:cs typeface="Times New Roman" pitchFamily="18" charset="0"/>
              </a:rPr>
              <a:t>самостоятельное умение работать по алгоритму;</a:t>
            </a:r>
          </a:p>
          <a:p>
            <a:pPr>
              <a:lnSpc>
                <a:spcPct val="150000"/>
              </a:lnSpc>
            </a:pPr>
            <a:r>
              <a:rPr lang="ru-RU" sz="2600" dirty="0" smtClean="0">
                <a:latin typeface="Times New Roman" panose="02020603050405020304" pitchFamily="18" charset="0"/>
                <a:cs typeface="Times New Roman" pitchFamily="18" charset="0"/>
              </a:rPr>
              <a:t> появление речевого раскрепощения;</a:t>
            </a:r>
          </a:p>
          <a:p>
            <a:pPr>
              <a:lnSpc>
                <a:spcPct val="150000"/>
              </a:lnSpc>
            </a:pPr>
            <a:r>
              <a:rPr lang="ru-RU" sz="2600" dirty="0" smtClean="0">
                <a:latin typeface="Times New Roman" panose="02020603050405020304" pitchFamily="18" charset="0"/>
                <a:cs typeface="Times New Roman" pitchFamily="18" charset="0"/>
              </a:rPr>
              <a:t>улучшение памяти;</a:t>
            </a:r>
          </a:p>
          <a:p>
            <a:pPr>
              <a:lnSpc>
                <a:spcPct val="150000"/>
              </a:lnSpc>
            </a:pPr>
            <a:r>
              <a:rPr lang="ru-RU" sz="2600" dirty="0" smtClean="0">
                <a:latin typeface="Times New Roman" panose="02020603050405020304" pitchFamily="18" charset="0"/>
                <a:cs typeface="Times New Roman" pitchFamily="18" charset="0"/>
              </a:rPr>
              <a:t>формирование наблюдательности, общительности, сотрудничества, самостоятельности.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27" name="Rectangle 7"/>
          <p:cNvSpPr>
            <a:spLocks noChangeArrowheads="1"/>
          </p:cNvSpPr>
          <p:nvPr/>
        </p:nvSpPr>
        <p:spPr bwMode="auto">
          <a:xfrm>
            <a:off x="1763734" y="548680"/>
            <a:ext cx="592450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Ожидаемые результаты: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/>
          </p:nvPr>
        </p:nvSpPr>
        <p:spPr>
          <a:xfrm>
            <a:off x="611188" y="188913"/>
            <a:ext cx="8229600" cy="71437"/>
          </a:xfrm>
        </p:spPr>
        <p:txBody>
          <a:bodyPr/>
          <a:lstStyle/>
          <a:p>
            <a:endParaRPr lang="ru-RU" sz="3200" b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22" name="Содержимое 2"/>
          <p:cNvSpPr>
            <a:spLocks noGrp="1"/>
          </p:cNvSpPr>
          <p:nvPr>
            <p:ph idx="1"/>
          </p:nvPr>
        </p:nvSpPr>
        <p:spPr>
          <a:xfrm>
            <a:off x="2411760" y="1916832"/>
            <a:ext cx="4435426" cy="339464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2600" dirty="0" smtClean="0"/>
              <a:t> </a:t>
            </a:r>
            <a:r>
              <a:rPr lang="ru-RU" sz="2600" dirty="0" err="1" smtClean="0">
                <a:latin typeface="Times New Roman" panose="02020603050405020304" pitchFamily="18" charset="0"/>
                <a:cs typeface="Times New Roman" pitchFamily="18" charset="0"/>
              </a:rPr>
              <a:t>интегративность</a:t>
            </a:r>
            <a:r>
              <a:rPr lang="ru-RU" sz="2600" dirty="0" smtClean="0">
                <a:latin typeface="Times New Roman" panose="02020603050405020304" pitchFamily="18" charset="0"/>
                <a:cs typeface="Times New Roman" pitchFamily="18" charset="0"/>
              </a:rPr>
              <a:t>;</a:t>
            </a:r>
          </a:p>
          <a:p>
            <a:pPr>
              <a:lnSpc>
                <a:spcPct val="150000"/>
              </a:lnSpc>
            </a:pPr>
            <a:r>
              <a:rPr lang="ru-RU" sz="2600" dirty="0" smtClean="0">
                <a:latin typeface="Times New Roman" panose="02020603050405020304" pitchFamily="18" charset="0"/>
                <a:cs typeface="Times New Roman" pitchFamily="18" charset="0"/>
              </a:rPr>
              <a:t> экономичность;</a:t>
            </a:r>
          </a:p>
          <a:p>
            <a:pPr>
              <a:lnSpc>
                <a:spcPct val="150000"/>
              </a:lnSpc>
            </a:pPr>
            <a:r>
              <a:rPr lang="ru-RU" sz="2600" dirty="0" err="1" smtClean="0">
                <a:latin typeface="Times New Roman" panose="02020603050405020304" pitchFamily="18" charset="0"/>
                <a:cs typeface="Times New Roman" pitchFamily="18" charset="0"/>
              </a:rPr>
              <a:t>здоровьесбережение</a:t>
            </a:r>
            <a:r>
              <a:rPr lang="ru-RU" sz="2600" dirty="0" smtClean="0">
                <a:latin typeface="Times New Roman" panose="02020603050405020304" pitchFamily="18" charset="0"/>
                <a:cs typeface="Times New Roman" pitchFamily="18" charset="0"/>
              </a:rPr>
              <a:t>;</a:t>
            </a:r>
          </a:p>
          <a:p>
            <a:pPr>
              <a:lnSpc>
                <a:spcPct val="150000"/>
              </a:lnSpc>
            </a:pPr>
            <a:r>
              <a:rPr lang="ru-RU" sz="2600" dirty="0" smtClean="0">
                <a:latin typeface="Times New Roman" panose="02020603050405020304" pitchFamily="18" charset="0"/>
                <a:cs typeface="Times New Roman" pitchFamily="18" charset="0"/>
              </a:rPr>
              <a:t>универсальность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27" name="Rectangle 7"/>
          <p:cNvSpPr>
            <a:spLocks noChangeArrowheads="1"/>
          </p:cNvSpPr>
          <p:nvPr/>
        </p:nvSpPr>
        <p:spPr bwMode="auto">
          <a:xfrm>
            <a:off x="928662" y="548680"/>
            <a:ext cx="683552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Особенности мнемотехники: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434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/>
          </p:nvPr>
        </p:nvSpPr>
        <p:spPr>
          <a:xfrm>
            <a:off x="611188" y="188913"/>
            <a:ext cx="8229600" cy="71437"/>
          </a:xfrm>
        </p:spPr>
        <p:txBody>
          <a:bodyPr/>
          <a:lstStyle/>
          <a:p>
            <a:endParaRPr lang="ru-RU" sz="3200" b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27" name="Rectangle 7"/>
          <p:cNvSpPr>
            <a:spLocks noChangeArrowheads="1"/>
          </p:cNvSpPr>
          <p:nvPr/>
        </p:nvSpPr>
        <p:spPr bwMode="auto">
          <a:xfrm>
            <a:off x="2123728" y="-36979"/>
            <a:ext cx="605390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Самостоятельная деятельность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" name="Объект 17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980728"/>
            <a:ext cx="6819996" cy="51142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Содержимое 2"/>
          <p:cNvSpPr>
            <a:spLocks noGrp="1"/>
          </p:cNvSpPr>
          <p:nvPr>
            <p:ph idx="1"/>
          </p:nvPr>
        </p:nvSpPr>
        <p:spPr>
          <a:xfrm>
            <a:off x="4716463" y="1844675"/>
            <a:ext cx="4124325" cy="424815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2400" b="1" smtClean="0">
                <a:solidFill>
                  <a:srgbClr val="002060"/>
                </a:solidFill>
                <a:latin typeface="Times New Roman" pitchFamily="18" charset="0"/>
              </a:rPr>
              <a:t>    </a:t>
            </a:r>
            <a:r>
              <a:rPr lang="ru-RU" sz="2400" b="1" smtClean="0">
                <a:solidFill>
                  <a:srgbClr val="990000"/>
                </a:solidFill>
                <a:latin typeface="Times New Roman" pitchFamily="18" charset="0"/>
              </a:rPr>
              <a:t>«Учите ребёнка каким-нибудь неизвестным ему пяти словам – он будет долго и напрасно мучиться, но свяжите двадцать таких слов с картинками, и он их усвоит на лету»</a:t>
            </a:r>
          </a:p>
          <a:p>
            <a:pPr eaLnBrk="1" hangingPunct="1">
              <a:buFont typeface="Arial" charset="0"/>
              <a:buNone/>
            </a:pPr>
            <a:r>
              <a:rPr lang="ru-RU" sz="2400" b="1" smtClean="0">
                <a:solidFill>
                  <a:srgbClr val="002060"/>
                </a:solidFill>
                <a:latin typeface="Times New Roman" pitchFamily="18" charset="0"/>
              </a:rPr>
              <a:t>                      </a:t>
            </a:r>
          </a:p>
        </p:txBody>
      </p:sp>
      <p:pic>
        <p:nvPicPr>
          <p:cNvPr id="16" name="Picture 2" descr="C:\Users\3\Desktop\уш - коп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0596" y="1423011"/>
            <a:ext cx="3951549" cy="4241090"/>
          </a:xfrm>
          <a:prstGeom prst="roundRect">
            <a:avLst>
              <a:gd name="adj" fmla="val 16667"/>
            </a:avLst>
          </a:prstGeom>
          <a:ln>
            <a:solidFill>
              <a:srgbClr val="990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1750" name="Rectangle 6"/>
          <p:cNvSpPr>
            <a:spLocks noChangeArrowheads="1"/>
          </p:cNvSpPr>
          <p:nvPr/>
        </p:nvSpPr>
        <p:spPr bwMode="auto">
          <a:xfrm>
            <a:off x="4859338" y="476250"/>
            <a:ext cx="28146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/>
              <a:t>К. Д. Ушинский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«Обучение – целенаправленный процесс организации деятельности обучающихся по овладению знаниями, умениями и навыками и компетенцией, приобретению опыта деятельности, развитию способностей, приобретению опыта применения знаний в повседневной жизни и формированию у обучающихся мотивации получения образования в течение всей жизни» </a:t>
            </a:r>
          </a:p>
          <a:p>
            <a:pPr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Федеральный закон № 273 </a:t>
            </a:r>
          </a:p>
          <a:p>
            <a:pPr algn="ctr"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«Об образование в РФ» 29. 12.2012г.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7008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/>
          </p:cNvSpPr>
          <p:nvPr>
            <p:ph type="title"/>
          </p:nvPr>
        </p:nvSpPr>
        <p:spPr>
          <a:xfrm flipV="1">
            <a:off x="468313" y="188913"/>
            <a:ext cx="8229600" cy="71437"/>
          </a:xfrm>
        </p:spPr>
        <p:txBody>
          <a:bodyPr/>
          <a:lstStyle/>
          <a:p>
            <a:r>
              <a:rPr lang="ru-RU" sz="3600" b="1" smtClean="0"/>
              <a:t/>
            </a:r>
            <a:br>
              <a:rPr lang="ru-RU" sz="3600" b="1" smtClean="0"/>
            </a:br>
            <a:endParaRPr lang="ru-RU" sz="4000" smtClean="0"/>
          </a:p>
        </p:txBody>
      </p:sp>
      <p:sp>
        <p:nvSpPr>
          <p:cNvPr id="15362" name="Rectangle 3"/>
          <p:cNvSpPr>
            <a:spLocks noGrp="1"/>
          </p:cNvSpPr>
          <p:nvPr>
            <p:ph type="body" idx="1"/>
          </p:nvPr>
        </p:nvSpPr>
        <p:spPr>
          <a:xfrm>
            <a:off x="1071538" y="2214554"/>
            <a:ext cx="7615262" cy="3911609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Сочетательные виды дефектов;</a:t>
            </a:r>
          </a:p>
          <a:p>
            <a:pPr>
              <a:lnSpc>
                <a:spcPct val="90000"/>
              </a:lnSpc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адержка развития;</a:t>
            </a:r>
          </a:p>
          <a:p>
            <a:pPr>
              <a:lnSpc>
                <a:spcPct val="9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позднее речевое развитие; </a:t>
            </a:r>
          </a:p>
          <a:p>
            <a:pPr>
              <a:lnSpc>
                <a:spcPct val="9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ограниченность словарного запаса; </a:t>
            </a:r>
          </a:p>
          <a:p>
            <a:pPr>
              <a:lnSpc>
                <a:spcPct val="9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отсутствие фразовой речи (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аграмматизмы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); </a:t>
            </a:r>
          </a:p>
          <a:p>
            <a:pPr>
              <a:lnSpc>
                <a:spcPct val="9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несформированность  связной речи;</a:t>
            </a:r>
          </a:p>
          <a:p>
            <a:pPr>
              <a:lnSpc>
                <a:spcPct val="9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слабая моторика рук;</a:t>
            </a:r>
          </a:p>
          <a:p>
            <a:pPr>
              <a:lnSpc>
                <a:spcPct val="90000"/>
              </a:lnSpc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тсутствие квалицированных специалистов.</a:t>
            </a:r>
          </a:p>
        </p:txBody>
      </p:sp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2483768" y="263054"/>
            <a:ext cx="388778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endParaRPr lang="ru-RU" sz="2800" b="1" dirty="0" smtClean="0">
              <a:latin typeface="Times New Roman" pitchFamily="18" charset="0"/>
            </a:endParaRPr>
          </a:p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</a:rPr>
              <a:t>Проблемы</a:t>
            </a:r>
            <a:r>
              <a:rPr lang="ru-RU" sz="4000" dirty="0">
                <a:solidFill>
                  <a:srgbClr val="C00000"/>
                </a:solidFill>
                <a:latin typeface="Times New Roman" pitchFamily="18" charset="0"/>
              </a:rPr>
              <a:t>:</a:t>
            </a:r>
            <a:br>
              <a:rPr lang="ru-RU" sz="4000" dirty="0">
                <a:solidFill>
                  <a:srgbClr val="C00000"/>
                </a:solidFill>
                <a:latin typeface="Times New Roman" pitchFamily="18" charset="0"/>
              </a:rPr>
            </a:br>
            <a:endParaRPr lang="ru-RU" sz="4000" dirty="0">
              <a:solidFill>
                <a:srgbClr val="C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/>
          </p:cNvSpPr>
          <p:nvPr>
            <p:ph type="title"/>
          </p:nvPr>
        </p:nvSpPr>
        <p:spPr>
          <a:xfrm flipV="1">
            <a:off x="457200" y="0"/>
            <a:ext cx="8229600" cy="274638"/>
          </a:xfrm>
        </p:spPr>
        <p:txBody>
          <a:bodyPr/>
          <a:lstStyle/>
          <a:p>
            <a:endParaRPr lang="ru-RU" sz="2800" b="1" smtClean="0">
              <a:latin typeface="Times New Roman" pitchFamily="18" charset="0"/>
            </a:endParaRPr>
          </a:p>
        </p:txBody>
      </p:sp>
      <p:sp>
        <p:nvSpPr>
          <p:cNvPr id="16386" name="Rectangle 3"/>
          <p:cNvSpPr>
            <a:spLocks noGrp="1"/>
          </p:cNvSpPr>
          <p:nvPr>
            <p:ph type="body" idx="1"/>
          </p:nvPr>
        </p:nvSpPr>
        <p:spPr>
          <a:xfrm>
            <a:off x="539751" y="1628774"/>
            <a:ext cx="7889902" cy="4300555"/>
          </a:xfrm>
        </p:spPr>
        <p:txBody>
          <a:bodyPr/>
          <a:lstStyle/>
          <a:p>
            <a:endParaRPr lang="ru-RU" sz="2800" b="1" dirty="0" smtClean="0">
              <a:latin typeface="Times New Roman" pitchFamily="18" charset="0"/>
            </a:endParaRPr>
          </a:p>
          <a:p>
            <a:endParaRPr lang="ru-RU" sz="2800" b="1" dirty="0" smtClean="0">
              <a:latin typeface="Times New Roman" pitchFamily="18" charset="0"/>
            </a:endParaRPr>
          </a:p>
          <a:p>
            <a:r>
              <a:rPr lang="ru-RU" sz="2600" b="1" dirty="0" smtClean="0">
                <a:latin typeface="Times New Roman" pitchFamily="18" charset="0"/>
              </a:rPr>
              <a:t>сенсорно-графические схемы – </a:t>
            </a:r>
            <a:r>
              <a:rPr lang="ru-RU" sz="2600" dirty="0" smtClean="0">
                <a:latin typeface="Times New Roman" pitchFamily="18" charset="0"/>
              </a:rPr>
              <a:t>В.К. Воробьева;</a:t>
            </a:r>
          </a:p>
          <a:p>
            <a:r>
              <a:rPr lang="ru-RU" sz="2600" b="1" dirty="0" smtClean="0">
                <a:latin typeface="Times New Roman" pitchFamily="18" charset="0"/>
              </a:rPr>
              <a:t>предметно-схематические модели</a:t>
            </a:r>
            <a:r>
              <a:rPr lang="ru-RU" sz="2600" dirty="0" smtClean="0">
                <a:latin typeface="Times New Roman" pitchFamily="18" charset="0"/>
              </a:rPr>
              <a:t> – </a:t>
            </a:r>
            <a:r>
              <a:rPr lang="ru-RU" sz="2600" dirty="0" err="1" smtClean="0">
                <a:latin typeface="Times New Roman" pitchFamily="18" charset="0"/>
              </a:rPr>
              <a:t>Т.А.Ткаченко</a:t>
            </a:r>
            <a:r>
              <a:rPr lang="ru-RU" sz="2600" dirty="0" smtClean="0">
                <a:latin typeface="Times New Roman" pitchFamily="18" charset="0"/>
              </a:rPr>
              <a:t>;</a:t>
            </a:r>
          </a:p>
          <a:p>
            <a:r>
              <a:rPr lang="ru-RU" sz="2600" b="1" dirty="0" smtClean="0">
                <a:latin typeface="Times New Roman" pitchFamily="18" charset="0"/>
              </a:rPr>
              <a:t>блоки-квадраты - </a:t>
            </a:r>
            <a:r>
              <a:rPr lang="ru-RU" sz="2600" dirty="0" smtClean="0">
                <a:latin typeface="Times New Roman" pitchFamily="18" charset="0"/>
              </a:rPr>
              <a:t>В. П. Глухов;</a:t>
            </a:r>
          </a:p>
          <a:p>
            <a:r>
              <a:rPr lang="ru-RU" sz="2600" b="1" dirty="0" smtClean="0">
                <a:latin typeface="Times New Roman" pitchFamily="18" charset="0"/>
              </a:rPr>
              <a:t>коллаж - </a:t>
            </a:r>
            <a:r>
              <a:rPr lang="ru-RU" sz="2600" dirty="0" smtClean="0">
                <a:latin typeface="Times New Roman" pitchFamily="18" charset="0"/>
              </a:rPr>
              <a:t> Т. В. </a:t>
            </a:r>
            <a:r>
              <a:rPr lang="ru-RU" sz="2600" dirty="0" err="1" smtClean="0">
                <a:latin typeface="Times New Roman" pitchFamily="18" charset="0"/>
              </a:rPr>
              <a:t>Большева</a:t>
            </a:r>
            <a:r>
              <a:rPr lang="ru-RU" sz="2600" dirty="0" smtClean="0">
                <a:latin typeface="Times New Roman" pitchFamily="18" charset="0"/>
              </a:rPr>
              <a:t>; </a:t>
            </a:r>
          </a:p>
          <a:p>
            <a:r>
              <a:rPr lang="ru-RU" sz="2600" b="1" dirty="0" smtClean="0">
                <a:latin typeface="Times New Roman" pitchFamily="18" charset="0"/>
              </a:rPr>
              <a:t>схемы составления рассказа –</a:t>
            </a:r>
            <a:r>
              <a:rPr lang="ru-RU" sz="2600" dirty="0" smtClean="0">
                <a:latin typeface="Times New Roman" pitchFamily="18" charset="0"/>
              </a:rPr>
              <a:t> Л.Н.  </a:t>
            </a:r>
            <a:r>
              <a:rPr lang="ru-RU" sz="2600" dirty="0" err="1" smtClean="0">
                <a:latin typeface="Times New Roman" pitchFamily="18" charset="0"/>
              </a:rPr>
              <a:t>Ефименкова</a:t>
            </a:r>
            <a:r>
              <a:rPr lang="ru-RU" sz="2600" dirty="0" smtClean="0">
                <a:latin typeface="Times New Roman" pitchFamily="18" charset="0"/>
              </a:rPr>
              <a:t>. </a:t>
            </a:r>
            <a:r>
              <a:rPr lang="ru-RU" sz="2800" dirty="0" smtClean="0">
                <a:latin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</a:rPr>
            </a:br>
            <a:endParaRPr lang="ru-RU" sz="2800" dirty="0" smtClean="0">
              <a:latin typeface="Times New Roman" pitchFamily="18" charset="0"/>
            </a:endParaRPr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748198" y="682624"/>
            <a:ext cx="7473007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</a:rPr>
              <a:t>Мнемотехнику в педагогике</a:t>
            </a:r>
          </a:p>
          <a:p>
            <a:pPr algn="ctr"/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</a:rPr>
              <a:t> называют: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/>
          </p:cNvSpPr>
          <p:nvPr>
            <p:ph type="title"/>
          </p:nvPr>
        </p:nvSpPr>
        <p:spPr>
          <a:xfrm flipV="1">
            <a:off x="468313" y="188913"/>
            <a:ext cx="8229600" cy="71437"/>
          </a:xfrm>
        </p:spPr>
        <p:txBody>
          <a:bodyPr/>
          <a:lstStyle/>
          <a:p>
            <a:endParaRPr lang="ru-RU" sz="3600" dirty="0" smtClean="0">
              <a:solidFill>
                <a:srgbClr val="BFBFB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0" name="Rectangle 3"/>
          <p:cNvSpPr>
            <a:spLocks noGrp="1"/>
          </p:cNvSpPr>
          <p:nvPr>
            <p:ph type="body" idx="1"/>
          </p:nvPr>
        </p:nvSpPr>
        <p:spPr>
          <a:xfrm>
            <a:off x="783999" y="1196752"/>
            <a:ext cx="7859713" cy="4857750"/>
          </a:xfrm>
        </p:spPr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endParaRPr lang="ru-RU" sz="8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8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8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8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Познавательные: </a:t>
            </a: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оздавать условия  для освоения  в практической деятельности умения работать по алгоритму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пособствовать формированию  знаний  детей о предметном мире через освоение приемов работы с моделями.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Развивающие: </a:t>
            </a: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оздавать условия для увеличения объема  памяти детей через усвоение ими способов запоминания (кодирования) информации; </a:t>
            </a:r>
          </a:p>
          <a:p>
            <a:pPr>
              <a:lnSpc>
                <a:spcPct val="80000"/>
              </a:lnSpc>
            </a:pP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пособствовать умению анализировать, оперировать символами; </a:t>
            </a:r>
          </a:p>
          <a:p>
            <a:pPr>
              <a:lnSpc>
                <a:spcPct val="80000"/>
              </a:lnSpc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совершенствовать монологическую речь: умение связно, последовательно излагать содержание усвоенной информации составлять логические высказывания, доказывать правильность своего ответа.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Воспитательные: </a:t>
            </a: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Воспитывать умение работать индивидуально и в группе, сотрудничать друг с другом;</a:t>
            </a:r>
          </a:p>
          <a:p>
            <a:pPr>
              <a:lnSpc>
                <a:spcPct val="80000"/>
              </a:lnSpc>
            </a:pP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овершенствовать навыки самостоятельности. </a:t>
            </a:r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3491880" y="17782"/>
            <a:ext cx="2174701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</a:rPr>
              <a:t>Задачи:</a:t>
            </a:r>
            <a:r>
              <a:rPr lang="ru-RU" sz="4000" dirty="0">
                <a:solidFill>
                  <a:srgbClr val="C00000"/>
                </a:solidFill>
                <a:latin typeface="Times New Roman" pitchFamily="18" charset="0"/>
              </a:rPr>
              <a:t/>
            </a:r>
            <a:br>
              <a:rPr lang="ru-RU" sz="4000" dirty="0">
                <a:solidFill>
                  <a:srgbClr val="C00000"/>
                </a:solidFill>
                <a:latin typeface="Times New Roman" pitchFamily="18" charset="0"/>
              </a:rPr>
            </a:br>
            <a:endParaRPr lang="ru-RU" sz="4000" dirty="0">
              <a:solidFill>
                <a:srgbClr val="C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Прямоугольник 14"/>
          <p:cNvSpPr>
            <a:spLocks noChangeArrowheads="1"/>
          </p:cNvSpPr>
          <p:nvPr/>
        </p:nvSpPr>
        <p:spPr bwMode="auto">
          <a:xfrm>
            <a:off x="2843808" y="548680"/>
            <a:ext cx="394268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</a:rPr>
              <a:t>Мнемотехника -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204865"/>
            <a:ext cx="8229600" cy="3672408"/>
          </a:xfrm>
        </p:spPr>
        <p:txBody>
          <a:bodyPr/>
          <a:lstStyle/>
          <a:p>
            <a:pPr algn="ctr">
              <a:buNone/>
            </a:pPr>
            <a:r>
              <a:rPr lang="ru-RU" b="1" dirty="0">
                <a:latin typeface="Times New Roman" pitchFamily="18" charset="0"/>
              </a:rPr>
              <a:t>система внутреннего письма, </a:t>
            </a:r>
          </a:p>
          <a:p>
            <a:pPr algn="ctr">
              <a:buNone/>
            </a:pPr>
            <a:r>
              <a:rPr lang="ru-RU" b="1" dirty="0">
                <a:latin typeface="Times New Roman" pitchFamily="18" charset="0"/>
              </a:rPr>
              <a:t>позволяющая последовательно записывать </a:t>
            </a:r>
          </a:p>
          <a:p>
            <a:pPr algn="ctr">
              <a:buNone/>
            </a:pPr>
            <a:r>
              <a:rPr lang="ru-RU" b="1" dirty="0">
                <a:latin typeface="Times New Roman" pitchFamily="18" charset="0"/>
              </a:rPr>
              <a:t>в мозг информацию, преобразованную </a:t>
            </a:r>
          </a:p>
          <a:p>
            <a:pPr algn="ctr">
              <a:buNone/>
            </a:pPr>
            <a:r>
              <a:rPr lang="ru-RU" b="1" dirty="0">
                <a:latin typeface="Times New Roman" pitchFamily="18" charset="0"/>
              </a:rPr>
              <a:t>в комбинации зрительных образов.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8436" name="Прямоугольник 14"/>
          <p:cNvSpPr>
            <a:spLocks noChangeArrowheads="1"/>
          </p:cNvSpPr>
          <p:nvPr/>
        </p:nvSpPr>
        <p:spPr bwMode="auto">
          <a:xfrm>
            <a:off x="2786050" y="571500"/>
            <a:ext cx="467415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</a:rPr>
              <a:t>Мнемоквадраты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857224" y="2643182"/>
            <a:ext cx="2214578" cy="2928958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3500430" y="2643182"/>
            <a:ext cx="2214578" cy="2928958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6143636" y="2643182"/>
            <a:ext cx="2214578" cy="2928958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Cloud"/>
          <p:cNvSpPr>
            <a:spLocks noChangeAspect="1" noEditPoints="1" noChangeArrowheads="1"/>
          </p:cNvSpPr>
          <p:nvPr/>
        </p:nvSpPr>
        <p:spPr bwMode="auto">
          <a:xfrm rot="-4553796">
            <a:off x="1016625" y="3238674"/>
            <a:ext cx="1028700" cy="68897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" name="AutoShape 1"/>
          <p:cNvSpPr>
            <a:spLocks noChangeArrowheads="1"/>
          </p:cNvSpPr>
          <p:nvPr/>
        </p:nvSpPr>
        <p:spPr bwMode="auto">
          <a:xfrm>
            <a:off x="1357290" y="3857628"/>
            <a:ext cx="296863" cy="773112"/>
          </a:xfrm>
          <a:prstGeom prst="triangle">
            <a:avLst>
              <a:gd name="adj" fmla="val 50000"/>
            </a:avLst>
          </a:prstGeom>
          <a:solidFill>
            <a:schemeClr val="accent6">
              <a:lumMod val="5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" name="Tree"/>
          <p:cNvSpPr>
            <a:spLocks noEditPoints="1" noChangeArrowheads="1"/>
          </p:cNvSpPr>
          <p:nvPr/>
        </p:nvSpPr>
        <p:spPr bwMode="auto">
          <a:xfrm>
            <a:off x="2000232" y="3643314"/>
            <a:ext cx="785818" cy="1497014"/>
          </a:xfrm>
          <a:custGeom>
            <a:avLst/>
            <a:gdLst>
              <a:gd name="G0" fmla="+- 0 0 0"/>
              <a:gd name="G1" fmla="*/ 18900 1 3"/>
              <a:gd name="G2" fmla="*/ 18900 2 3"/>
              <a:gd name="G3" fmla="+- 18900 0 0"/>
              <a:gd name="T0" fmla="*/ 10800 w 21600"/>
              <a:gd name="T1" fmla="*/ 0 h 21600"/>
              <a:gd name="T2" fmla="*/ 6171 w 21600"/>
              <a:gd name="T3" fmla="*/ 6300 h 21600"/>
              <a:gd name="T4" fmla="*/ 3086 w 21600"/>
              <a:gd name="T5" fmla="*/ 12600 h 21600"/>
              <a:gd name="T6" fmla="*/ 0 w 21600"/>
              <a:gd name="T7" fmla="*/ 18900 h 21600"/>
              <a:gd name="T8" fmla="*/ 15429 w 21600"/>
              <a:gd name="T9" fmla="*/ 6300 h 21600"/>
              <a:gd name="T10" fmla="*/ 18514 w 21600"/>
              <a:gd name="T11" fmla="*/ 12600 h 21600"/>
              <a:gd name="T12" fmla="*/ 21600 w 21600"/>
              <a:gd name="T13" fmla="*/ 18900 h 21600"/>
              <a:gd name="T14" fmla="*/ 17694720 60000 65536"/>
              <a:gd name="T15" fmla="*/ 11796480 60000 65536"/>
              <a:gd name="T16" fmla="*/ 11796480 60000 65536"/>
              <a:gd name="T17" fmla="*/ 11796480 60000 65536"/>
              <a:gd name="T18" fmla="*/ 0 60000 65536"/>
              <a:gd name="T19" fmla="*/ 0 60000 65536"/>
              <a:gd name="T20" fmla="*/ 0 60000 65536"/>
              <a:gd name="T21" fmla="*/ 761 w 21600"/>
              <a:gd name="T22" fmla="*/ 22454 h 21600"/>
              <a:gd name="T23" fmla="*/ 21069 w 21600"/>
              <a:gd name="T24" fmla="*/ 28282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>
                <a:moveTo>
                  <a:pt x="0" y="18900"/>
                </a:moveTo>
                <a:lnTo>
                  <a:pt x="9257" y="18900"/>
                </a:lnTo>
                <a:lnTo>
                  <a:pt x="9257" y="21600"/>
                </a:lnTo>
                <a:lnTo>
                  <a:pt x="12343" y="21600"/>
                </a:lnTo>
                <a:lnTo>
                  <a:pt x="12343" y="18900"/>
                </a:lnTo>
                <a:lnTo>
                  <a:pt x="21600" y="18900"/>
                </a:lnTo>
                <a:lnTo>
                  <a:pt x="12343" y="12600"/>
                </a:lnTo>
                <a:lnTo>
                  <a:pt x="18514" y="12600"/>
                </a:lnTo>
                <a:lnTo>
                  <a:pt x="12343" y="6300"/>
                </a:lnTo>
                <a:lnTo>
                  <a:pt x="15429" y="6300"/>
                </a:lnTo>
                <a:lnTo>
                  <a:pt x="10800" y="0"/>
                </a:lnTo>
                <a:lnTo>
                  <a:pt x="6171" y="6300"/>
                </a:lnTo>
                <a:lnTo>
                  <a:pt x="9257" y="6300"/>
                </a:lnTo>
                <a:lnTo>
                  <a:pt x="3086" y="12600"/>
                </a:lnTo>
                <a:lnTo>
                  <a:pt x="9257" y="12600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02" name="Sound"/>
          <p:cNvSpPr>
            <a:spLocks noEditPoints="1" noChangeArrowheads="1"/>
          </p:cNvSpPr>
          <p:nvPr/>
        </p:nvSpPr>
        <p:spPr bwMode="auto">
          <a:xfrm>
            <a:off x="3857620" y="3357562"/>
            <a:ext cx="1500198" cy="1381122"/>
          </a:xfrm>
          <a:custGeom>
            <a:avLst/>
            <a:gdLst>
              <a:gd name="T0" fmla="*/ 11164 w 21600"/>
              <a:gd name="T1" fmla="*/ 21159 h 21600"/>
              <a:gd name="T2" fmla="*/ 11164 w 21600"/>
              <a:gd name="T3" fmla="*/ 0 h 21600"/>
              <a:gd name="T4" fmla="*/ 0 w 21600"/>
              <a:gd name="T5" fmla="*/ 10800 h 21600"/>
              <a:gd name="T6" fmla="*/ 21600 w 21600"/>
              <a:gd name="T7" fmla="*/ 10800 h 21600"/>
              <a:gd name="T8" fmla="*/ 761 w 21600"/>
              <a:gd name="T9" fmla="*/ 22454 h 21600"/>
              <a:gd name="T10" fmla="*/ 21069 w 21600"/>
              <a:gd name="T11" fmla="*/ 28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7273"/>
                </a:moveTo>
                <a:lnTo>
                  <a:pt x="5824" y="7273"/>
                </a:lnTo>
                <a:lnTo>
                  <a:pt x="11164" y="0"/>
                </a:lnTo>
                <a:lnTo>
                  <a:pt x="11164" y="21159"/>
                </a:lnTo>
                <a:lnTo>
                  <a:pt x="5824" y="13885"/>
                </a:lnTo>
                <a:lnTo>
                  <a:pt x="0" y="13885"/>
                </a:lnTo>
                <a:lnTo>
                  <a:pt x="0" y="7273"/>
                </a:lnTo>
                <a:close/>
              </a:path>
              <a:path w="21600" h="21600">
                <a:moveTo>
                  <a:pt x="13024" y="7273"/>
                </a:moveTo>
                <a:lnTo>
                  <a:pt x="13591" y="6722"/>
                </a:lnTo>
                <a:lnTo>
                  <a:pt x="13833" y="7548"/>
                </a:lnTo>
                <a:lnTo>
                  <a:pt x="14076" y="8485"/>
                </a:lnTo>
                <a:lnTo>
                  <a:pt x="14157" y="9367"/>
                </a:lnTo>
                <a:lnTo>
                  <a:pt x="14197" y="10524"/>
                </a:lnTo>
                <a:lnTo>
                  <a:pt x="14197" y="11406"/>
                </a:lnTo>
                <a:lnTo>
                  <a:pt x="14116" y="12012"/>
                </a:lnTo>
                <a:lnTo>
                  <a:pt x="13995" y="12728"/>
                </a:lnTo>
                <a:lnTo>
                  <a:pt x="13833" y="13444"/>
                </a:lnTo>
                <a:lnTo>
                  <a:pt x="13712" y="14106"/>
                </a:lnTo>
                <a:lnTo>
                  <a:pt x="13591" y="14546"/>
                </a:lnTo>
                <a:lnTo>
                  <a:pt x="13065" y="13885"/>
                </a:lnTo>
                <a:lnTo>
                  <a:pt x="13307" y="12893"/>
                </a:lnTo>
                <a:lnTo>
                  <a:pt x="13469" y="11791"/>
                </a:lnTo>
                <a:lnTo>
                  <a:pt x="13550" y="10910"/>
                </a:lnTo>
                <a:lnTo>
                  <a:pt x="13591" y="10138"/>
                </a:lnTo>
                <a:lnTo>
                  <a:pt x="13469" y="9367"/>
                </a:lnTo>
                <a:lnTo>
                  <a:pt x="13388" y="8595"/>
                </a:lnTo>
                <a:lnTo>
                  <a:pt x="13267" y="7934"/>
                </a:lnTo>
                <a:lnTo>
                  <a:pt x="13024" y="7273"/>
                </a:lnTo>
                <a:close/>
              </a:path>
              <a:path w="21600" h="21600">
                <a:moveTo>
                  <a:pt x="16382" y="3967"/>
                </a:moveTo>
                <a:lnTo>
                  <a:pt x="16786" y="5179"/>
                </a:lnTo>
                <a:lnTo>
                  <a:pt x="17150" y="6612"/>
                </a:lnTo>
                <a:lnTo>
                  <a:pt x="17474" y="8651"/>
                </a:lnTo>
                <a:lnTo>
                  <a:pt x="17595" y="9753"/>
                </a:lnTo>
                <a:lnTo>
                  <a:pt x="17635" y="12012"/>
                </a:lnTo>
                <a:lnTo>
                  <a:pt x="17393" y="13665"/>
                </a:lnTo>
                <a:lnTo>
                  <a:pt x="17150" y="15208"/>
                </a:lnTo>
                <a:lnTo>
                  <a:pt x="16786" y="16310"/>
                </a:lnTo>
                <a:lnTo>
                  <a:pt x="16341" y="17687"/>
                </a:lnTo>
                <a:lnTo>
                  <a:pt x="15815" y="17081"/>
                </a:lnTo>
                <a:lnTo>
                  <a:pt x="16503" y="14602"/>
                </a:lnTo>
                <a:lnTo>
                  <a:pt x="16786" y="13169"/>
                </a:lnTo>
                <a:lnTo>
                  <a:pt x="16867" y="12012"/>
                </a:lnTo>
                <a:lnTo>
                  <a:pt x="16867" y="9642"/>
                </a:lnTo>
                <a:lnTo>
                  <a:pt x="16705" y="7989"/>
                </a:lnTo>
                <a:lnTo>
                  <a:pt x="16422" y="6612"/>
                </a:lnTo>
                <a:lnTo>
                  <a:pt x="16220" y="5675"/>
                </a:lnTo>
                <a:lnTo>
                  <a:pt x="15856" y="4518"/>
                </a:lnTo>
                <a:lnTo>
                  <a:pt x="16382" y="3967"/>
                </a:lnTo>
                <a:close/>
              </a:path>
              <a:path w="21600" h="21600">
                <a:moveTo>
                  <a:pt x="18889" y="1377"/>
                </a:moveTo>
                <a:lnTo>
                  <a:pt x="19415" y="826"/>
                </a:lnTo>
                <a:lnTo>
                  <a:pt x="20194" y="2576"/>
                </a:lnTo>
                <a:lnTo>
                  <a:pt x="20831" y="4683"/>
                </a:lnTo>
                <a:lnTo>
                  <a:pt x="21357" y="7204"/>
                </a:lnTo>
                <a:lnTo>
                  <a:pt x="21650" y="9450"/>
                </a:lnTo>
                <a:lnTo>
                  <a:pt x="21600" y="12301"/>
                </a:lnTo>
                <a:lnTo>
                  <a:pt x="21215" y="15938"/>
                </a:lnTo>
                <a:lnTo>
                  <a:pt x="20629" y="18348"/>
                </a:lnTo>
                <a:lnTo>
                  <a:pt x="19415" y="21655"/>
                </a:lnTo>
                <a:lnTo>
                  <a:pt x="18889" y="21159"/>
                </a:lnTo>
                <a:lnTo>
                  <a:pt x="19901" y="18404"/>
                </a:lnTo>
                <a:lnTo>
                  <a:pt x="20467" y="15593"/>
                </a:lnTo>
                <a:lnTo>
                  <a:pt x="20791" y="12342"/>
                </a:lnTo>
                <a:lnTo>
                  <a:pt x="20871" y="9532"/>
                </a:lnTo>
                <a:lnTo>
                  <a:pt x="20629" y="7411"/>
                </a:lnTo>
                <a:lnTo>
                  <a:pt x="20062" y="4628"/>
                </a:lnTo>
                <a:lnTo>
                  <a:pt x="19415" y="2810"/>
                </a:lnTo>
                <a:lnTo>
                  <a:pt x="18889" y="1377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03" name="Lock"/>
          <p:cNvSpPr>
            <a:spLocks noEditPoints="1" noChangeArrowheads="1"/>
          </p:cNvSpPr>
          <p:nvPr/>
        </p:nvSpPr>
        <p:spPr bwMode="auto">
          <a:xfrm>
            <a:off x="6786578" y="3500438"/>
            <a:ext cx="928694" cy="1247769"/>
          </a:xfrm>
          <a:custGeom>
            <a:avLst/>
            <a:gdLst>
              <a:gd name="T0" fmla="*/ 10800 w 21600"/>
              <a:gd name="T1" fmla="*/ 0 h 21600"/>
              <a:gd name="T2" fmla="*/ 21600 w 21600"/>
              <a:gd name="T3" fmla="*/ 9606 h 21600"/>
              <a:gd name="T4" fmla="*/ 10800 w 21600"/>
              <a:gd name="T5" fmla="*/ 21600 h 21600"/>
              <a:gd name="T6" fmla="*/ 0 w 21600"/>
              <a:gd name="T7" fmla="*/ 9606 h 21600"/>
              <a:gd name="T8" fmla="*/ 744 w 21600"/>
              <a:gd name="T9" fmla="*/ 9904 h 21600"/>
              <a:gd name="T10" fmla="*/ 21134 w 21600"/>
              <a:gd name="T11" fmla="*/ 15335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93" y="9606"/>
                </a:moveTo>
                <a:lnTo>
                  <a:pt x="2048" y="9606"/>
                </a:lnTo>
                <a:lnTo>
                  <a:pt x="2048" y="4713"/>
                </a:lnTo>
                <a:lnTo>
                  <a:pt x="2420" y="3818"/>
                </a:lnTo>
                <a:lnTo>
                  <a:pt x="2979" y="3028"/>
                </a:lnTo>
                <a:lnTo>
                  <a:pt x="3537" y="2446"/>
                </a:lnTo>
                <a:lnTo>
                  <a:pt x="3956" y="1998"/>
                </a:lnTo>
                <a:lnTo>
                  <a:pt x="4492" y="1581"/>
                </a:lnTo>
                <a:lnTo>
                  <a:pt x="5143" y="1238"/>
                </a:lnTo>
                <a:lnTo>
                  <a:pt x="5912" y="880"/>
                </a:lnTo>
                <a:lnTo>
                  <a:pt x="6587" y="641"/>
                </a:lnTo>
                <a:lnTo>
                  <a:pt x="7518" y="372"/>
                </a:lnTo>
                <a:lnTo>
                  <a:pt x="8425" y="208"/>
                </a:lnTo>
                <a:lnTo>
                  <a:pt x="9496" y="59"/>
                </a:lnTo>
                <a:lnTo>
                  <a:pt x="10637" y="14"/>
                </a:lnTo>
                <a:lnTo>
                  <a:pt x="11614" y="59"/>
                </a:lnTo>
                <a:lnTo>
                  <a:pt x="12382" y="119"/>
                </a:lnTo>
                <a:lnTo>
                  <a:pt x="13034" y="253"/>
                </a:lnTo>
                <a:lnTo>
                  <a:pt x="13779" y="417"/>
                </a:lnTo>
                <a:lnTo>
                  <a:pt x="14500" y="611"/>
                </a:lnTo>
                <a:lnTo>
                  <a:pt x="14733" y="686"/>
                </a:lnTo>
                <a:lnTo>
                  <a:pt x="14989" y="790"/>
                </a:lnTo>
                <a:lnTo>
                  <a:pt x="15175" y="865"/>
                </a:lnTo>
                <a:lnTo>
                  <a:pt x="15385" y="954"/>
                </a:lnTo>
                <a:lnTo>
                  <a:pt x="15431" y="969"/>
                </a:lnTo>
                <a:lnTo>
                  <a:pt x="15594" y="1059"/>
                </a:lnTo>
                <a:lnTo>
                  <a:pt x="15757" y="1148"/>
                </a:lnTo>
                <a:lnTo>
                  <a:pt x="15920" y="1267"/>
                </a:lnTo>
                <a:lnTo>
                  <a:pt x="16106" y="1372"/>
                </a:lnTo>
                <a:lnTo>
                  <a:pt x="16665" y="1730"/>
                </a:lnTo>
                <a:lnTo>
                  <a:pt x="17014" y="1998"/>
                </a:lnTo>
                <a:lnTo>
                  <a:pt x="17480" y="2356"/>
                </a:lnTo>
                <a:lnTo>
                  <a:pt x="17852" y="2804"/>
                </a:lnTo>
                <a:lnTo>
                  <a:pt x="18178" y="3192"/>
                </a:lnTo>
                <a:lnTo>
                  <a:pt x="18527" y="3639"/>
                </a:lnTo>
                <a:lnTo>
                  <a:pt x="18806" y="4132"/>
                </a:lnTo>
                <a:lnTo>
                  <a:pt x="19086" y="4713"/>
                </a:lnTo>
                <a:lnTo>
                  <a:pt x="19272" y="5191"/>
                </a:lnTo>
                <a:lnTo>
                  <a:pt x="19295" y="9606"/>
                </a:lnTo>
                <a:lnTo>
                  <a:pt x="21600" y="9606"/>
                </a:lnTo>
                <a:lnTo>
                  <a:pt x="21600" y="16289"/>
                </a:lnTo>
                <a:lnTo>
                  <a:pt x="21413" y="17184"/>
                </a:lnTo>
                <a:lnTo>
                  <a:pt x="21041" y="17900"/>
                </a:lnTo>
                <a:lnTo>
                  <a:pt x="20668" y="18377"/>
                </a:lnTo>
                <a:lnTo>
                  <a:pt x="20343" y="18855"/>
                </a:lnTo>
                <a:lnTo>
                  <a:pt x="19924" y="19332"/>
                </a:lnTo>
                <a:lnTo>
                  <a:pt x="19388" y="19809"/>
                </a:lnTo>
                <a:lnTo>
                  <a:pt x="18806" y="20242"/>
                </a:lnTo>
                <a:lnTo>
                  <a:pt x="18062" y="20585"/>
                </a:lnTo>
                <a:lnTo>
                  <a:pt x="17270" y="20883"/>
                </a:lnTo>
                <a:lnTo>
                  <a:pt x="16525" y="21182"/>
                </a:lnTo>
                <a:lnTo>
                  <a:pt x="15548" y="21420"/>
                </a:lnTo>
                <a:lnTo>
                  <a:pt x="14803" y="21540"/>
                </a:lnTo>
                <a:lnTo>
                  <a:pt x="13662" y="21674"/>
                </a:lnTo>
                <a:lnTo>
                  <a:pt x="8379" y="21659"/>
                </a:lnTo>
                <a:lnTo>
                  <a:pt x="7168" y="21540"/>
                </a:lnTo>
                <a:lnTo>
                  <a:pt x="6098" y="21331"/>
                </a:lnTo>
                <a:lnTo>
                  <a:pt x="5050" y="21092"/>
                </a:lnTo>
                <a:lnTo>
                  <a:pt x="4003" y="20764"/>
                </a:lnTo>
                <a:lnTo>
                  <a:pt x="3258" y="20391"/>
                </a:lnTo>
                <a:lnTo>
                  <a:pt x="2769" y="20123"/>
                </a:lnTo>
                <a:lnTo>
                  <a:pt x="2281" y="19720"/>
                </a:lnTo>
                <a:lnTo>
                  <a:pt x="1862" y="19407"/>
                </a:lnTo>
                <a:lnTo>
                  <a:pt x="1489" y="19079"/>
                </a:lnTo>
                <a:lnTo>
                  <a:pt x="1070" y="18676"/>
                </a:lnTo>
                <a:lnTo>
                  <a:pt x="744" y="18258"/>
                </a:lnTo>
                <a:lnTo>
                  <a:pt x="325" y="17661"/>
                </a:lnTo>
                <a:lnTo>
                  <a:pt x="162" y="17035"/>
                </a:lnTo>
                <a:lnTo>
                  <a:pt x="93" y="16468"/>
                </a:lnTo>
                <a:lnTo>
                  <a:pt x="93" y="9606"/>
                </a:lnTo>
                <a:close/>
                <a:moveTo>
                  <a:pt x="6098" y="9591"/>
                </a:moveTo>
                <a:lnTo>
                  <a:pt x="6098" y="5220"/>
                </a:lnTo>
                <a:lnTo>
                  <a:pt x="6191" y="4907"/>
                </a:lnTo>
                <a:lnTo>
                  <a:pt x="6307" y="4639"/>
                </a:lnTo>
                <a:lnTo>
                  <a:pt x="6517" y="4370"/>
                </a:lnTo>
                <a:lnTo>
                  <a:pt x="6680" y="4087"/>
                </a:lnTo>
                <a:lnTo>
                  <a:pt x="6889" y="3878"/>
                </a:lnTo>
                <a:lnTo>
                  <a:pt x="7308" y="3520"/>
                </a:lnTo>
                <a:lnTo>
                  <a:pt x="7843" y="3281"/>
                </a:lnTo>
                <a:lnTo>
                  <a:pt x="8402" y="3013"/>
                </a:lnTo>
                <a:lnTo>
                  <a:pt x="9031" y="2834"/>
                </a:lnTo>
                <a:lnTo>
                  <a:pt x="9659" y="2700"/>
                </a:lnTo>
                <a:lnTo>
                  <a:pt x="10497" y="2625"/>
                </a:lnTo>
                <a:lnTo>
                  <a:pt x="11125" y="2655"/>
                </a:lnTo>
                <a:lnTo>
                  <a:pt x="11987" y="2789"/>
                </a:lnTo>
                <a:lnTo>
                  <a:pt x="12522" y="2893"/>
                </a:lnTo>
                <a:lnTo>
                  <a:pt x="13011" y="3028"/>
                </a:lnTo>
                <a:lnTo>
                  <a:pt x="13290" y="3192"/>
                </a:lnTo>
                <a:lnTo>
                  <a:pt x="13709" y="3371"/>
                </a:lnTo>
                <a:lnTo>
                  <a:pt x="13872" y="3505"/>
                </a:lnTo>
                <a:lnTo>
                  <a:pt x="14058" y="3639"/>
                </a:lnTo>
                <a:lnTo>
                  <a:pt x="14291" y="3788"/>
                </a:lnTo>
                <a:lnTo>
                  <a:pt x="14431" y="3953"/>
                </a:lnTo>
                <a:lnTo>
                  <a:pt x="14617" y="4102"/>
                </a:lnTo>
                <a:lnTo>
                  <a:pt x="14826" y="4311"/>
                </a:lnTo>
                <a:lnTo>
                  <a:pt x="14919" y="4534"/>
                </a:lnTo>
                <a:lnTo>
                  <a:pt x="15036" y="4773"/>
                </a:lnTo>
                <a:lnTo>
                  <a:pt x="15175" y="5027"/>
                </a:lnTo>
                <a:lnTo>
                  <a:pt x="15245" y="5220"/>
                </a:lnTo>
                <a:lnTo>
                  <a:pt x="15245" y="9591"/>
                </a:lnTo>
                <a:lnTo>
                  <a:pt x="6098" y="9591"/>
                </a:lnTo>
                <a:close/>
              </a:path>
              <a:path w="21600" h="21600" extrusionOk="0">
                <a:moveTo>
                  <a:pt x="93" y="9606"/>
                </a:moveTo>
                <a:lnTo>
                  <a:pt x="21600" y="9606"/>
                </a:lnTo>
                <a:close/>
              </a:path>
              <a:path w="21600" h="21600" extrusionOk="0">
                <a:moveTo>
                  <a:pt x="11684" y="17109"/>
                </a:moveTo>
                <a:lnTo>
                  <a:pt x="12266" y="19317"/>
                </a:lnTo>
                <a:lnTo>
                  <a:pt x="9659" y="19317"/>
                </a:lnTo>
                <a:lnTo>
                  <a:pt x="10287" y="17124"/>
                </a:lnTo>
                <a:lnTo>
                  <a:pt x="10008" y="16975"/>
                </a:lnTo>
                <a:lnTo>
                  <a:pt x="9799" y="16722"/>
                </a:lnTo>
                <a:lnTo>
                  <a:pt x="9752" y="16408"/>
                </a:lnTo>
                <a:lnTo>
                  <a:pt x="9822" y="16170"/>
                </a:lnTo>
                <a:lnTo>
                  <a:pt x="10008" y="16006"/>
                </a:lnTo>
                <a:lnTo>
                  <a:pt x="10148" y="15871"/>
                </a:lnTo>
                <a:lnTo>
                  <a:pt x="10381" y="15782"/>
                </a:lnTo>
                <a:lnTo>
                  <a:pt x="10660" y="15692"/>
                </a:lnTo>
                <a:lnTo>
                  <a:pt x="11009" y="15677"/>
                </a:lnTo>
                <a:lnTo>
                  <a:pt x="11288" y="15722"/>
                </a:lnTo>
                <a:lnTo>
                  <a:pt x="11614" y="15782"/>
                </a:lnTo>
                <a:lnTo>
                  <a:pt x="11893" y="15946"/>
                </a:lnTo>
                <a:lnTo>
                  <a:pt x="12033" y="16080"/>
                </a:lnTo>
                <a:lnTo>
                  <a:pt x="12173" y="16229"/>
                </a:lnTo>
                <a:lnTo>
                  <a:pt x="12196" y="16408"/>
                </a:lnTo>
                <a:lnTo>
                  <a:pt x="12103" y="16722"/>
                </a:lnTo>
                <a:lnTo>
                  <a:pt x="11987" y="16856"/>
                </a:lnTo>
                <a:lnTo>
                  <a:pt x="11847" y="16975"/>
                </a:lnTo>
                <a:lnTo>
                  <a:pt x="11684" y="17109"/>
                </a:lnTo>
              </a:path>
            </a:pathLst>
          </a:custGeom>
          <a:solidFill>
            <a:srgbClr val="C00000"/>
          </a:solidFill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smtClean="0">
                <a:latin typeface="Times New Roman" pitchFamily="18" charset="0"/>
                <a:cs typeface="Times New Roman" pitchFamily="18" charset="0"/>
              </a:rPr>
            </a:br>
            <a:endParaRPr lang="ru-RU" sz="2800" smtClean="0">
              <a:latin typeface="Times New Roman" pitchFamily="18" charset="0"/>
            </a:endParaRPr>
          </a:p>
        </p:txBody>
      </p:sp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2542442" y="333375"/>
            <a:ext cx="483784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4000" b="1" dirty="0" err="1">
                <a:solidFill>
                  <a:srgbClr val="C00000"/>
                </a:solidFill>
              </a:rPr>
              <a:t>Мнемодорожки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071538" y="1857364"/>
            <a:ext cx="1714512" cy="15716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2786050" y="1857364"/>
            <a:ext cx="1714512" cy="15716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1071538" y="3857628"/>
            <a:ext cx="1714512" cy="15716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2786050" y="3857628"/>
            <a:ext cx="1714512" cy="15716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4500562" y="3857628"/>
            <a:ext cx="1714512" cy="15716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6215074" y="3857628"/>
            <a:ext cx="1714512" cy="15716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4500562" y="1857364"/>
            <a:ext cx="1714512" cy="15716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6215074" y="1857364"/>
            <a:ext cx="1714512" cy="15716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1285852" y="2143116"/>
            <a:ext cx="571504" cy="10001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1857356" y="2143116"/>
            <a:ext cx="500066" cy="3571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1857356" y="2500306"/>
            <a:ext cx="500066" cy="6429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Равнобедренный треугольник 34"/>
          <p:cNvSpPr/>
          <p:nvPr/>
        </p:nvSpPr>
        <p:spPr>
          <a:xfrm flipH="1">
            <a:off x="6786578" y="1928802"/>
            <a:ext cx="188593" cy="285752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Равнобедренный треугольник 35"/>
          <p:cNvSpPr/>
          <p:nvPr/>
        </p:nvSpPr>
        <p:spPr>
          <a:xfrm>
            <a:off x="6929454" y="1928802"/>
            <a:ext cx="142876" cy="285752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Овал 37"/>
          <p:cNvSpPr/>
          <p:nvPr/>
        </p:nvSpPr>
        <p:spPr>
          <a:xfrm>
            <a:off x="6715140" y="2071678"/>
            <a:ext cx="428628" cy="428628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 rot="18312766" flipV="1">
            <a:off x="6936868" y="2775691"/>
            <a:ext cx="571504" cy="139434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Овал 40"/>
          <p:cNvSpPr/>
          <p:nvPr/>
        </p:nvSpPr>
        <p:spPr>
          <a:xfrm>
            <a:off x="6715140" y="2500306"/>
            <a:ext cx="428628" cy="71438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вал 41"/>
          <p:cNvSpPr/>
          <p:nvPr/>
        </p:nvSpPr>
        <p:spPr>
          <a:xfrm>
            <a:off x="6715140" y="3071810"/>
            <a:ext cx="214314" cy="142876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Овал 43"/>
          <p:cNvSpPr/>
          <p:nvPr/>
        </p:nvSpPr>
        <p:spPr>
          <a:xfrm>
            <a:off x="7000892" y="3071810"/>
            <a:ext cx="214314" cy="142876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апля 46"/>
          <p:cNvSpPr/>
          <p:nvPr/>
        </p:nvSpPr>
        <p:spPr>
          <a:xfrm rot="7791958">
            <a:off x="3377455" y="2212297"/>
            <a:ext cx="500066" cy="285752"/>
          </a:xfrm>
          <a:prstGeom prst="teardrop">
            <a:avLst>
              <a:gd name="adj" fmla="val 151717"/>
            </a:avLst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апля 48"/>
          <p:cNvSpPr/>
          <p:nvPr/>
        </p:nvSpPr>
        <p:spPr>
          <a:xfrm rot="7592897" flipV="1">
            <a:off x="3704653" y="2486895"/>
            <a:ext cx="414830" cy="183750"/>
          </a:xfrm>
          <a:prstGeom prst="teardrop">
            <a:avLst>
              <a:gd name="adj" fmla="val 151717"/>
            </a:avLst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Овал 56"/>
          <p:cNvSpPr/>
          <p:nvPr/>
        </p:nvSpPr>
        <p:spPr>
          <a:xfrm rot="755038">
            <a:off x="3286458" y="2736608"/>
            <a:ext cx="868540" cy="98899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Овал 57"/>
          <p:cNvSpPr/>
          <p:nvPr/>
        </p:nvSpPr>
        <p:spPr>
          <a:xfrm>
            <a:off x="3286116" y="2571744"/>
            <a:ext cx="214314" cy="214314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олилиния 58"/>
          <p:cNvSpPr/>
          <p:nvPr/>
        </p:nvSpPr>
        <p:spPr>
          <a:xfrm>
            <a:off x="4918364" y="2424545"/>
            <a:ext cx="616800" cy="748146"/>
          </a:xfrm>
          <a:custGeom>
            <a:avLst/>
            <a:gdLst>
              <a:gd name="connsiteX0" fmla="*/ 0 w 616800"/>
              <a:gd name="connsiteY0" fmla="*/ 651164 h 748146"/>
              <a:gd name="connsiteX1" fmla="*/ 27709 w 616800"/>
              <a:gd name="connsiteY1" fmla="*/ 401782 h 748146"/>
              <a:gd name="connsiteX2" fmla="*/ 41563 w 616800"/>
              <a:gd name="connsiteY2" fmla="*/ 360219 h 748146"/>
              <a:gd name="connsiteX3" fmla="*/ 83127 w 616800"/>
              <a:gd name="connsiteY3" fmla="*/ 152400 h 748146"/>
              <a:gd name="connsiteX4" fmla="*/ 124691 w 616800"/>
              <a:gd name="connsiteY4" fmla="*/ 83128 h 748146"/>
              <a:gd name="connsiteX5" fmla="*/ 207818 w 616800"/>
              <a:gd name="connsiteY5" fmla="*/ 27710 h 748146"/>
              <a:gd name="connsiteX6" fmla="*/ 304800 w 616800"/>
              <a:gd name="connsiteY6" fmla="*/ 0 h 748146"/>
              <a:gd name="connsiteX7" fmla="*/ 401781 w 616800"/>
              <a:gd name="connsiteY7" fmla="*/ 13855 h 748146"/>
              <a:gd name="connsiteX8" fmla="*/ 429491 w 616800"/>
              <a:gd name="connsiteY8" fmla="*/ 41564 h 748146"/>
              <a:gd name="connsiteX9" fmla="*/ 415636 w 616800"/>
              <a:gd name="connsiteY9" fmla="*/ 207819 h 748146"/>
              <a:gd name="connsiteX10" fmla="*/ 374072 w 616800"/>
              <a:gd name="connsiteY10" fmla="*/ 249382 h 748146"/>
              <a:gd name="connsiteX11" fmla="*/ 332509 w 616800"/>
              <a:gd name="connsiteY11" fmla="*/ 263237 h 748146"/>
              <a:gd name="connsiteX12" fmla="*/ 387927 w 616800"/>
              <a:gd name="connsiteY12" fmla="*/ 249382 h 748146"/>
              <a:gd name="connsiteX13" fmla="*/ 471054 w 616800"/>
              <a:gd name="connsiteY13" fmla="*/ 207819 h 748146"/>
              <a:gd name="connsiteX14" fmla="*/ 512618 w 616800"/>
              <a:gd name="connsiteY14" fmla="*/ 221673 h 748146"/>
              <a:gd name="connsiteX15" fmla="*/ 581891 w 616800"/>
              <a:gd name="connsiteY15" fmla="*/ 277091 h 748146"/>
              <a:gd name="connsiteX16" fmla="*/ 595745 w 616800"/>
              <a:gd name="connsiteY16" fmla="*/ 318655 h 748146"/>
              <a:gd name="connsiteX17" fmla="*/ 581891 w 616800"/>
              <a:gd name="connsiteY17" fmla="*/ 360219 h 748146"/>
              <a:gd name="connsiteX18" fmla="*/ 471054 w 616800"/>
              <a:gd name="connsiteY18" fmla="*/ 415637 h 748146"/>
              <a:gd name="connsiteX19" fmla="*/ 429491 w 616800"/>
              <a:gd name="connsiteY19" fmla="*/ 429491 h 748146"/>
              <a:gd name="connsiteX20" fmla="*/ 512618 w 616800"/>
              <a:gd name="connsiteY20" fmla="*/ 401782 h 748146"/>
              <a:gd name="connsiteX21" fmla="*/ 581891 w 616800"/>
              <a:gd name="connsiteY21" fmla="*/ 415637 h 748146"/>
              <a:gd name="connsiteX22" fmla="*/ 609600 w 616800"/>
              <a:gd name="connsiteY22" fmla="*/ 457200 h 748146"/>
              <a:gd name="connsiteX23" fmla="*/ 512618 w 616800"/>
              <a:gd name="connsiteY23" fmla="*/ 581891 h 748146"/>
              <a:gd name="connsiteX24" fmla="*/ 360218 w 616800"/>
              <a:gd name="connsiteY24" fmla="*/ 595746 h 748146"/>
              <a:gd name="connsiteX25" fmla="*/ 332509 w 616800"/>
              <a:gd name="connsiteY25" fmla="*/ 637310 h 748146"/>
              <a:gd name="connsiteX26" fmla="*/ 304800 w 616800"/>
              <a:gd name="connsiteY26" fmla="*/ 748146 h 748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616800" h="748146">
                <a:moveTo>
                  <a:pt x="0" y="651164"/>
                </a:moveTo>
                <a:cubicBezTo>
                  <a:pt x="7083" y="566163"/>
                  <a:pt x="9310" y="484577"/>
                  <a:pt x="27709" y="401782"/>
                </a:cubicBezTo>
                <a:cubicBezTo>
                  <a:pt x="30877" y="387526"/>
                  <a:pt x="36945" y="374073"/>
                  <a:pt x="41563" y="360219"/>
                </a:cubicBezTo>
                <a:cubicBezTo>
                  <a:pt x="53166" y="279003"/>
                  <a:pt x="56406" y="232566"/>
                  <a:pt x="83127" y="152400"/>
                </a:cubicBezTo>
                <a:cubicBezTo>
                  <a:pt x="96387" y="112618"/>
                  <a:pt x="90880" y="108486"/>
                  <a:pt x="124691" y="83128"/>
                </a:cubicBezTo>
                <a:cubicBezTo>
                  <a:pt x="151333" y="63147"/>
                  <a:pt x="175510" y="35787"/>
                  <a:pt x="207818" y="27710"/>
                </a:cubicBezTo>
                <a:cubicBezTo>
                  <a:pt x="277404" y="10313"/>
                  <a:pt x="245172" y="19876"/>
                  <a:pt x="304800" y="0"/>
                </a:cubicBezTo>
                <a:cubicBezTo>
                  <a:pt x="337127" y="4618"/>
                  <a:pt x="370802" y="3528"/>
                  <a:pt x="401781" y="13855"/>
                </a:cubicBezTo>
                <a:cubicBezTo>
                  <a:pt x="414173" y="17986"/>
                  <a:pt x="428560" y="28535"/>
                  <a:pt x="429491" y="41564"/>
                </a:cubicBezTo>
                <a:cubicBezTo>
                  <a:pt x="433453" y="97033"/>
                  <a:pt x="429965" y="154086"/>
                  <a:pt x="415636" y="207819"/>
                </a:cubicBezTo>
                <a:cubicBezTo>
                  <a:pt x="410587" y="226751"/>
                  <a:pt x="390375" y="238514"/>
                  <a:pt x="374072" y="249382"/>
                </a:cubicBezTo>
                <a:cubicBezTo>
                  <a:pt x="361921" y="257483"/>
                  <a:pt x="317905" y="263237"/>
                  <a:pt x="332509" y="263237"/>
                </a:cubicBezTo>
                <a:cubicBezTo>
                  <a:pt x="351550" y="263237"/>
                  <a:pt x="369454" y="254000"/>
                  <a:pt x="387927" y="249382"/>
                </a:cubicBezTo>
                <a:cubicBezTo>
                  <a:pt x="408942" y="235372"/>
                  <a:pt x="442374" y="207819"/>
                  <a:pt x="471054" y="207819"/>
                </a:cubicBezTo>
                <a:cubicBezTo>
                  <a:pt x="485658" y="207819"/>
                  <a:pt x="498763" y="217055"/>
                  <a:pt x="512618" y="221673"/>
                </a:cubicBezTo>
                <a:cubicBezTo>
                  <a:pt x="531493" y="234257"/>
                  <a:pt x="568731" y="255158"/>
                  <a:pt x="581891" y="277091"/>
                </a:cubicBezTo>
                <a:cubicBezTo>
                  <a:pt x="589405" y="289614"/>
                  <a:pt x="591127" y="304800"/>
                  <a:pt x="595745" y="318655"/>
                </a:cubicBezTo>
                <a:cubicBezTo>
                  <a:pt x="591127" y="332510"/>
                  <a:pt x="589405" y="347696"/>
                  <a:pt x="581891" y="360219"/>
                </a:cubicBezTo>
                <a:cubicBezTo>
                  <a:pt x="557710" y="400520"/>
                  <a:pt x="512499" y="401822"/>
                  <a:pt x="471054" y="415637"/>
                </a:cubicBezTo>
                <a:lnTo>
                  <a:pt x="429491" y="429491"/>
                </a:lnTo>
                <a:lnTo>
                  <a:pt x="512618" y="401782"/>
                </a:lnTo>
                <a:cubicBezTo>
                  <a:pt x="535709" y="406400"/>
                  <a:pt x="561445" y="403954"/>
                  <a:pt x="581891" y="415637"/>
                </a:cubicBezTo>
                <a:cubicBezTo>
                  <a:pt x="596348" y="423898"/>
                  <a:pt x="607535" y="440678"/>
                  <a:pt x="609600" y="457200"/>
                </a:cubicBezTo>
                <a:cubicBezTo>
                  <a:pt x="616800" y="514801"/>
                  <a:pt x="576326" y="576099"/>
                  <a:pt x="512618" y="581891"/>
                </a:cubicBezTo>
                <a:lnTo>
                  <a:pt x="360218" y="595746"/>
                </a:lnTo>
                <a:cubicBezTo>
                  <a:pt x="350982" y="609601"/>
                  <a:pt x="339272" y="622094"/>
                  <a:pt x="332509" y="637310"/>
                </a:cubicBezTo>
                <a:cubicBezTo>
                  <a:pt x="301879" y="706227"/>
                  <a:pt x="304800" y="698494"/>
                  <a:pt x="304800" y="748146"/>
                </a:cubicBezTo>
              </a:path>
            </a:pathLst>
          </a:custGeom>
          <a:ln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1071538" y="1428736"/>
            <a:ext cx="6786610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16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На окошке            крошку-мошку        ловит лапой       наша кошка.</a:t>
            </a:r>
            <a:endParaRPr lang="ru-RU" sz="1600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effectLst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1071538" y="5572140"/>
            <a:ext cx="6786610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1600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effectLst/>
              </a:rPr>
              <a:t>       Саша                    шапкой                  шишку                     сшиб.</a:t>
            </a:r>
            <a:endParaRPr lang="ru-RU" sz="1600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effectLst/>
            </a:endParaRPr>
          </a:p>
        </p:txBody>
      </p:sp>
      <p:sp>
        <p:nvSpPr>
          <p:cNvPr id="65" name="Улыбающееся лицо 64"/>
          <p:cNvSpPr/>
          <p:nvPr/>
        </p:nvSpPr>
        <p:spPr>
          <a:xfrm>
            <a:off x="1500166" y="4214818"/>
            <a:ext cx="914400" cy="914400"/>
          </a:xfrm>
          <a:prstGeom prst="smileyFac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Полилиния 68"/>
          <p:cNvSpPr/>
          <p:nvPr/>
        </p:nvSpPr>
        <p:spPr>
          <a:xfrm>
            <a:off x="2366460" y="4471194"/>
            <a:ext cx="175983" cy="367766"/>
          </a:xfrm>
          <a:custGeom>
            <a:avLst/>
            <a:gdLst>
              <a:gd name="connsiteX0" fmla="*/ 16522 w 175983"/>
              <a:gd name="connsiteY0" fmla="*/ 31533 h 367766"/>
              <a:gd name="connsiteX1" fmla="*/ 58085 w 175983"/>
              <a:gd name="connsiteY1" fmla="*/ 3824 h 367766"/>
              <a:gd name="connsiteX2" fmla="*/ 141213 w 175983"/>
              <a:gd name="connsiteY2" fmla="*/ 45388 h 367766"/>
              <a:gd name="connsiteX3" fmla="*/ 141213 w 175983"/>
              <a:gd name="connsiteY3" fmla="*/ 253206 h 367766"/>
              <a:gd name="connsiteX4" fmla="*/ 99649 w 175983"/>
              <a:gd name="connsiteY4" fmla="*/ 280915 h 367766"/>
              <a:gd name="connsiteX5" fmla="*/ 16522 w 175983"/>
              <a:gd name="connsiteY5" fmla="*/ 350188 h 367766"/>
              <a:gd name="connsiteX6" fmla="*/ 16522 w 175983"/>
              <a:gd name="connsiteY6" fmla="*/ 294770 h 367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5983" h="367766">
                <a:moveTo>
                  <a:pt x="16522" y="31533"/>
                </a:moveTo>
                <a:cubicBezTo>
                  <a:pt x="30376" y="22297"/>
                  <a:pt x="41661" y="6561"/>
                  <a:pt x="58085" y="3824"/>
                </a:cubicBezTo>
                <a:cubicBezTo>
                  <a:pt x="81029" y="0"/>
                  <a:pt x="126739" y="35739"/>
                  <a:pt x="141213" y="45388"/>
                </a:cubicBezTo>
                <a:cubicBezTo>
                  <a:pt x="167478" y="124185"/>
                  <a:pt x="175983" y="131510"/>
                  <a:pt x="141213" y="253206"/>
                </a:cubicBezTo>
                <a:cubicBezTo>
                  <a:pt x="136639" y="269217"/>
                  <a:pt x="113504" y="271679"/>
                  <a:pt x="99649" y="280915"/>
                </a:cubicBezTo>
                <a:cubicBezTo>
                  <a:pt x="88827" y="297148"/>
                  <a:pt x="51678" y="367766"/>
                  <a:pt x="16522" y="350188"/>
                </a:cubicBezTo>
                <a:cubicBezTo>
                  <a:pt x="0" y="341927"/>
                  <a:pt x="16522" y="313243"/>
                  <a:pt x="16522" y="294770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олилиния 69"/>
          <p:cNvSpPr/>
          <p:nvPr/>
        </p:nvSpPr>
        <p:spPr>
          <a:xfrm>
            <a:off x="1376353" y="4516582"/>
            <a:ext cx="133792" cy="332509"/>
          </a:xfrm>
          <a:custGeom>
            <a:avLst/>
            <a:gdLst>
              <a:gd name="connsiteX0" fmla="*/ 133792 w 133792"/>
              <a:gd name="connsiteY0" fmla="*/ 13854 h 332509"/>
              <a:gd name="connsiteX1" fmla="*/ 92229 w 133792"/>
              <a:gd name="connsiteY1" fmla="*/ 0 h 332509"/>
              <a:gd name="connsiteX2" fmla="*/ 22956 w 133792"/>
              <a:gd name="connsiteY2" fmla="*/ 55418 h 332509"/>
              <a:gd name="connsiteX3" fmla="*/ 22956 w 133792"/>
              <a:gd name="connsiteY3" fmla="*/ 207818 h 332509"/>
              <a:gd name="connsiteX4" fmla="*/ 50665 w 133792"/>
              <a:gd name="connsiteY4" fmla="*/ 290945 h 332509"/>
              <a:gd name="connsiteX5" fmla="*/ 92229 w 133792"/>
              <a:gd name="connsiteY5" fmla="*/ 318654 h 332509"/>
              <a:gd name="connsiteX6" fmla="*/ 133792 w 133792"/>
              <a:gd name="connsiteY6" fmla="*/ 332509 h 332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3792" h="332509">
                <a:moveTo>
                  <a:pt x="133792" y="13854"/>
                </a:moveTo>
                <a:cubicBezTo>
                  <a:pt x="119938" y="9236"/>
                  <a:pt x="106833" y="0"/>
                  <a:pt x="92229" y="0"/>
                </a:cubicBezTo>
                <a:cubicBezTo>
                  <a:pt x="47614" y="0"/>
                  <a:pt x="44233" y="23502"/>
                  <a:pt x="22956" y="55418"/>
                </a:cubicBezTo>
                <a:cubicBezTo>
                  <a:pt x="0" y="124289"/>
                  <a:pt x="479" y="102926"/>
                  <a:pt x="22956" y="207818"/>
                </a:cubicBezTo>
                <a:cubicBezTo>
                  <a:pt x="29076" y="236378"/>
                  <a:pt x="26363" y="274744"/>
                  <a:pt x="50665" y="290945"/>
                </a:cubicBezTo>
                <a:cubicBezTo>
                  <a:pt x="64520" y="300181"/>
                  <a:pt x="77336" y="311207"/>
                  <a:pt x="92229" y="318654"/>
                </a:cubicBezTo>
                <a:cubicBezTo>
                  <a:pt x="105291" y="325185"/>
                  <a:pt x="133792" y="332509"/>
                  <a:pt x="133792" y="332509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олилиния 70"/>
          <p:cNvSpPr/>
          <p:nvPr/>
        </p:nvSpPr>
        <p:spPr>
          <a:xfrm>
            <a:off x="1533724" y="4134247"/>
            <a:ext cx="116905" cy="219959"/>
          </a:xfrm>
          <a:custGeom>
            <a:avLst/>
            <a:gdLst>
              <a:gd name="connsiteX0" fmla="*/ 101112 w 116905"/>
              <a:gd name="connsiteY0" fmla="*/ 188371 h 219959"/>
              <a:gd name="connsiteX1" fmla="*/ 59549 w 116905"/>
              <a:gd name="connsiteY1" fmla="*/ 105244 h 219959"/>
              <a:gd name="connsiteX2" fmla="*/ 31840 w 116905"/>
              <a:gd name="connsiteY2" fmla="*/ 63680 h 219959"/>
              <a:gd name="connsiteX3" fmla="*/ 4131 w 116905"/>
              <a:gd name="connsiteY3" fmla="*/ 8262 h 219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905" h="219959">
                <a:moveTo>
                  <a:pt x="101112" y="188371"/>
                </a:moveTo>
                <a:cubicBezTo>
                  <a:pt x="21706" y="69263"/>
                  <a:pt x="116905" y="219959"/>
                  <a:pt x="59549" y="105244"/>
                </a:cubicBezTo>
                <a:cubicBezTo>
                  <a:pt x="52103" y="90351"/>
                  <a:pt x="39287" y="78573"/>
                  <a:pt x="31840" y="63680"/>
                </a:cubicBezTo>
                <a:cubicBezTo>
                  <a:pt x="0" y="0"/>
                  <a:pt x="35431" y="39564"/>
                  <a:pt x="4131" y="8262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олилиния 71"/>
          <p:cNvSpPr/>
          <p:nvPr/>
        </p:nvSpPr>
        <p:spPr>
          <a:xfrm>
            <a:off x="1787236" y="4059382"/>
            <a:ext cx="31380" cy="207818"/>
          </a:xfrm>
          <a:custGeom>
            <a:avLst/>
            <a:gdLst>
              <a:gd name="connsiteX0" fmla="*/ 0 w 31380"/>
              <a:gd name="connsiteY0" fmla="*/ 207818 h 207818"/>
              <a:gd name="connsiteX1" fmla="*/ 13855 w 31380"/>
              <a:gd name="connsiteY1" fmla="*/ 0 h 207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380" h="207818">
                <a:moveTo>
                  <a:pt x="0" y="207818"/>
                </a:moveTo>
                <a:cubicBezTo>
                  <a:pt x="31380" y="113680"/>
                  <a:pt x="13855" y="180858"/>
                  <a:pt x="13855" y="0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олилиния 72"/>
          <p:cNvSpPr/>
          <p:nvPr/>
        </p:nvSpPr>
        <p:spPr>
          <a:xfrm>
            <a:off x="1967345" y="4017818"/>
            <a:ext cx="41564" cy="221673"/>
          </a:xfrm>
          <a:custGeom>
            <a:avLst/>
            <a:gdLst>
              <a:gd name="connsiteX0" fmla="*/ 0 w 41564"/>
              <a:gd name="connsiteY0" fmla="*/ 221673 h 221673"/>
              <a:gd name="connsiteX1" fmla="*/ 13855 w 41564"/>
              <a:gd name="connsiteY1" fmla="*/ 83127 h 221673"/>
              <a:gd name="connsiteX2" fmla="*/ 41564 w 41564"/>
              <a:gd name="connsiteY2" fmla="*/ 0 h 221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1564" h="221673">
                <a:moveTo>
                  <a:pt x="0" y="221673"/>
                </a:moveTo>
                <a:cubicBezTo>
                  <a:pt x="4618" y="175491"/>
                  <a:pt x="5302" y="128744"/>
                  <a:pt x="13855" y="83127"/>
                </a:cubicBezTo>
                <a:cubicBezTo>
                  <a:pt x="19238" y="54419"/>
                  <a:pt x="41564" y="0"/>
                  <a:pt x="41564" y="0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олилиния 73"/>
          <p:cNvSpPr/>
          <p:nvPr/>
        </p:nvSpPr>
        <p:spPr>
          <a:xfrm>
            <a:off x="2175164" y="4114800"/>
            <a:ext cx="180109" cy="124691"/>
          </a:xfrm>
          <a:custGeom>
            <a:avLst/>
            <a:gdLst>
              <a:gd name="connsiteX0" fmla="*/ 0 w 180109"/>
              <a:gd name="connsiteY0" fmla="*/ 124691 h 124691"/>
              <a:gd name="connsiteX1" fmla="*/ 41563 w 180109"/>
              <a:gd name="connsiteY1" fmla="*/ 83127 h 124691"/>
              <a:gd name="connsiteX2" fmla="*/ 124691 w 180109"/>
              <a:gd name="connsiteY2" fmla="*/ 55418 h 124691"/>
              <a:gd name="connsiteX3" fmla="*/ 180109 w 180109"/>
              <a:gd name="connsiteY3" fmla="*/ 0 h 1246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0109" h="124691">
                <a:moveTo>
                  <a:pt x="0" y="124691"/>
                </a:moveTo>
                <a:cubicBezTo>
                  <a:pt x="13854" y="110836"/>
                  <a:pt x="24435" y="92642"/>
                  <a:pt x="41563" y="83127"/>
                </a:cubicBezTo>
                <a:cubicBezTo>
                  <a:pt x="67096" y="68942"/>
                  <a:pt x="124691" y="55418"/>
                  <a:pt x="124691" y="55418"/>
                </a:cubicBezTo>
                <a:lnTo>
                  <a:pt x="180109" y="0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олилиния 74"/>
          <p:cNvSpPr/>
          <p:nvPr/>
        </p:nvSpPr>
        <p:spPr>
          <a:xfrm>
            <a:off x="2272145" y="4239491"/>
            <a:ext cx="180110" cy="138545"/>
          </a:xfrm>
          <a:custGeom>
            <a:avLst/>
            <a:gdLst>
              <a:gd name="connsiteX0" fmla="*/ 0 w 180110"/>
              <a:gd name="connsiteY0" fmla="*/ 138545 h 138545"/>
              <a:gd name="connsiteX1" fmla="*/ 166255 w 180110"/>
              <a:gd name="connsiteY1" fmla="*/ 0 h 138545"/>
              <a:gd name="connsiteX2" fmla="*/ 180110 w 180110"/>
              <a:gd name="connsiteY2" fmla="*/ 0 h 138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0110" h="138545">
                <a:moveTo>
                  <a:pt x="0" y="138545"/>
                </a:moveTo>
                <a:cubicBezTo>
                  <a:pt x="15887" y="122658"/>
                  <a:pt x="127678" y="0"/>
                  <a:pt x="166255" y="0"/>
                </a:cubicBezTo>
                <a:lnTo>
                  <a:pt x="180110" y="0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Хорда 77"/>
          <p:cNvSpPr/>
          <p:nvPr/>
        </p:nvSpPr>
        <p:spPr>
          <a:xfrm rot="6988507">
            <a:off x="3060360" y="4446128"/>
            <a:ext cx="1143008" cy="928694"/>
          </a:xfrm>
          <a:prstGeom prst="chord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Овал 78"/>
          <p:cNvSpPr/>
          <p:nvPr/>
        </p:nvSpPr>
        <p:spPr>
          <a:xfrm>
            <a:off x="3786182" y="4214818"/>
            <a:ext cx="285752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Овал 79"/>
          <p:cNvSpPr/>
          <p:nvPr/>
        </p:nvSpPr>
        <p:spPr>
          <a:xfrm rot="2583969">
            <a:off x="5223891" y="4105762"/>
            <a:ext cx="500066" cy="1016304"/>
          </a:xfrm>
          <a:prstGeom prst="ellipse">
            <a:avLst/>
          </a:prstGeom>
          <a:solidFill>
            <a:srgbClr val="C7B3AD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Полилиния 82"/>
          <p:cNvSpPr/>
          <p:nvPr/>
        </p:nvSpPr>
        <p:spPr>
          <a:xfrm>
            <a:off x="5543557" y="4211782"/>
            <a:ext cx="303061" cy="303337"/>
          </a:xfrm>
          <a:custGeom>
            <a:avLst/>
            <a:gdLst>
              <a:gd name="connsiteX0" fmla="*/ 67534 w 303061"/>
              <a:gd name="connsiteY0" fmla="*/ 0 h 303337"/>
              <a:gd name="connsiteX1" fmla="*/ 53679 w 303061"/>
              <a:gd name="connsiteY1" fmla="*/ 96982 h 303337"/>
              <a:gd name="connsiteX2" fmla="*/ 164516 w 303061"/>
              <a:gd name="connsiteY2" fmla="*/ 83127 h 303337"/>
              <a:gd name="connsiteX3" fmla="*/ 164516 w 303061"/>
              <a:gd name="connsiteY3" fmla="*/ 180109 h 303337"/>
              <a:gd name="connsiteX4" fmla="*/ 206079 w 303061"/>
              <a:gd name="connsiteY4" fmla="*/ 193963 h 303337"/>
              <a:gd name="connsiteX5" fmla="*/ 261498 w 303061"/>
              <a:gd name="connsiteY5" fmla="*/ 290945 h 303337"/>
              <a:gd name="connsiteX6" fmla="*/ 303061 w 303061"/>
              <a:gd name="connsiteY6" fmla="*/ 290945 h 303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3061" h="303337">
                <a:moveTo>
                  <a:pt x="67534" y="0"/>
                </a:moveTo>
                <a:cubicBezTo>
                  <a:pt x="60557" y="10466"/>
                  <a:pt x="0" y="79089"/>
                  <a:pt x="53679" y="96982"/>
                </a:cubicBezTo>
                <a:cubicBezTo>
                  <a:pt x="89001" y="108756"/>
                  <a:pt x="127570" y="87745"/>
                  <a:pt x="164516" y="83127"/>
                </a:cubicBezTo>
                <a:cubicBezTo>
                  <a:pt x="153273" y="116855"/>
                  <a:pt x="135862" y="144292"/>
                  <a:pt x="164516" y="180109"/>
                </a:cubicBezTo>
                <a:cubicBezTo>
                  <a:pt x="173639" y="191513"/>
                  <a:pt x="192225" y="189345"/>
                  <a:pt x="206079" y="193963"/>
                </a:cubicBezTo>
                <a:cubicBezTo>
                  <a:pt x="298766" y="163069"/>
                  <a:pt x="205548" y="179045"/>
                  <a:pt x="261498" y="290945"/>
                </a:cubicBezTo>
                <a:cubicBezTo>
                  <a:pt x="267694" y="303337"/>
                  <a:pt x="289207" y="290945"/>
                  <a:pt x="303061" y="290945"/>
                </a:cubicBezTo>
              </a:path>
            </a:pathLst>
          </a:cu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Полилиния 83"/>
          <p:cNvSpPr/>
          <p:nvPr/>
        </p:nvSpPr>
        <p:spPr>
          <a:xfrm>
            <a:off x="5430982" y="4350327"/>
            <a:ext cx="323035" cy="323178"/>
          </a:xfrm>
          <a:custGeom>
            <a:avLst/>
            <a:gdLst>
              <a:gd name="connsiteX0" fmla="*/ 0 w 323035"/>
              <a:gd name="connsiteY0" fmla="*/ 0 h 323178"/>
              <a:gd name="connsiteX1" fmla="*/ 69273 w 323035"/>
              <a:gd name="connsiteY1" fmla="*/ 69273 h 323178"/>
              <a:gd name="connsiteX2" fmla="*/ 110836 w 323035"/>
              <a:gd name="connsiteY2" fmla="*/ 41564 h 323178"/>
              <a:gd name="connsiteX3" fmla="*/ 96982 w 323035"/>
              <a:gd name="connsiteY3" fmla="*/ 124691 h 323178"/>
              <a:gd name="connsiteX4" fmla="*/ 110836 w 323035"/>
              <a:gd name="connsiteY4" fmla="*/ 166255 h 323178"/>
              <a:gd name="connsiteX5" fmla="*/ 235527 w 323035"/>
              <a:gd name="connsiteY5" fmla="*/ 152400 h 323178"/>
              <a:gd name="connsiteX6" fmla="*/ 249382 w 323035"/>
              <a:gd name="connsiteY6" fmla="*/ 166255 h 323178"/>
              <a:gd name="connsiteX7" fmla="*/ 235527 w 323035"/>
              <a:gd name="connsiteY7" fmla="*/ 207818 h 323178"/>
              <a:gd name="connsiteX8" fmla="*/ 277091 w 323035"/>
              <a:gd name="connsiteY8" fmla="*/ 304800 h 323178"/>
              <a:gd name="connsiteX9" fmla="*/ 318654 w 323035"/>
              <a:gd name="connsiteY9" fmla="*/ 277091 h 323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23035" h="323178">
                <a:moveTo>
                  <a:pt x="0" y="0"/>
                </a:moveTo>
                <a:cubicBezTo>
                  <a:pt x="12315" y="18473"/>
                  <a:pt x="38484" y="69273"/>
                  <a:pt x="69273" y="69273"/>
                </a:cubicBezTo>
                <a:cubicBezTo>
                  <a:pt x="85924" y="69273"/>
                  <a:pt x="96982" y="50800"/>
                  <a:pt x="110836" y="41564"/>
                </a:cubicBezTo>
                <a:cubicBezTo>
                  <a:pt x="106218" y="69273"/>
                  <a:pt x="96982" y="96600"/>
                  <a:pt x="96982" y="124691"/>
                </a:cubicBezTo>
                <a:cubicBezTo>
                  <a:pt x="96982" y="139295"/>
                  <a:pt x="96516" y="163391"/>
                  <a:pt x="110836" y="166255"/>
                </a:cubicBezTo>
                <a:cubicBezTo>
                  <a:pt x="151843" y="174456"/>
                  <a:pt x="193963" y="157018"/>
                  <a:pt x="235527" y="152400"/>
                </a:cubicBezTo>
                <a:cubicBezTo>
                  <a:pt x="304799" y="106219"/>
                  <a:pt x="272474" y="120072"/>
                  <a:pt x="249382" y="166255"/>
                </a:cubicBezTo>
                <a:cubicBezTo>
                  <a:pt x="242851" y="179317"/>
                  <a:pt x="240145" y="193964"/>
                  <a:pt x="235527" y="207818"/>
                </a:cubicBezTo>
                <a:cubicBezTo>
                  <a:pt x="240047" y="225899"/>
                  <a:pt x="250514" y="294169"/>
                  <a:pt x="277091" y="304800"/>
                </a:cubicBezTo>
                <a:cubicBezTo>
                  <a:pt x="323035" y="323178"/>
                  <a:pt x="318654" y="294895"/>
                  <a:pt x="318654" y="277091"/>
                </a:cubicBezTo>
              </a:path>
            </a:pathLst>
          </a:cu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Полилиния 84"/>
          <p:cNvSpPr/>
          <p:nvPr/>
        </p:nvSpPr>
        <p:spPr>
          <a:xfrm>
            <a:off x="5306291" y="4461164"/>
            <a:ext cx="359332" cy="392308"/>
          </a:xfrm>
          <a:custGeom>
            <a:avLst/>
            <a:gdLst>
              <a:gd name="connsiteX0" fmla="*/ 0 w 359332"/>
              <a:gd name="connsiteY0" fmla="*/ 0 h 392308"/>
              <a:gd name="connsiteX1" fmla="*/ 41564 w 359332"/>
              <a:gd name="connsiteY1" fmla="*/ 41563 h 392308"/>
              <a:gd name="connsiteX2" fmla="*/ 138545 w 359332"/>
              <a:gd name="connsiteY2" fmla="*/ 27709 h 392308"/>
              <a:gd name="connsiteX3" fmla="*/ 110836 w 359332"/>
              <a:gd name="connsiteY3" fmla="*/ 110836 h 392308"/>
              <a:gd name="connsiteX4" fmla="*/ 138545 w 359332"/>
              <a:gd name="connsiteY4" fmla="*/ 152400 h 392308"/>
              <a:gd name="connsiteX5" fmla="*/ 235527 w 359332"/>
              <a:gd name="connsiteY5" fmla="*/ 152400 h 392308"/>
              <a:gd name="connsiteX6" fmla="*/ 221673 w 359332"/>
              <a:gd name="connsiteY6" fmla="*/ 277091 h 392308"/>
              <a:gd name="connsiteX7" fmla="*/ 290945 w 359332"/>
              <a:gd name="connsiteY7" fmla="*/ 304800 h 392308"/>
              <a:gd name="connsiteX8" fmla="*/ 277091 w 359332"/>
              <a:gd name="connsiteY8" fmla="*/ 346363 h 392308"/>
              <a:gd name="connsiteX9" fmla="*/ 304800 w 359332"/>
              <a:gd name="connsiteY9" fmla="*/ 387927 h 392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59332" h="392308">
                <a:moveTo>
                  <a:pt x="0" y="0"/>
                </a:moveTo>
                <a:cubicBezTo>
                  <a:pt x="13855" y="13854"/>
                  <a:pt x="22351" y="37720"/>
                  <a:pt x="41564" y="41563"/>
                </a:cubicBezTo>
                <a:cubicBezTo>
                  <a:pt x="73585" y="47967"/>
                  <a:pt x="115454" y="4618"/>
                  <a:pt x="138545" y="27709"/>
                </a:cubicBezTo>
                <a:cubicBezTo>
                  <a:pt x="159198" y="48362"/>
                  <a:pt x="110836" y="110836"/>
                  <a:pt x="110836" y="110836"/>
                </a:cubicBezTo>
                <a:cubicBezTo>
                  <a:pt x="120072" y="124691"/>
                  <a:pt x="125543" y="141998"/>
                  <a:pt x="138545" y="152400"/>
                </a:cubicBezTo>
                <a:cubicBezTo>
                  <a:pt x="171671" y="178900"/>
                  <a:pt x="200495" y="161158"/>
                  <a:pt x="235527" y="152400"/>
                </a:cubicBezTo>
                <a:cubicBezTo>
                  <a:pt x="203200" y="249382"/>
                  <a:pt x="198581" y="207818"/>
                  <a:pt x="221673" y="277091"/>
                </a:cubicBezTo>
                <a:cubicBezTo>
                  <a:pt x="359332" y="257425"/>
                  <a:pt x="324431" y="237828"/>
                  <a:pt x="290945" y="304800"/>
                </a:cubicBezTo>
                <a:cubicBezTo>
                  <a:pt x="284414" y="317862"/>
                  <a:pt x="281709" y="332509"/>
                  <a:pt x="277091" y="346363"/>
                </a:cubicBezTo>
                <a:cubicBezTo>
                  <a:pt x="292405" y="392308"/>
                  <a:pt x="276341" y="387927"/>
                  <a:pt x="304800" y="387927"/>
                </a:cubicBezTo>
              </a:path>
            </a:pathLst>
          </a:cu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Полилиния 86"/>
          <p:cNvSpPr/>
          <p:nvPr/>
        </p:nvSpPr>
        <p:spPr>
          <a:xfrm>
            <a:off x="5209309" y="4557396"/>
            <a:ext cx="291895" cy="412225"/>
          </a:xfrm>
          <a:custGeom>
            <a:avLst/>
            <a:gdLst>
              <a:gd name="connsiteX0" fmla="*/ 0 w 291895"/>
              <a:gd name="connsiteY0" fmla="*/ 749 h 412225"/>
              <a:gd name="connsiteX1" fmla="*/ 13855 w 291895"/>
              <a:gd name="connsiteY1" fmla="*/ 42313 h 412225"/>
              <a:gd name="connsiteX2" fmla="*/ 96982 w 291895"/>
              <a:gd name="connsiteY2" fmla="*/ 42313 h 412225"/>
              <a:gd name="connsiteX3" fmla="*/ 138546 w 291895"/>
              <a:gd name="connsiteY3" fmla="*/ 14604 h 412225"/>
              <a:gd name="connsiteX4" fmla="*/ 96982 w 291895"/>
              <a:gd name="connsiteY4" fmla="*/ 28459 h 412225"/>
              <a:gd name="connsiteX5" fmla="*/ 41564 w 291895"/>
              <a:gd name="connsiteY5" fmla="*/ 111586 h 412225"/>
              <a:gd name="connsiteX6" fmla="*/ 69273 w 291895"/>
              <a:gd name="connsiteY6" fmla="*/ 153149 h 412225"/>
              <a:gd name="connsiteX7" fmla="*/ 180109 w 291895"/>
              <a:gd name="connsiteY7" fmla="*/ 139295 h 412225"/>
              <a:gd name="connsiteX8" fmla="*/ 207818 w 291895"/>
              <a:gd name="connsiteY8" fmla="*/ 97731 h 412225"/>
              <a:gd name="connsiteX9" fmla="*/ 166255 w 291895"/>
              <a:gd name="connsiteY9" fmla="*/ 125440 h 412225"/>
              <a:gd name="connsiteX10" fmla="*/ 166255 w 291895"/>
              <a:gd name="connsiteY10" fmla="*/ 236277 h 412225"/>
              <a:gd name="connsiteX11" fmla="*/ 207818 w 291895"/>
              <a:gd name="connsiteY11" fmla="*/ 250131 h 412225"/>
              <a:gd name="connsiteX12" fmla="*/ 235527 w 291895"/>
              <a:gd name="connsiteY12" fmla="*/ 277840 h 412225"/>
              <a:gd name="connsiteX13" fmla="*/ 221673 w 291895"/>
              <a:gd name="connsiteY13" fmla="*/ 319404 h 412225"/>
              <a:gd name="connsiteX14" fmla="*/ 235527 w 291895"/>
              <a:gd name="connsiteY14" fmla="*/ 374822 h 412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91895" h="412225">
                <a:moveTo>
                  <a:pt x="0" y="749"/>
                </a:moveTo>
                <a:cubicBezTo>
                  <a:pt x="4618" y="14604"/>
                  <a:pt x="3528" y="31986"/>
                  <a:pt x="13855" y="42313"/>
                </a:cubicBezTo>
                <a:cubicBezTo>
                  <a:pt x="38486" y="66944"/>
                  <a:pt x="72351" y="54628"/>
                  <a:pt x="96982" y="42313"/>
                </a:cubicBezTo>
                <a:cubicBezTo>
                  <a:pt x="111875" y="34866"/>
                  <a:pt x="138546" y="31255"/>
                  <a:pt x="138546" y="14604"/>
                </a:cubicBezTo>
                <a:cubicBezTo>
                  <a:pt x="138546" y="0"/>
                  <a:pt x="110837" y="23841"/>
                  <a:pt x="96982" y="28459"/>
                </a:cubicBezTo>
                <a:cubicBezTo>
                  <a:pt x="79677" y="45764"/>
                  <a:pt x="35835" y="77212"/>
                  <a:pt x="41564" y="111586"/>
                </a:cubicBezTo>
                <a:cubicBezTo>
                  <a:pt x="44301" y="128010"/>
                  <a:pt x="60037" y="139295"/>
                  <a:pt x="69273" y="153149"/>
                </a:cubicBezTo>
                <a:cubicBezTo>
                  <a:pt x="106218" y="148531"/>
                  <a:pt x="145539" y="153123"/>
                  <a:pt x="180109" y="139295"/>
                </a:cubicBezTo>
                <a:cubicBezTo>
                  <a:pt x="195569" y="133111"/>
                  <a:pt x="219592" y="109506"/>
                  <a:pt x="207818" y="97731"/>
                </a:cubicBezTo>
                <a:cubicBezTo>
                  <a:pt x="196044" y="85957"/>
                  <a:pt x="180109" y="116204"/>
                  <a:pt x="166255" y="125440"/>
                </a:cubicBezTo>
                <a:cubicBezTo>
                  <a:pt x="153018" y="165151"/>
                  <a:pt x="136532" y="191693"/>
                  <a:pt x="166255" y="236277"/>
                </a:cubicBezTo>
                <a:cubicBezTo>
                  <a:pt x="174356" y="248428"/>
                  <a:pt x="193964" y="245513"/>
                  <a:pt x="207818" y="250131"/>
                </a:cubicBezTo>
                <a:cubicBezTo>
                  <a:pt x="291895" y="229113"/>
                  <a:pt x="262863" y="223168"/>
                  <a:pt x="235527" y="277840"/>
                </a:cubicBezTo>
                <a:cubicBezTo>
                  <a:pt x="228996" y="290902"/>
                  <a:pt x="226291" y="305549"/>
                  <a:pt x="221673" y="319404"/>
                </a:cubicBezTo>
                <a:cubicBezTo>
                  <a:pt x="236433" y="393206"/>
                  <a:pt x="235527" y="412225"/>
                  <a:pt x="235527" y="374822"/>
                </a:cubicBezTo>
              </a:path>
            </a:pathLst>
          </a:cu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Полилиния 87"/>
          <p:cNvSpPr/>
          <p:nvPr/>
        </p:nvSpPr>
        <p:spPr>
          <a:xfrm>
            <a:off x="5084179" y="4710545"/>
            <a:ext cx="230746" cy="309181"/>
          </a:xfrm>
          <a:custGeom>
            <a:avLst/>
            <a:gdLst>
              <a:gd name="connsiteX0" fmla="*/ 28148 w 230746"/>
              <a:gd name="connsiteY0" fmla="*/ 0 h 309181"/>
              <a:gd name="connsiteX1" fmla="*/ 28148 w 230746"/>
              <a:gd name="connsiteY1" fmla="*/ 110837 h 309181"/>
              <a:gd name="connsiteX2" fmla="*/ 69712 w 230746"/>
              <a:gd name="connsiteY2" fmla="*/ 124691 h 309181"/>
              <a:gd name="connsiteX3" fmla="*/ 97421 w 230746"/>
              <a:gd name="connsiteY3" fmla="*/ 138546 h 309181"/>
              <a:gd name="connsiteX4" fmla="*/ 111276 w 230746"/>
              <a:gd name="connsiteY4" fmla="*/ 193964 h 309181"/>
              <a:gd name="connsiteX5" fmla="*/ 166694 w 230746"/>
              <a:gd name="connsiteY5" fmla="*/ 221673 h 309181"/>
              <a:gd name="connsiteX6" fmla="*/ 152839 w 230746"/>
              <a:gd name="connsiteY6" fmla="*/ 263237 h 309181"/>
              <a:gd name="connsiteX7" fmla="*/ 180548 w 230746"/>
              <a:gd name="connsiteY7" fmla="*/ 304800 h 309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30746" h="309181">
                <a:moveTo>
                  <a:pt x="28148" y="0"/>
                </a:moveTo>
                <a:cubicBezTo>
                  <a:pt x="19352" y="35185"/>
                  <a:pt x="0" y="75652"/>
                  <a:pt x="28148" y="110837"/>
                </a:cubicBezTo>
                <a:cubicBezTo>
                  <a:pt x="37271" y="122241"/>
                  <a:pt x="55857" y="120073"/>
                  <a:pt x="69712" y="124691"/>
                </a:cubicBezTo>
                <a:cubicBezTo>
                  <a:pt x="227387" y="93157"/>
                  <a:pt x="107614" y="107967"/>
                  <a:pt x="97421" y="138546"/>
                </a:cubicBezTo>
                <a:cubicBezTo>
                  <a:pt x="91400" y="156610"/>
                  <a:pt x="106658" y="175491"/>
                  <a:pt x="111276" y="193964"/>
                </a:cubicBezTo>
                <a:cubicBezTo>
                  <a:pt x="230746" y="174053"/>
                  <a:pt x="198179" y="158705"/>
                  <a:pt x="166694" y="221673"/>
                </a:cubicBezTo>
                <a:cubicBezTo>
                  <a:pt x="160163" y="234735"/>
                  <a:pt x="157457" y="249382"/>
                  <a:pt x="152839" y="263237"/>
                </a:cubicBezTo>
                <a:cubicBezTo>
                  <a:pt x="168154" y="309181"/>
                  <a:pt x="152090" y="304800"/>
                  <a:pt x="180548" y="304800"/>
                </a:cubicBezTo>
              </a:path>
            </a:pathLst>
          </a:cu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Стрелка вниз 88"/>
          <p:cNvSpPr/>
          <p:nvPr/>
        </p:nvSpPr>
        <p:spPr>
          <a:xfrm>
            <a:off x="6929454" y="4286256"/>
            <a:ext cx="285752" cy="7858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923924"/>
            <a:ext cx="6347048" cy="49371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2339752" y="404812"/>
            <a:ext cx="475252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4000" b="1" dirty="0" err="1">
                <a:solidFill>
                  <a:srgbClr val="C00000"/>
                </a:solidFill>
              </a:rPr>
              <a:t>Мнемотаблицы</a:t>
            </a:r>
            <a:endParaRPr lang="ru-RU" sz="4000" dirty="0">
              <a:solidFill>
                <a:srgbClr val="C000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1520" y="1484784"/>
            <a:ext cx="3935314" cy="510360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53168" y="1484784"/>
            <a:ext cx="3782676" cy="51036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2067</TotalTime>
  <Words>441</Words>
  <Application>Microsoft Office PowerPoint</Application>
  <PresentationFormat>Экран (4:3)</PresentationFormat>
  <Paragraphs>85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Calibri</vt:lpstr>
      <vt:lpstr>Times New Roman</vt:lpstr>
      <vt:lpstr>Тема Office</vt:lpstr>
      <vt:lpstr> 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183</cp:revision>
  <dcterms:modified xsi:type="dcterms:W3CDTF">2019-11-22T09:29:02Z</dcterms:modified>
</cp:coreProperties>
</file>