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57" r:id="rId3"/>
    <p:sldId id="263" r:id="rId4"/>
    <p:sldId id="258" r:id="rId5"/>
    <p:sldId id="264" r:id="rId6"/>
    <p:sldId id="259" r:id="rId7"/>
    <p:sldId id="260" r:id="rId8"/>
    <p:sldId id="262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17.04.2017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17.04.2017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17.04.2017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17.04.2017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10" Type="http://schemas.openxmlformats.org/officeDocument/2006/relationships/image" Target="../media/image11.jpeg"/><Relationship Id="rId4" Type="http://schemas.openxmlformats.org/officeDocument/2006/relationships/image" Target="../media/image5.jpeg"/><Relationship Id="rId9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188640"/>
            <a:ext cx="914399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Конкурс профессионального мастерства</a:t>
            </a:r>
          </a:p>
          <a:p>
            <a:pPr algn="ctr"/>
            <a:r>
              <a:rPr lang="en-US" sz="2400" dirty="0" smtClean="0"/>
              <a:t>“</a:t>
            </a:r>
            <a:r>
              <a:rPr lang="ru-RU" sz="2400" dirty="0" smtClean="0"/>
              <a:t>Лучший учитель по предмету</a:t>
            </a:r>
            <a:r>
              <a:rPr lang="en-US" sz="2400" dirty="0" smtClean="0"/>
              <a:t>”</a:t>
            </a:r>
            <a:endParaRPr lang="ru-RU" sz="2400" dirty="0" smtClean="0"/>
          </a:p>
          <a:p>
            <a:pPr algn="ctr"/>
            <a:r>
              <a:rPr lang="ru-RU" sz="2400" dirty="0" smtClean="0"/>
              <a:t>г.о. Тольятти</a:t>
            </a:r>
            <a:endParaRPr lang="ru-RU" sz="2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-1" y="1628800"/>
            <a:ext cx="9143999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Мастер-класс по теме: </a:t>
            </a:r>
            <a:endParaRPr lang="en-US" sz="32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70C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r>
              <a:rPr lang="en-US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“</a:t>
            </a:r>
            <a:r>
              <a:rPr lang="ru-RU" sz="3200" dirty="0">
                <a:solidFill>
                  <a:srgbClr val="002060"/>
                </a:solidFill>
              </a:rPr>
              <a:t>Реализация технологии активизации и интенсификации деятельности учащихся посредством методов визуализации учебной </a:t>
            </a:r>
            <a:r>
              <a:rPr lang="ru-RU" sz="3200" dirty="0" smtClean="0">
                <a:solidFill>
                  <a:srgbClr val="002060"/>
                </a:solidFill>
              </a:rPr>
              <a:t>информации</a:t>
            </a:r>
            <a:r>
              <a:rPr lang="en-US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”</a:t>
            </a:r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endParaRPr lang="ru-RU" sz="3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70C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220071" y="4509120"/>
            <a:ext cx="389888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400" dirty="0" smtClean="0"/>
              <a:t>МБУ </a:t>
            </a:r>
            <a:r>
              <a:rPr lang="en-US" sz="2400" dirty="0" smtClean="0"/>
              <a:t>“</a:t>
            </a:r>
            <a:r>
              <a:rPr lang="ru-RU" sz="2400" dirty="0" smtClean="0"/>
              <a:t>Школа №45</a:t>
            </a:r>
            <a:r>
              <a:rPr lang="en-US" sz="2400" dirty="0" smtClean="0"/>
              <a:t>”</a:t>
            </a:r>
            <a:endParaRPr lang="ru-RU" sz="2400" dirty="0" smtClean="0"/>
          </a:p>
          <a:p>
            <a:pPr algn="r"/>
            <a:r>
              <a:rPr lang="ru-RU" sz="2400" dirty="0"/>
              <a:t>у</a:t>
            </a:r>
            <a:r>
              <a:rPr lang="ru-RU" sz="2400" dirty="0" smtClean="0"/>
              <a:t>читель английского языка</a:t>
            </a:r>
          </a:p>
          <a:p>
            <a:pPr algn="r"/>
            <a:r>
              <a:rPr lang="ru-RU" sz="2400" dirty="0" smtClean="0"/>
              <a:t> высшей категории</a:t>
            </a:r>
          </a:p>
          <a:p>
            <a:pPr algn="r"/>
            <a:r>
              <a:rPr lang="ru-RU" sz="2400" dirty="0" smtClean="0"/>
              <a:t>Липасова Марина Александровна</a:t>
            </a:r>
            <a:endParaRPr lang="ru-RU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0" y="4509120"/>
            <a:ext cx="9144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</a:rPr>
              <a:t>Дайте мне опору, и я</a:t>
            </a:r>
          </a:p>
          <a:p>
            <a:r>
              <a:rPr lang="ru-RU" sz="3200" dirty="0" smtClean="0">
                <a:solidFill>
                  <a:srgbClr val="002060"/>
                </a:solidFill>
              </a:rPr>
              <a:t>переверну Землю.</a:t>
            </a:r>
          </a:p>
        </p:txBody>
      </p:sp>
    </p:spTree>
    <p:extLst>
      <p:ext uri="{BB962C8B-B14F-4D97-AF65-F5344CB8AC3E}">
        <p14:creationId xmlns:p14="http://schemas.microsoft.com/office/powerpoint/2010/main" val="267861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692696"/>
            <a:ext cx="8445128" cy="56300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053699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980728"/>
            <a:ext cx="8704967" cy="4896544"/>
          </a:xfrm>
        </p:spPr>
      </p:pic>
    </p:spTree>
    <p:extLst>
      <p:ext uri="{BB962C8B-B14F-4D97-AF65-F5344CB8AC3E}">
        <p14:creationId xmlns:p14="http://schemas.microsoft.com/office/powerpoint/2010/main" val="8937142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лнце 8"/>
          <p:cNvSpPr/>
          <p:nvPr/>
        </p:nvSpPr>
        <p:spPr>
          <a:xfrm>
            <a:off x="2051720" y="738273"/>
            <a:ext cx="5317514" cy="5400600"/>
          </a:xfrm>
          <a:prstGeom prst="sun">
            <a:avLst/>
          </a:prstGeom>
          <a:solidFill>
            <a:srgbClr val="FFC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Sightseeing</a:t>
            </a:r>
          </a:p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tour</a:t>
            </a:r>
            <a:endParaRPr lang="ru-RU" sz="2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8129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5270057"/>
              </p:ext>
            </p:extLst>
          </p:nvPr>
        </p:nvGraphicFramePr>
        <p:xfrm>
          <a:off x="1115616" y="764704"/>
          <a:ext cx="7008441" cy="532859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64098"/>
                <a:gridCol w="864096"/>
                <a:gridCol w="792088"/>
                <a:gridCol w="1484541"/>
                <a:gridCol w="1001206"/>
                <a:gridCol w="1001206"/>
                <a:gridCol w="1001206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Where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When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With whom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aseline="0" dirty="0" smtClean="0"/>
                        <a:t>What means of transport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How much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How long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Why</a:t>
                      </a:r>
                      <a:endParaRPr lang="ru-RU" dirty="0"/>
                    </a:p>
                  </a:txBody>
                  <a:tcPr/>
                </a:tc>
              </a:tr>
              <a:tr h="4688512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09242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/>
          <p:cNvGrpSpPr/>
          <p:nvPr/>
        </p:nvGrpSpPr>
        <p:grpSpPr>
          <a:xfrm>
            <a:off x="1250387" y="1412776"/>
            <a:ext cx="6231635" cy="5157505"/>
            <a:chOff x="0" y="0"/>
            <a:chExt cx="7444606" cy="6161266"/>
          </a:xfrm>
        </p:grpSpPr>
        <p:pic>
          <p:nvPicPr>
            <p:cNvPr id="6" name="Picture 2" descr="C:\Users\учитель\Downloads\продают картины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73891" y="0"/>
              <a:ext cx="2670715" cy="1974108"/>
            </a:xfrm>
            <a:prstGeom prst="rect">
              <a:avLst/>
            </a:prstGeom>
            <a:ln w="88900" cap="sq" cmpd="thickThin">
              <a:solidFill>
                <a:schemeClr val="accent1"/>
              </a:solidFill>
              <a:prstDash val="solid"/>
              <a:miter lim="800000"/>
            </a:ln>
            <a:effectLst>
              <a:innerShdw blurRad="76200">
                <a:srgbClr val="000000"/>
              </a:inn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" name="Picture 3" descr="C:\Users\учитель\Desktop\Париж\лё д 2.jp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48894" y="2155779"/>
              <a:ext cx="2395712" cy="1957553"/>
            </a:xfrm>
            <a:prstGeom prst="rect">
              <a:avLst/>
            </a:prstGeom>
            <a:ln w="88900" cap="sq" cmpd="thickThin">
              <a:solidFill>
                <a:schemeClr val="accent1"/>
              </a:solidFill>
              <a:prstDash val="solid"/>
              <a:miter lim="800000"/>
            </a:ln>
            <a:effectLst>
              <a:innerShdw blurRad="76200">
                <a:srgbClr val="000000"/>
              </a:inn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" name="Picture 4" descr="C:\Users\учитель\Desktop\Париж\лувр.jp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610" y="2155780"/>
              <a:ext cx="2185005" cy="1956480"/>
            </a:xfrm>
            <a:prstGeom prst="rect">
              <a:avLst/>
            </a:prstGeom>
            <a:ln w="88900" cap="sq" cmpd="thickThin">
              <a:solidFill>
                <a:schemeClr val="accent1"/>
              </a:solidFill>
              <a:prstDash val="solid"/>
              <a:miter lim="800000"/>
            </a:ln>
            <a:effectLst>
              <a:innerShdw blurRad="76200">
                <a:srgbClr val="000000"/>
              </a:inn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5" descr="C:\Users\учитель\Desktop\Париж\монм 2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83934" y="0"/>
              <a:ext cx="3111207" cy="1986809"/>
            </a:xfrm>
            <a:prstGeom prst="rect">
              <a:avLst/>
            </a:prstGeom>
            <a:ln w="88900" cap="sq" cmpd="thickThin">
              <a:solidFill>
                <a:schemeClr val="accent1"/>
              </a:solidFill>
              <a:prstDash val="solid"/>
              <a:miter lim="800000"/>
            </a:ln>
            <a:effectLst>
              <a:innerShdw blurRad="76200">
                <a:srgbClr val="000000"/>
              </a:inn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" name="Picture 2" descr="G:\картинки\Туристы.jpg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27173" y="2155780"/>
              <a:ext cx="2592046" cy="1956481"/>
            </a:xfrm>
            <a:prstGeom prst="rect">
              <a:avLst/>
            </a:prstGeom>
            <a:ln w="88900" cap="sq" cmpd="thickThin">
              <a:solidFill>
                <a:schemeClr val="accent1"/>
              </a:solidFill>
              <a:prstDash val="solid"/>
              <a:miter lim="800000"/>
            </a:ln>
            <a:effectLst>
              <a:innerShdw blurRad="76200">
                <a:srgbClr val="000000"/>
              </a:inn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3" descr="F:\Новая папка\арка Париж.jpg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16846" y="4240352"/>
              <a:ext cx="2827760" cy="1920914"/>
            </a:xfrm>
            <a:prstGeom prst="rect">
              <a:avLst/>
            </a:prstGeom>
            <a:ln w="88900" cap="sq" cmpd="thickThin">
              <a:solidFill>
                <a:schemeClr val="accent1"/>
              </a:solidFill>
              <a:prstDash val="solid"/>
              <a:miter lim="800000"/>
            </a:ln>
            <a:effectLst>
              <a:innerShdw blurRad="76200">
                <a:srgbClr val="000000"/>
              </a:inn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" name="Picture 4" descr="F:\Новая папка\люд14.jpg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611" y="4240352"/>
              <a:ext cx="1582898" cy="1920913"/>
            </a:xfrm>
            <a:prstGeom prst="rect">
              <a:avLst/>
            </a:prstGeom>
            <a:ln w="88900" cap="sq" cmpd="thickThin">
              <a:solidFill>
                <a:schemeClr val="accent1"/>
              </a:solidFill>
              <a:prstDash val="solid"/>
              <a:miter lim="800000"/>
            </a:ln>
            <a:effectLst>
              <a:innerShdw blurRad="76200">
                <a:srgbClr val="000000"/>
              </a:inn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" name="Picture 5" descr="F:\Новая папка\Мона Лиза.jpg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304477" cy="1974108"/>
            </a:xfrm>
            <a:prstGeom prst="rect">
              <a:avLst/>
            </a:prstGeom>
            <a:ln w="88900" cap="sq" cmpd="thickThin">
              <a:solidFill>
                <a:schemeClr val="accent1"/>
              </a:solidFill>
              <a:prstDash val="solid"/>
              <a:miter lim="800000"/>
            </a:ln>
            <a:effectLst>
              <a:innerShdw blurRad="76200">
                <a:srgbClr val="000000"/>
              </a:inn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4" name="Picture 6" descr="C:\Users\учитель\Desktop\Париж\эйф2.jpg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43613" y="4240352"/>
              <a:ext cx="2705660" cy="1920913"/>
            </a:xfrm>
            <a:prstGeom prst="rect">
              <a:avLst/>
            </a:prstGeom>
            <a:ln w="88900" cap="sq" cmpd="thickThin">
              <a:solidFill>
                <a:schemeClr val="accent1"/>
              </a:solidFill>
              <a:prstDash val="solid"/>
              <a:miter lim="800000"/>
            </a:ln>
            <a:effectLst>
              <a:innerShdw blurRad="76200">
                <a:srgbClr val="000000"/>
              </a:inn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5" name="Прямоугольник 4"/>
          <p:cNvSpPr/>
          <p:nvPr/>
        </p:nvSpPr>
        <p:spPr>
          <a:xfrm>
            <a:off x="1892506" y="212447"/>
            <a:ext cx="515161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7200" b="1" kern="1200" cap="all" dirty="0">
                <a:ln w="9004" cap="flat" cmpd="sng" algn="ctr">
                  <a:solidFill>
                    <a:srgbClr val="5C437A"/>
                  </a:solidFill>
                  <a:prstDash val="solid"/>
                  <a:round/>
                </a:ln>
                <a:solidFill>
                  <a:srgbClr val="0070C0"/>
                </a:solidFill>
                <a:effectLst>
                  <a:reflection blurRad="12700" stA="28000" endPos="45000" dist="1016" dir="5400000" sy="-100000" algn="bl"/>
                </a:effectLst>
                <a:latin typeface="Calibri"/>
                <a:ea typeface="Times New Roman"/>
                <a:cs typeface="Times New Roman"/>
              </a:rPr>
              <a:t>Кроссенс</a:t>
            </a:r>
            <a:endParaRPr lang="ru-RU" sz="1200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947105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1124744"/>
            <a:ext cx="1574800" cy="236220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124744"/>
            <a:ext cx="3121152" cy="23622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1101583"/>
            <a:ext cx="3543300" cy="23622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83568" y="188639"/>
            <a:ext cx="767517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 smtClean="0"/>
              <a:t>Imagine that you took these photos while sightseeing tour.</a:t>
            </a:r>
          </a:p>
          <a:p>
            <a:pPr algn="ctr"/>
            <a:r>
              <a:rPr lang="en-US" sz="2400" b="1" dirty="0" smtClean="0"/>
              <a:t>Choose ONE photo to present to your friend</a:t>
            </a:r>
            <a:endParaRPr lang="ru-RU" sz="2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395536" y="4005064"/>
            <a:ext cx="5805435" cy="26468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Speaking time - 2 minutes</a:t>
            </a:r>
          </a:p>
          <a:p>
            <a:pPr marL="285750" indent="-285750">
              <a:buFontTx/>
              <a:buChar char="-"/>
            </a:pPr>
            <a:r>
              <a:rPr lang="en-US" sz="2000" dirty="0"/>
              <a:t>w</a:t>
            </a:r>
            <a:r>
              <a:rPr lang="en-US" sz="2000" dirty="0" smtClean="0"/>
              <a:t>hen and where you took the photo</a:t>
            </a:r>
          </a:p>
          <a:p>
            <a:pPr marL="285750" indent="-285750">
              <a:buFontTx/>
              <a:buChar char="-"/>
            </a:pPr>
            <a:r>
              <a:rPr lang="en-US" sz="2000" dirty="0"/>
              <a:t>w</a:t>
            </a:r>
            <a:r>
              <a:rPr lang="en-US" sz="2000" dirty="0" smtClean="0"/>
              <a:t>hat/who is in the photo</a:t>
            </a:r>
          </a:p>
          <a:p>
            <a:pPr marL="285750" indent="-285750">
              <a:buFontTx/>
              <a:buChar char="-"/>
            </a:pPr>
            <a:r>
              <a:rPr lang="en-US" sz="2000" dirty="0"/>
              <a:t>w</a:t>
            </a:r>
            <a:r>
              <a:rPr lang="en-US" sz="2000" dirty="0" smtClean="0"/>
              <a:t>hat is happening </a:t>
            </a:r>
          </a:p>
          <a:p>
            <a:pPr marL="285750" indent="-285750">
              <a:buFontTx/>
              <a:buChar char="-"/>
            </a:pPr>
            <a:r>
              <a:rPr lang="en-US" sz="2000" dirty="0"/>
              <a:t>w</a:t>
            </a:r>
            <a:r>
              <a:rPr lang="en-US" sz="2000" dirty="0" smtClean="0"/>
              <a:t>hy you keep the photo in your album</a:t>
            </a:r>
          </a:p>
          <a:p>
            <a:pPr marL="285750" indent="-285750">
              <a:buFontTx/>
              <a:buChar char="-"/>
            </a:pPr>
            <a:r>
              <a:rPr lang="en-US" sz="2000" dirty="0"/>
              <a:t>w</a:t>
            </a:r>
            <a:r>
              <a:rPr lang="en-US" sz="2000" dirty="0" smtClean="0"/>
              <a:t>hy you decided to show the picture to your friend</a:t>
            </a:r>
          </a:p>
          <a:p>
            <a:r>
              <a:rPr lang="en-US" sz="2400" b="1" dirty="0" smtClean="0"/>
              <a:t>(12-15 sentences)  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77534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949889" y="2456688"/>
            <a:ext cx="124207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Start here</a:t>
            </a:r>
            <a:endParaRPr lang="ru-RU" sz="20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3251570" y="2830468"/>
            <a:ext cx="2596865" cy="954107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ru-RU" sz="2000" b="1" dirty="0" smtClean="0"/>
              <a:t>Тема</a:t>
            </a:r>
          </a:p>
          <a:p>
            <a:pPr algn="ctr"/>
            <a:r>
              <a:rPr lang="ru-RU" dirty="0" smtClean="0"/>
              <a:t>(</a:t>
            </a:r>
            <a:r>
              <a:rPr lang="en-US" dirty="0" smtClean="0"/>
              <a:t>I have chosen photo </a:t>
            </a:r>
            <a:r>
              <a:rPr lang="ru-RU" dirty="0" smtClean="0"/>
              <a:t>№…</a:t>
            </a:r>
          </a:p>
          <a:p>
            <a:pPr algn="ctr"/>
            <a:r>
              <a:rPr lang="en-US" dirty="0" smtClean="0"/>
              <a:t>I like … very much)</a:t>
            </a:r>
            <a:endParaRPr lang="ru-RU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8372244"/>
              </p:ext>
            </p:extLst>
          </p:nvPr>
        </p:nvGraphicFramePr>
        <p:xfrm>
          <a:off x="755576" y="1030268"/>
          <a:ext cx="2668874" cy="1371404"/>
        </p:xfrm>
        <a:graphic>
          <a:graphicData uri="http://schemas.openxmlformats.org/drawingml/2006/table">
            <a:tbl>
              <a:tblPr firstRow="1" bandRow="1">
                <a:tableStyleId>{284E427A-3D55-4303-BF80-6455036E1DE7}</a:tableStyleId>
              </a:tblPr>
              <a:tblGrid>
                <a:gridCol w="1334437"/>
                <a:gridCol w="1334437"/>
              </a:tblGrid>
              <a:tr h="396044">
                <a:tc gridSpan="2"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When/Where</a:t>
                      </a:r>
                    </a:p>
                    <a:p>
                      <a:pPr algn="ctr"/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you</a:t>
                      </a:r>
                      <a:r>
                        <a:rPr lang="en-US" baseline="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n-US" dirty="0" smtClean="0"/>
                        <a:t>took the</a:t>
                      </a:r>
                      <a:r>
                        <a:rPr lang="en-US" baseline="0" dirty="0" smtClean="0"/>
                        <a:t> photo</a:t>
                      </a:r>
                    </a:p>
                    <a:p>
                      <a:pPr algn="ctr"/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(2 sentences)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</a:tr>
              <a:tr h="39604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1551069"/>
              </p:ext>
            </p:extLst>
          </p:nvPr>
        </p:nvGraphicFramePr>
        <p:xfrm>
          <a:off x="1259632" y="310188"/>
          <a:ext cx="1603263" cy="491909"/>
        </p:xfrm>
        <a:graphic>
          <a:graphicData uri="http://schemas.openxmlformats.org/drawingml/2006/table">
            <a:tbl>
              <a:tblPr firstRow="1" bandRow="1">
                <a:tableStyleId>{284E427A-3D55-4303-BF80-6455036E1DE7}</a:tableStyleId>
              </a:tblPr>
              <a:tblGrid>
                <a:gridCol w="1603263"/>
              </a:tblGrid>
              <a:tr h="491909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Past Simple</a:t>
                      </a:r>
                      <a:endParaRPr lang="ru-RU" sz="20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0864387"/>
              </p:ext>
            </p:extLst>
          </p:nvPr>
        </p:nvGraphicFramePr>
        <p:xfrm>
          <a:off x="5580112" y="1030268"/>
          <a:ext cx="2664296" cy="1368152"/>
        </p:xfrm>
        <a:graphic>
          <a:graphicData uri="http://schemas.openxmlformats.org/drawingml/2006/table">
            <a:tbl>
              <a:tblPr firstRow="1" bandRow="1">
                <a:tableStyleId>{69C7853C-536D-4A76-A0AE-DD22124D55A5}</a:tableStyleId>
              </a:tblPr>
              <a:tblGrid>
                <a:gridCol w="1332148"/>
                <a:gridCol w="1332148"/>
              </a:tblGrid>
              <a:tr h="964066">
                <a:tc gridSpan="2"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What</a:t>
                      </a:r>
                      <a:r>
                        <a:rPr lang="en-US" sz="2000" baseline="0" dirty="0" smtClean="0">
                          <a:solidFill>
                            <a:schemeClr val="tx1"/>
                          </a:solidFill>
                        </a:rPr>
                        <a:t>/</a:t>
                      </a:r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Who</a:t>
                      </a:r>
                    </a:p>
                    <a:p>
                      <a:pPr algn="ctr"/>
                      <a:r>
                        <a:rPr lang="en-US" dirty="0" smtClean="0"/>
                        <a:t>is in the</a:t>
                      </a:r>
                      <a:r>
                        <a:rPr lang="en-US" baseline="0" dirty="0" smtClean="0"/>
                        <a:t> photo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 smtClean="0">
                          <a:solidFill>
                            <a:schemeClr val="tx1"/>
                          </a:solidFill>
                        </a:rPr>
                        <a:t>(2-3 sentences)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</a:tr>
              <a:tr h="40408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7843914"/>
              </p:ext>
            </p:extLst>
          </p:nvPr>
        </p:nvGraphicFramePr>
        <p:xfrm>
          <a:off x="6156176" y="113204"/>
          <a:ext cx="1603263" cy="701040"/>
        </p:xfrm>
        <a:graphic>
          <a:graphicData uri="http://schemas.openxmlformats.org/drawingml/2006/table">
            <a:tbl>
              <a:tblPr firstRow="1" bandRow="1">
                <a:tableStyleId>{69C7853C-536D-4A76-A0AE-DD22124D55A5}</a:tableStyleId>
              </a:tblPr>
              <a:tblGrid>
                <a:gridCol w="1603263"/>
              </a:tblGrid>
              <a:tr h="491909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Present</a:t>
                      </a:r>
                      <a:r>
                        <a:rPr lang="en-US" sz="2000" baseline="0" dirty="0" smtClean="0"/>
                        <a:t> Simple</a:t>
                      </a:r>
                      <a:endParaRPr lang="ru-RU" sz="20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1" name="Таблица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560545"/>
              </p:ext>
            </p:extLst>
          </p:nvPr>
        </p:nvGraphicFramePr>
        <p:xfrm>
          <a:off x="3748370" y="5926812"/>
          <a:ext cx="1603263" cy="701040"/>
        </p:xfrm>
        <a:graphic>
          <a:graphicData uri="http://schemas.openxmlformats.org/drawingml/2006/table">
            <a:tbl>
              <a:tblPr firstRow="1" bandRow="1">
                <a:tableStyleId>{08FB837D-C827-4EFA-A057-4D05807E0F7C}</a:tableStyleId>
              </a:tblPr>
              <a:tblGrid>
                <a:gridCol w="1603263"/>
              </a:tblGrid>
              <a:tr h="491909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Past Simple</a:t>
                      </a:r>
                    </a:p>
                    <a:p>
                      <a:pPr algn="ctr"/>
                      <a:r>
                        <a:rPr lang="en-US" sz="2000" dirty="0" smtClean="0"/>
                        <a:t>Pres. Simple</a:t>
                      </a:r>
                      <a:endParaRPr lang="ru-RU" sz="20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2" name="Таблица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69642653"/>
              </p:ext>
            </p:extLst>
          </p:nvPr>
        </p:nvGraphicFramePr>
        <p:xfrm>
          <a:off x="3285929" y="4702676"/>
          <a:ext cx="2562506" cy="1036124"/>
        </p:xfrm>
        <a:graphic>
          <a:graphicData uri="http://schemas.openxmlformats.org/drawingml/2006/table">
            <a:tbl>
              <a:tblPr firstRow="1" bandRow="1">
                <a:tableStyleId>{08FB837D-C827-4EFA-A057-4D05807E0F7C}</a:tableStyleId>
              </a:tblPr>
              <a:tblGrid>
                <a:gridCol w="2562506"/>
              </a:tblGrid>
              <a:tr h="396044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Why</a:t>
                      </a:r>
                      <a:r>
                        <a:rPr lang="en-US" dirty="0" smtClean="0"/>
                        <a:t> you keep the photo</a:t>
                      </a:r>
                    </a:p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(2-3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 sentence)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9604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3" name="Таблица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80749861"/>
              </p:ext>
            </p:extLst>
          </p:nvPr>
        </p:nvGraphicFramePr>
        <p:xfrm>
          <a:off x="899592" y="5422756"/>
          <a:ext cx="1603263" cy="701040"/>
        </p:xfrm>
        <a:graphic>
          <a:graphicData uri="http://schemas.openxmlformats.org/drawingml/2006/table">
            <a:tbl>
              <a:tblPr firstRow="1" bandRow="1">
                <a:tableStyleId>{D113A9D2-9D6B-4929-AA2D-F23B5EE8CBE7}</a:tableStyleId>
              </a:tblPr>
              <a:tblGrid>
                <a:gridCol w="1603263"/>
              </a:tblGrid>
              <a:tr h="491909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Past Simple</a:t>
                      </a:r>
                    </a:p>
                    <a:p>
                      <a:pPr algn="ctr"/>
                      <a:r>
                        <a:rPr lang="en-US" sz="2000" dirty="0" smtClean="0"/>
                        <a:t>Pres. Simple</a:t>
                      </a:r>
                      <a:endParaRPr lang="ru-RU" sz="20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4" name="Таблица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1908468"/>
              </p:ext>
            </p:extLst>
          </p:nvPr>
        </p:nvGraphicFramePr>
        <p:xfrm>
          <a:off x="323528" y="4126612"/>
          <a:ext cx="2562506" cy="1066604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2562506"/>
              </a:tblGrid>
              <a:tr h="396044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Why</a:t>
                      </a:r>
                      <a:r>
                        <a:rPr lang="en-US" baseline="0" dirty="0" smtClean="0"/>
                        <a:t> decided to show</a:t>
                      </a:r>
                    </a:p>
                    <a:p>
                      <a:pPr algn="ctr"/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(2 sentences)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9604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5" name="Таблица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6455683"/>
              </p:ext>
            </p:extLst>
          </p:nvPr>
        </p:nvGraphicFramePr>
        <p:xfrm>
          <a:off x="6804248" y="5422756"/>
          <a:ext cx="1603263" cy="701040"/>
        </p:xfrm>
        <a:graphic>
          <a:graphicData uri="http://schemas.openxmlformats.org/drawingml/2006/table">
            <a:tbl>
              <a:tblPr firstRow="1" bandRow="1">
                <a:tableStyleId>{775DCB02-9BB8-47FD-8907-85C794F793BA}</a:tableStyleId>
              </a:tblPr>
              <a:tblGrid>
                <a:gridCol w="1603263"/>
              </a:tblGrid>
              <a:tr h="491909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Present</a:t>
                      </a:r>
                      <a:r>
                        <a:rPr lang="en-US" sz="2000" baseline="0" dirty="0" smtClean="0"/>
                        <a:t> Continuous</a:t>
                      </a:r>
                      <a:endParaRPr lang="ru-RU" sz="20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6" name="Таблица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1812928"/>
              </p:ext>
            </p:extLst>
          </p:nvPr>
        </p:nvGraphicFramePr>
        <p:xfrm>
          <a:off x="6300192" y="4126612"/>
          <a:ext cx="2562506" cy="1066604"/>
        </p:xfrm>
        <a:graphic>
          <a:graphicData uri="http://schemas.openxmlformats.org/drawingml/2006/table">
            <a:tbl>
              <a:tblPr firstRow="1" bandRow="1">
                <a:tableStyleId>{775DCB02-9BB8-47FD-8907-85C794F793BA}</a:tableStyleId>
              </a:tblPr>
              <a:tblGrid>
                <a:gridCol w="2562506"/>
              </a:tblGrid>
              <a:tr h="396044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What</a:t>
                      </a:r>
                      <a:r>
                        <a:rPr lang="en-US" dirty="0" smtClean="0"/>
                        <a:t> is</a:t>
                      </a:r>
                      <a:r>
                        <a:rPr lang="en-US" baseline="0" dirty="0" smtClean="0"/>
                        <a:t> happening</a:t>
                      </a:r>
                    </a:p>
                    <a:p>
                      <a:pPr algn="ctr"/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(2-3 sentences)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9604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7" name="Стрелка вправо 16"/>
          <p:cNvSpPr/>
          <p:nvPr/>
        </p:nvSpPr>
        <p:spPr>
          <a:xfrm>
            <a:off x="3505886" y="1569460"/>
            <a:ext cx="2002218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трелка вниз 17"/>
          <p:cNvSpPr/>
          <p:nvPr/>
        </p:nvSpPr>
        <p:spPr>
          <a:xfrm>
            <a:off x="7107732" y="2499292"/>
            <a:ext cx="216024" cy="157517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Двойная стрелка вверх/вниз 18"/>
          <p:cNvSpPr/>
          <p:nvPr/>
        </p:nvSpPr>
        <p:spPr>
          <a:xfrm>
            <a:off x="1979712" y="719664"/>
            <a:ext cx="216024" cy="360040"/>
          </a:xfrm>
          <a:prstGeom prst="upDownArrow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Двойная стрелка вверх/вниз 19"/>
          <p:cNvSpPr/>
          <p:nvPr/>
        </p:nvSpPr>
        <p:spPr>
          <a:xfrm>
            <a:off x="6876256" y="731732"/>
            <a:ext cx="216024" cy="360040"/>
          </a:xfrm>
          <a:prstGeom prst="upDownArrow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Двойная стрелка вверх/вниз 20"/>
          <p:cNvSpPr/>
          <p:nvPr/>
        </p:nvSpPr>
        <p:spPr>
          <a:xfrm>
            <a:off x="1547664" y="5134724"/>
            <a:ext cx="216024" cy="360040"/>
          </a:xfrm>
          <a:prstGeom prst="upDownArrow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Двойная стрелка вверх/вниз 21"/>
          <p:cNvSpPr/>
          <p:nvPr/>
        </p:nvSpPr>
        <p:spPr>
          <a:xfrm>
            <a:off x="4506995" y="5638780"/>
            <a:ext cx="216024" cy="360040"/>
          </a:xfrm>
          <a:prstGeom prst="upDownArrow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Двойная стрелка вверх/вниз 22"/>
          <p:cNvSpPr/>
          <p:nvPr/>
        </p:nvSpPr>
        <p:spPr>
          <a:xfrm>
            <a:off x="7468132" y="5134724"/>
            <a:ext cx="216024" cy="360040"/>
          </a:xfrm>
          <a:prstGeom prst="upDownArrow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Стрелка углом 23"/>
          <p:cNvSpPr/>
          <p:nvPr/>
        </p:nvSpPr>
        <p:spPr>
          <a:xfrm rot="16200000">
            <a:off x="2703321" y="2465185"/>
            <a:ext cx="615014" cy="481484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5" name="Стрелка углом 24"/>
          <p:cNvSpPr/>
          <p:nvPr/>
        </p:nvSpPr>
        <p:spPr>
          <a:xfrm rot="10800000">
            <a:off x="5848435" y="5200271"/>
            <a:ext cx="615014" cy="481484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6" name="Стрелка углом 25"/>
          <p:cNvSpPr/>
          <p:nvPr/>
        </p:nvSpPr>
        <p:spPr>
          <a:xfrm rot="16200000">
            <a:off x="2766427" y="5211243"/>
            <a:ext cx="433774" cy="567041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034640" y="3584520"/>
            <a:ext cx="115050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That`s all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245155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207</Words>
  <Application>Microsoft Office PowerPoint</Application>
  <PresentationFormat>Экран (4:3)</PresentationFormat>
  <Paragraphs>54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учитель</dc:creator>
  <cp:lastModifiedBy>учитель</cp:lastModifiedBy>
  <cp:revision>5</cp:revision>
  <cp:lastPrinted>2017-04-14T09:39:54Z</cp:lastPrinted>
  <dcterms:created xsi:type="dcterms:W3CDTF">2017-04-14T09:07:15Z</dcterms:created>
  <dcterms:modified xsi:type="dcterms:W3CDTF">2017-04-17T08:52:32Z</dcterms:modified>
</cp:coreProperties>
</file>