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1" r:id="rId4"/>
    <p:sldId id="257" r:id="rId5"/>
    <p:sldId id="262" r:id="rId6"/>
    <p:sldId id="258" r:id="rId7"/>
    <p:sldId id="265" r:id="rId8"/>
    <p:sldId id="259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02114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Движение = речь: «подводные камни».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.pinimg.com/originals/c6/c6/fd/c6c6fd01f0d60136cac3daf74f268d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819400"/>
            <a:ext cx="2876423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797308"/>
            <a:ext cx="8763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Отсутствие большого количества звуков или замена одних звуков другими, может недоставать несколько звуковых групп: свистящих, шипящих, сонорных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л);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Слова из 4–6 слогов произносятся искаженно, в них не хватает звуков и целых слогов, слоги могут переставляться, заменяться другими (молоток —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мотолок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простокваша —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постоквашина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регулировщик —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легуровщик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Словарный запас беден, в нём не хватает сложных существительных, очень мало прилагательных, отмечается большое количество замен (чашка — кружка, аист — цапля, клубника — земляника, юбка — платье, лось — олень, готовит — варит, шьёт — вышивает, большой — высокий, широкий — длинный);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предложениях часто пропускаются предлоги, высказывания малопонятны, дети не в состоянии озвучить то, что они думают.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pnd1.ru/client/images/upload/85RI7bOTqN.jpg"/>
          <p:cNvPicPr>
            <a:picLocks noChangeAspect="1" noChangeArrowheads="1"/>
          </p:cNvPicPr>
          <p:nvPr/>
        </p:nvPicPr>
        <p:blipFill>
          <a:blip r:embed="rId2" cstate="print"/>
          <a:srcRect l="10583" r="10042" b="10042"/>
          <a:stretch>
            <a:fillRect/>
          </a:stretch>
        </p:blipFill>
        <p:spPr bwMode="auto">
          <a:xfrm>
            <a:off x="3810000" y="152400"/>
            <a:ext cx="1295400" cy="1468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4122/121447594.31c/0_bdf6d_d76a77ec_XL.jpeg.jpg"/>
          <p:cNvPicPr>
            <a:picLocks noChangeAspect="1" noChangeArrowheads="1"/>
          </p:cNvPicPr>
          <p:nvPr/>
        </p:nvPicPr>
        <p:blipFill>
          <a:blip r:embed="rId2"/>
          <a:srcRect l="24844" t="3333" r="15911"/>
          <a:stretch>
            <a:fillRect/>
          </a:stretch>
        </p:blipFill>
        <p:spPr bwMode="auto">
          <a:xfrm>
            <a:off x="6019800" y="152401"/>
            <a:ext cx="3048000" cy="42770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5867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0 до 12 месяцев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Стадия крика.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0 до 6–8 недель. Синхронизация речевого, слухового и дыхательного аппаратов.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(2-5 мес.) Появился комплекс оживления. Крик ребёнка приобретает интонационную окраску, он меняется в зависимости от состояния малыша.  Оно сопровождается появлением «социальной» улыбки для всех.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происходит на выдохе, так тренируется речевое дыхание.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Стадия лепета.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5 до 11 мес. Ребёнок начинает ползать, а позднее ходить. Для неё характерен лепет, состоящий вначале из отдельных слогов (па, ба, ля), переходящих позднее в слоговые цепочки (па-па-па), а затем в следующую стадию — первые слова, которые чаще состоят из двух одинаковых слогов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па-па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папа)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521875"/>
            <a:ext cx="857091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Стадия первых слов.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Длится до конца первого года жизни. Эти слова (около 20–25) чаще состоят из двух одинаковых слогов. Это стадия, когда ребёнок начинает соотносить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лепетные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комплексы с конкретными словами.  Ребёнок на этой стадии активно поддерживает контакт со взрослым предметно-действенными средствами, манипуляцией с игрушками и предметами. На этой же стадии интенсивно развивается понимание обращённой речи, малыш активно начинает накапливать пассивный словарь.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nd1.ru/client/images/upload/85RI7bOTqN.jpg"/>
          <p:cNvPicPr>
            <a:picLocks noChangeAspect="1" noChangeArrowheads="1"/>
          </p:cNvPicPr>
          <p:nvPr/>
        </p:nvPicPr>
        <p:blipFill>
          <a:blip r:embed="rId2" cstate="print"/>
          <a:srcRect l="10583" r="10042" b="10042"/>
          <a:stretch>
            <a:fillRect/>
          </a:stretch>
        </p:blipFill>
        <p:spPr bwMode="auto">
          <a:xfrm>
            <a:off x="228600" y="152400"/>
            <a:ext cx="1295400" cy="146812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28800" y="82689"/>
            <a:ext cx="7162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Тревожные симптомы: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ребёнка нет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гуканья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гуления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первый год жизни, он не фиксирует взгляд на движущемся объекте;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«комплекса оживления», реакции на эмоциональную речь;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запаздывание периода лепета к 6 месяцам, нет интереса к окружающему миру;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862" y="2157948"/>
            <a:ext cx="88217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гуление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лепет монотонные, очень тихие, неэмоциональные, без интонации;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 неправильно расположен в полости рта, заметны спазмы мышц рта, языка;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9–12 месяцам сохраняется примитивный, однообразный лепет;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теряется, отыскивая глазами источник звука;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с проблемами речевого развития, связанными с поражением центральной нервной системы, появляются трудности с жеванием, глотанием, они не могут пить из чашки, часто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поперхиваются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едой;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ребёнку безразлично то, что его не понимают, он говорит на языке, понятном только ему одному;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12 месяцам у детей с патологией речевого развития не появляются не только обычные, но и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лепетные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слова, предпочитает вместо них выражать свои желания жестами, мимикой и мычанием.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c.pics.livejournal.com/ameli_greys/66704380/23538/23538_900.jpg"/>
          <p:cNvPicPr>
            <a:picLocks noChangeAspect="1" noChangeArrowheads="1"/>
          </p:cNvPicPr>
          <p:nvPr/>
        </p:nvPicPr>
        <p:blipFill>
          <a:blip r:embed="rId2"/>
          <a:srcRect l="42667" r="5778"/>
          <a:stretch>
            <a:fillRect/>
          </a:stretch>
        </p:blipFill>
        <p:spPr bwMode="auto">
          <a:xfrm>
            <a:off x="6705600" y="228600"/>
            <a:ext cx="2288355" cy="31908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624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1 до 3 лет</a:t>
            </a:r>
          </a:p>
          <a:p>
            <a:pPr algn="just"/>
            <a:r>
              <a:rPr lang="be-BY" b="1" dirty="0" smtClean="0">
                <a:latin typeface="Times New Roman" pitchFamily="18" charset="0"/>
                <a:cs typeface="Times New Roman" pitchFamily="18" charset="0"/>
              </a:rPr>
              <a:t>Словарь: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be-BY" dirty="0" smtClean="0">
                <a:latin typeface="Times New Roman" pitchFamily="18" charset="0"/>
                <a:cs typeface="Times New Roman" pitchFamily="18" charset="0"/>
              </a:rPr>
              <a:t>к 1 г 6 мес.— 10—15 слов; к концу 2-го года — 300 слов (за 6 мес. около 300 слов!); к 3 годам— около 1000 слов (т.е. за год около 700 слов!)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Звукопроизношение: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Освоены гласные ([А], [У], [О], [И])  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согласные раннего онтогенеза [К], [К’], [Г], [Г’], [М], [М’], [П, ][П’], [Б], [Б’], [Т], [Т’], [Д], [Д’], [Н], [Н’] ;  к концу третьего года [В], [В’], [Ф], [Ф’] [Ы], [Э], [Х], [Х’], [С’], [З’], [Л’].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Фонематический слух практически не развит.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6050" y="3490079"/>
            <a:ext cx="88455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Связная речь: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только начинает формироваться. Ребенок третьего года жизни овладевает диалогической речью и все чаще становится инициатором общения. 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 концу третьего года жизни начинается развитие монологической речи. </a:t>
            </a:r>
          </a:p>
          <a:p>
            <a:pPr lvl="0" algn="just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Грамматический строй</a:t>
            </a:r>
            <a:r>
              <a:rPr lang="be-BY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Значения слов становятся все более определенными. К началу 3-го года жизни у ребенка начинает формироваться грамматический строй речи. Сначала ребенок выражает свои желания, просьбы одним слвом. Потом — примитивными фразами без согласования. Далее постепенно появляются элементы согласования и соподчинения слов в предложении. К 2 году дети практически овладевают навыками употребления форм единственного и множественного числа имен существительных, времени и лица глаголов, используют некоторые падежные окончания.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152400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ребёнок не может воплотить свою мысль в речевое сообщение, он затрудняется при ответе на вопросы взрослого;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активный и пассивный словарь накапливаются очень медленными темпами;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дети с трудом строят даже короткую фразу: «Девочка мяч упали или девочка мяч» (У девочки упал мяч); </a:t>
            </a:r>
          </a:p>
        </p:txBody>
      </p:sp>
      <p:pic>
        <p:nvPicPr>
          <p:cNvPr id="3" name="Picture 2" descr="https://pnd1.ru/client/images/upload/85RI7bOTqN.jpg"/>
          <p:cNvPicPr>
            <a:picLocks noChangeAspect="1" noChangeArrowheads="1"/>
          </p:cNvPicPr>
          <p:nvPr/>
        </p:nvPicPr>
        <p:blipFill>
          <a:blip r:embed="rId2" cstate="print"/>
          <a:srcRect l="10583" r="10042" b="10042"/>
          <a:stretch>
            <a:fillRect/>
          </a:stretch>
        </p:blipFill>
        <p:spPr bwMode="auto">
          <a:xfrm>
            <a:off x="228600" y="152400"/>
            <a:ext cx="1295400" cy="14681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2125682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распространённое предложение дети не могут не только построить самостоятельно, но и повторить за взрослым, например, мишка косолапый вышел из леса;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произносимых словах часто встречаются перестановки слогов и звуков, замещение одного звука другим;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при произношении отдельных звуков у ребёнка заметно напряжение или подёргивание мышц лица;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он не понимает смысл прочитанной взрослым сказки,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затрудняется ответить на простой вопрос по её содержанию, пытаться пересказать;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 малыша возникает сложность при собирании матрёшек, кубиков, разрезных картинок, состоящих из четырёх частей. 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vse-pro-detstvo.ru/wp-content/uploads/razvitie_rebenka_v_5_let.jpg"/>
          <p:cNvPicPr>
            <a:picLocks noChangeAspect="1" noChangeArrowheads="1"/>
          </p:cNvPicPr>
          <p:nvPr/>
        </p:nvPicPr>
        <p:blipFill>
          <a:blip r:embed="rId2"/>
          <a:srcRect l="5296" r="23593"/>
          <a:stretch>
            <a:fillRect/>
          </a:stretch>
        </p:blipFill>
        <p:spPr bwMode="auto">
          <a:xfrm>
            <a:off x="7010400" y="152400"/>
            <a:ext cx="1981200" cy="18573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118705"/>
            <a:ext cx="6858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3 до 5 лет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Звукопроизношение: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3-4 года – свистящие (С, З, Ц)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4-5 лет – шипящие (Ш, Ж, Щ, Ч)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Словарный запас: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до 2500 – 3000 слов. 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Дети начинают активно пользоваться собирательными существительными (посуда, овощи, фрукты). Появляются притяжательные прилагательные, а также сравнительная степень прилагательных. Идет усвоение возвратных глаголов и приставочных.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2811482"/>
            <a:ext cx="891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Фонетико-фонематическая сторона речи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Ребенок пятого года жизни осваивает подгруппу свистящих звуков и дифференцирует их между собой. Еще возможно нарушение произношения шипящих, аффрикат,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соноров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Малыш определяет ударный гласный в начале слов: утка, аист, озеро; может определить очередность звуков в слияниях: ау, уа,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Грамматический строй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5 годам: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Согласовывать существительные с числительными два, пять в роде и </a:t>
            </a: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два лыжника – двое лыжников, пять лыжников – пятеро лыжников;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Образовывать существительные множественного числа с уменьшительно-ласкательными </a:t>
            </a: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суффиксами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домик – домики, гномик – гномики;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Образовывать названия детёнышей животных и птиц в единственном и множественном </a:t>
            </a: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цыплёнок – цыплята, скворчонок – скворчата;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 Правильно употреблять </a:t>
            </a: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предлоги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в, с, со, из, между.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828800"/>
            <a:ext cx="89154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детей с неразборчивой речью характерны такие нарушения: 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неправильное произношение многосложных слов (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игнусинный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игрушечный,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тивилизиль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телевизор), в словах переставлены и пропущены слоги и звуки;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может ответить на вопрос взрослого распространённым предложением, его ответы односложны;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он не может закончить начатую взрослым фразу, рассказать о предмете, игрушке, картинке;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словарный запас скудный, ограничен примитивным набором слов, чаще всего используемых в быту;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 трудом подбирает нужные слова, может их перепутать, если они близки по звучанию, но разные по значению;</a:t>
            </a:r>
          </a:p>
          <a:p>
            <a:pPr lvl="0">
              <a:buFont typeface="Arial" pitchFamily="34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его артикуляции отсутствует произношение большинства звуковых групп: шипящих, свистящих, часты замены звуков, он не замечает речевых ошибок у себя и у окружающих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pnd1.ru/client/images/upload/85RI7bOTqN.jpg"/>
          <p:cNvPicPr>
            <a:picLocks noChangeAspect="1" noChangeArrowheads="1"/>
          </p:cNvPicPr>
          <p:nvPr/>
        </p:nvPicPr>
        <p:blipFill>
          <a:blip r:embed="rId2" cstate="print"/>
          <a:srcRect l="10583" r="10042" b="10042"/>
          <a:stretch>
            <a:fillRect/>
          </a:stretch>
        </p:blipFill>
        <p:spPr bwMode="auto">
          <a:xfrm>
            <a:off x="228600" y="152400"/>
            <a:ext cx="1295400" cy="14681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52600" y="203537"/>
            <a:ext cx="7239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редких случаях в этом возрасте могут встречаться дети, которые не только не умеют бегло говорить, но и не могут составить простое предложение из 2–3 слов.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xvatit.com/upload/newxvatit/lori-0002761140-bigwww800.jpg"/>
          <p:cNvPicPr>
            <a:picLocks noChangeAspect="1" noChangeArrowheads="1"/>
          </p:cNvPicPr>
          <p:nvPr/>
        </p:nvPicPr>
        <p:blipFill>
          <a:blip r:embed="rId2"/>
          <a:srcRect l="20000" r="15000"/>
          <a:stretch>
            <a:fillRect/>
          </a:stretch>
        </p:blipFill>
        <p:spPr bwMode="auto">
          <a:xfrm>
            <a:off x="6781800" y="152400"/>
            <a:ext cx="2209800" cy="22607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148531"/>
            <a:ext cx="632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5 до 7 лет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Словарь: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4000 слов,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представлены все части речи, включая причастия и деепричастия.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Звукопроизношение: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лет – шипящие (Ш, Ж, Щ, Ч)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5-6 лет  - сонорные (Л, Р)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2375892"/>
            <a:ext cx="883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Фонетико-фонематическая сторона речи 5-6 лет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это время наблюдается активное становление фонетической стороны речи, поэтому к пяти годам и шипящие звуки как правило произносятся правильно и дифференцированы в речевом потоке, уходит смягчение звуков [Ч] и [Щ].  Ребенок легко определяет начальный и конечный звуки в словах, может определить количество звуков в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трех-пятизвучном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слове, может подобрать слово на заданный звук.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Грамматический строй.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6 лет ребёнок должен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Подбирать однокоренные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образовывать трудные формы повелительного и условного наклонения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глаголов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образовывать глаголы приставочным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способом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образовывать глаголы совершенного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образовывать прилагательные от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существительных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относительные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малиновый, деревянный, дубовый,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притяжательные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лисий, волчий, папин, Катин; употреблять трудные формы родительного падежа существительных во множественном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карандашей, ягнят, помидоров;  правильно употреблять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предлоги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из-за, из-под.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48530"/>
            <a:ext cx="75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5 до 7 лет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Фонематические процессы 6-7 лет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 шести годам процесс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фонемообразования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заканчивается. Ребенок правильно произносит и дифференцирует в речевом потоке все звуки родного языка. Он сознает норму произношения. Он не нарушает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звуконаполняемость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 слоговую структуру слов. Он может определить место любого звука в слове, определить количество звуков в слове, подобрать слово на заданный звук.</a:t>
            </a:r>
          </a:p>
        </p:txBody>
      </p:sp>
      <p:pic>
        <p:nvPicPr>
          <p:cNvPr id="3" name="Рисунок 2" descr="готовим речь к школе"/>
          <p:cNvPicPr/>
          <p:nvPr/>
        </p:nvPicPr>
        <p:blipFill>
          <a:blip r:embed="rId2"/>
          <a:srcRect l="12635" t="2760" r="9956" b="3403"/>
          <a:stretch>
            <a:fillRect/>
          </a:stretch>
        </p:blipFill>
        <p:spPr bwMode="auto">
          <a:xfrm>
            <a:off x="7772400" y="52552"/>
            <a:ext cx="1270548" cy="261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2400" y="2582882"/>
            <a:ext cx="8839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Грамматический строй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Хотя речь шестилетнего ребёнка становится все совершеннее, в ней по-прежнему встречаются ошибки. Дети не всегда могут правильно склонять слова по падежам и числам: «нет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подругов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«много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перчатков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«около домах». Если слово несклоняемое, с ним тоже могут возникнуть трудности, например, «нет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видели». Детские высказывания, состоящие из простых предложений, сменяются сложными предложениями.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Связная речь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ребят не составляет труда самостоятельно пересказать художественное произведение, содержание фильма, описать предмет, придумать сказку. Очень полезное качество, появляющееся в этом возрасте – чувство предвидения, когда дети могут рассказать о том, что вот-вот произойдёт или могло бы произойти, но ещё не случилось, или придумать продолжение начатой взрослыми истории.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Ещё одно достижение – объяснительная речь.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1211</Words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Certified Windows</cp:lastModifiedBy>
  <cp:revision>14</cp:revision>
  <dcterms:created xsi:type="dcterms:W3CDTF">2019-10-31T04:19:58Z</dcterms:created>
  <dcterms:modified xsi:type="dcterms:W3CDTF">2019-11-06T06:46:32Z</dcterms:modified>
</cp:coreProperties>
</file>