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58" r:id="rId5"/>
    <p:sldId id="266" r:id="rId6"/>
    <p:sldId id="262" r:id="rId7"/>
    <p:sldId id="260" r:id="rId8"/>
    <p:sldId id="267" r:id="rId9"/>
  </p:sldIdLst>
  <p:sldSz cx="121920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39" autoAdjust="0"/>
    <p:restoredTop sz="94660"/>
  </p:normalViewPr>
  <p:slideViewPr>
    <p:cSldViewPr snapToGrid="0">
      <p:cViewPr varScale="1">
        <p:scale>
          <a:sx n="59" d="100"/>
          <a:sy n="59" d="100"/>
        </p:scale>
        <p:origin x="-102" y="-6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779629-4DF6-4776-8089-E2E968201A63}" type="datetimeFigureOut">
              <a:rPr lang="ru-RU"/>
              <a:pPr>
                <a:defRPr/>
              </a:pPr>
              <a:t>01.09.2019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CECF5A-093C-40DA-A9EC-B080E5BDD1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B65AD1-009C-4418-A59B-54178673C712}" type="datetimeFigureOut">
              <a:rPr lang="ru-RU"/>
              <a:pPr>
                <a:defRPr/>
              </a:pPr>
              <a:t>01.09.2019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03A6A-70C5-4E64-89A1-0BA2EE8C44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9BF417-274E-4407-87D4-185CD36344EA}" type="datetimeFigureOut">
              <a:rPr lang="ru-RU"/>
              <a:pPr>
                <a:defRPr/>
              </a:pPr>
              <a:t>01.09.2019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A078B8-ED91-448E-A52C-6BD73230D7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638DFC-124C-493D-AC00-2E179C83AACA}" type="datetimeFigureOut">
              <a:rPr lang="ru-RU"/>
              <a:pPr>
                <a:defRPr/>
              </a:pPr>
              <a:t>01.09.2019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EDCCE1-FEFD-4E84-BB5E-CCCEB3868C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906386-D3D9-4EC9-A8D5-5B8A1C1445E0}" type="datetimeFigureOut">
              <a:rPr lang="ru-RU"/>
              <a:pPr>
                <a:defRPr/>
              </a:pPr>
              <a:t>01.09.2019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8925C3-16E9-4538-9686-B5D683E8A3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31E51-CFAB-4C0E-BF3B-4B7C53182870}" type="datetimeFigureOut">
              <a:rPr lang="ru-RU"/>
              <a:pPr>
                <a:defRPr/>
              </a:pPr>
              <a:t>01.09.2019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B38079-110C-4DDB-BC08-2C7813B443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8FBD73-F61B-4DA6-8C4F-45A6B9593377}" type="datetimeFigureOut">
              <a:rPr lang="ru-RU"/>
              <a:pPr>
                <a:defRPr/>
              </a:pPr>
              <a:t>01.09.2019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96A11C-85DA-4AD2-B5D5-F9C742E50E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E427D3-0A49-494E-9DE1-3194F0ADD449}" type="datetimeFigureOut">
              <a:rPr lang="ru-RU"/>
              <a:pPr>
                <a:defRPr/>
              </a:pPr>
              <a:t>01.09.2019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BBB58-B9D3-4106-94E5-3536E5100D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29CDDA-64FD-416E-AB54-2B98AA7EB649}" type="datetimeFigureOut">
              <a:rPr lang="ru-RU"/>
              <a:pPr>
                <a:defRPr/>
              </a:pPr>
              <a:t>01.09.2019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63DC3C-00FC-4982-B980-AE0BE5FB10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8C23A5-EA4F-418E-B5A2-EE4488B0352A}" type="datetimeFigureOut">
              <a:rPr lang="ru-RU"/>
              <a:pPr>
                <a:defRPr/>
              </a:pPr>
              <a:t>01.09.2019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649A13-BCBF-4E24-A4FA-588B1528C3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9D1950-8590-445F-BE73-2C66BCC3A340}" type="datetimeFigureOut">
              <a:rPr lang="ru-RU"/>
              <a:pPr>
                <a:defRPr/>
              </a:pPr>
              <a:t>01.09.2019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303F16-C6D9-4E4D-8DFC-E7D3433785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B210311-F292-45C4-A8DB-75275A781A5F}" type="datetimeFigureOut">
              <a:rPr lang="ru-RU"/>
              <a:pPr>
                <a:defRPr/>
              </a:pPr>
              <a:t>01.09.2019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09B994F-3B75-4E6D-89D4-227D6C87A2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Заголовок 1"/>
          <p:cNvSpPr>
            <a:spLocks noGrp="1"/>
          </p:cNvSpPr>
          <p:nvPr>
            <p:ph type="ctrTitle"/>
          </p:nvPr>
        </p:nvSpPr>
        <p:spPr>
          <a:xfrm>
            <a:off x="1771650" y="750888"/>
            <a:ext cx="9144000" cy="2387600"/>
          </a:xfrm>
        </p:spPr>
        <p:txBody>
          <a:bodyPr/>
          <a:lstStyle/>
          <a:p>
            <a:pPr eaLnBrk="1" hangingPunct="1"/>
            <a:r>
              <a:rPr lang="ru-RU" sz="7200" b="1" smtClean="0">
                <a:solidFill>
                  <a:srgbClr val="843C0C"/>
                </a:solidFill>
              </a:rPr>
              <a:t>«Через века,через года! Помните! 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3559175" y="365125"/>
            <a:ext cx="8204200" cy="6183313"/>
          </a:xfrm>
        </p:spPr>
        <p:txBody>
          <a:bodyPr/>
          <a:lstStyle/>
          <a:p>
            <a:pPr eaLnBrk="1" hangingPunct="1"/>
            <a:r>
              <a:rPr lang="ru-RU" sz="6000" b="1" smtClean="0">
                <a:solidFill>
                  <a:schemeClr val="bg1"/>
                </a:solidFill>
              </a:rPr>
              <a:t>Люди!</a:t>
            </a:r>
            <a:br>
              <a:rPr lang="ru-RU" sz="6000" b="1" smtClean="0">
                <a:solidFill>
                  <a:schemeClr val="bg1"/>
                </a:solidFill>
              </a:rPr>
            </a:br>
            <a:r>
              <a:rPr lang="ru-RU" sz="6000" b="1" smtClean="0">
                <a:solidFill>
                  <a:schemeClr val="bg1"/>
                </a:solidFill>
              </a:rPr>
              <a:t>Покуда сердца стучатся-</a:t>
            </a:r>
            <a:br>
              <a:rPr lang="ru-RU" sz="6000" b="1" smtClean="0">
                <a:solidFill>
                  <a:schemeClr val="bg1"/>
                </a:solidFill>
              </a:rPr>
            </a:br>
            <a:r>
              <a:rPr lang="ru-RU" sz="6000" b="1" smtClean="0">
                <a:solidFill>
                  <a:schemeClr val="bg1"/>
                </a:solidFill>
              </a:rPr>
              <a:t>Помните!</a:t>
            </a:r>
            <a:br>
              <a:rPr lang="ru-RU" sz="6000" b="1" smtClean="0">
                <a:solidFill>
                  <a:schemeClr val="bg1"/>
                </a:solidFill>
              </a:rPr>
            </a:br>
            <a:r>
              <a:rPr lang="ru-RU" sz="6000" b="1" smtClean="0">
                <a:solidFill>
                  <a:schemeClr val="bg1"/>
                </a:solidFill>
              </a:rPr>
              <a:t>Какой ценой</a:t>
            </a:r>
            <a:br>
              <a:rPr lang="ru-RU" sz="6000" b="1" smtClean="0">
                <a:solidFill>
                  <a:schemeClr val="bg1"/>
                </a:solidFill>
              </a:rPr>
            </a:br>
            <a:r>
              <a:rPr lang="ru-RU" sz="6000" b="1" smtClean="0">
                <a:solidFill>
                  <a:schemeClr val="bg1"/>
                </a:solidFill>
              </a:rPr>
              <a:t>Завоевано счастье-…</a:t>
            </a:r>
            <a:br>
              <a:rPr lang="ru-RU" sz="6000" b="1" smtClean="0">
                <a:solidFill>
                  <a:schemeClr val="bg1"/>
                </a:solidFill>
              </a:rPr>
            </a:br>
            <a:endParaRPr lang="ru-RU" sz="6000" b="1" smtClean="0">
              <a:solidFill>
                <a:schemeClr val="bg1"/>
              </a:solidFill>
            </a:endParaRPr>
          </a:p>
        </p:txBody>
      </p:sp>
      <p:pic>
        <p:nvPicPr>
          <p:cNvPr id="14339" name="Рисунок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47813" y="2698750"/>
            <a:ext cx="9145587" cy="165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Объект 3"/>
          <p:cNvPicPr>
            <a:picLocks noGrp="1" noChangeAspect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2531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90975" y="635000"/>
            <a:ext cx="7077075" cy="5345113"/>
          </a:xfrm>
        </p:spPr>
        <p:txBody>
          <a:bodyPr/>
          <a:lstStyle/>
          <a:p>
            <a:pPr eaLnBrk="1" hangingPunct="1"/>
            <a:r>
              <a:rPr lang="ru-RU" sz="3200" b="1" i="1" smtClean="0">
                <a:solidFill>
                  <a:schemeClr val="bg1"/>
                </a:solidFill>
              </a:rPr>
              <a:t>           </a:t>
            </a:r>
            <a:r>
              <a:rPr lang="ru-RU" sz="4000" b="1" i="1" smtClean="0">
                <a:solidFill>
                  <a:schemeClr val="bg1"/>
                </a:solidFill>
              </a:rPr>
              <a:t>1418дней -4 года</a:t>
            </a:r>
            <a:br>
              <a:rPr lang="ru-RU" sz="4000" b="1" i="1" smtClean="0">
                <a:solidFill>
                  <a:schemeClr val="bg1"/>
                </a:solidFill>
              </a:rPr>
            </a:br>
            <a:r>
              <a:rPr lang="ru-RU" sz="4000" b="1" i="1" smtClean="0">
                <a:solidFill>
                  <a:schemeClr val="bg1"/>
                </a:solidFill>
              </a:rPr>
              <a:t>Было разрушено 1710 городов</a:t>
            </a:r>
            <a:br>
              <a:rPr lang="ru-RU" sz="4000" b="1" i="1" smtClean="0">
                <a:solidFill>
                  <a:schemeClr val="bg1"/>
                </a:solidFill>
              </a:rPr>
            </a:br>
            <a:r>
              <a:rPr lang="ru-RU" sz="4000" b="1" i="1" smtClean="0">
                <a:solidFill>
                  <a:schemeClr val="bg1"/>
                </a:solidFill>
              </a:rPr>
              <a:t>       70 тыс сел и деревень</a:t>
            </a:r>
            <a:br>
              <a:rPr lang="ru-RU" sz="4000" b="1" i="1" smtClean="0">
                <a:solidFill>
                  <a:schemeClr val="bg1"/>
                </a:solidFill>
              </a:rPr>
            </a:br>
            <a:r>
              <a:rPr lang="ru-RU" sz="4000" b="1" i="1" smtClean="0">
                <a:solidFill>
                  <a:schemeClr val="bg1"/>
                </a:solidFill>
              </a:rPr>
              <a:t>       6  млн зданий</a:t>
            </a:r>
            <a:br>
              <a:rPr lang="ru-RU" sz="4000" b="1" i="1" smtClean="0">
                <a:solidFill>
                  <a:schemeClr val="bg1"/>
                </a:solidFill>
              </a:rPr>
            </a:br>
            <a:r>
              <a:rPr lang="ru-RU" sz="4000" b="1" i="1" smtClean="0">
                <a:solidFill>
                  <a:schemeClr val="bg1"/>
                </a:solidFill>
              </a:rPr>
              <a:t>Осталось без крова – 25 млн чел</a:t>
            </a:r>
            <a:br>
              <a:rPr lang="ru-RU" sz="4000" b="1" i="1" smtClean="0">
                <a:solidFill>
                  <a:schemeClr val="bg1"/>
                </a:solidFill>
              </a:rPr>
            </a:br>
            <a:r>
              <a:rPr lang="ru-RU" sz="4000" b="1" i="1" smtClean="0">
                <a:solidFill>
                  <a:schemeClr val="bg1"/>
                </a:solidFill>
              </a:rPr>
              <a:t/>
            </a:r>
            <a:br>
              <a:rPr lang="ru-RU" sz="4000" b="1" i="1" smtClean="0">
                <a:solidFill>
                  <a:schemeClr val="bg1"/>
                </a:solidFill>
              </a:rPr>
            </a:br>
            <a:r>
              <a:rPr lang="ru-RU" sz="4000" b="1" i="1" smtClean="0">
                <a:solidFill>
                  <a:schemeClr val="bg1"/>
                </a:solidFill>
              </a:rPr>
              <a:t>Потерено 30% нац. Богатства.</a:t>
            </a:r>
            <a:br>
              <a:rPr lang="ru-RU" sz="4000" b="1" i="1" smtClean="0">
                <a:solidFill>
                  <a:schemeClr val="bg1"/>
                </a:solidFill>
              </a:rPr>
            </a:br>
            <a:endParaRPr lang="ru-RU" sz="4000" b="1" i="1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12192000" cy="6872288"/>
          </a:xfrm>
        </p:spPr>
      </p:pic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55288" cy="5664200"/>
          </a:xfrm>
        </p:spPr>
        <p:txBody>
          <a:bodyPr/>
          <a:lstStyle/>
          <a:p>
            <a:pPr eaLnBrk="1" hangingPunct="1"/>
            <a:r>
              <a:rPr lang="ru-RU" sz="6000" b="1" smtClean="0">
                <a:solidFill>
                  <a:schemeClr val="bg1"/>
                </a:solidFill>
              </a:rPr>
              <a:t>Мечту пронесите через года</a:t>
            </a:r>
            <a:br>
              <a:rPr lang="ru-RU" sz="6000" b="1" smtClean="0">
                <a:solidFill>
                  <a:schemeClr val="bg1"/>
                </a:solidFill>
              </a:rPr>
            </a:br>
            <a:r>
              <a:rPr lang="ru-RU" sz="6000" b="1" smtClean="0">
                <a:solidFill>
                  <a:schemeClr val="bg1"/>
                </a:solidFill>
              </a:rPr>
              <a:t>И жизнью наполните!...</a:t>
            </a:r>
            <a:br>
              <a:rPr lang="ru-RU" sz="6000" b="1" smtClean="0">
                <a:solidFill>
                  <a:schemeClr val="bg1"/>
                </a:solidFill>
              </a:rPr>
            </a:br>
            <a:r>
              <a:rPr lang="ru-RU" sz="6000" b="1" smtClean="0">
                <a:solidFill>
                  <a:schemeClr val="bg1"/>
                </a:solidFill>
              </a:rPr>
              <a:t>Но о тех,кто уже не придет</a:t>
            </a:r>
            <a:br>
              <a:rPr lang="ru-RU" sz="6000" b="1" smtClean="0">
                <a:solidFill>
                  <a:schemeClr val="bg1"/>
                </a:solidFill>
              </a:rPr>
            </a:br>
            <a:r>
              <a:rPr lang="ru-RU" sz="6000" b="1" smtClean="0">
                <a:solidFill>
                  <a:schemeClr val="bg1"/>
                </a:solidFill>
              </a:rPr>
              <a:t>Никогда,-</a:t>
            </a:r>
            <a:br>
              <a:rPr lang="ru-RU" sz="6000" b="1" smtClean="0">
                <a:solidFill>
                  <a:schemeClr val="bg1"/>
                </a:solidFill>
              </a:rPr>
            </a:br>
            <a:r>
              <a:rPr lang="ru-RU" sz="6000" b="1" smtClean="0">
                <a:solidFill>
                  <a:schemeClr val="bg1"/>
                </a:solidFill>
              </a:rPr>
              <a:t>Заклинаю,-</a:t>
            </a:r>
            <a:br>
              <a:rPr lang="ru-RU" sz="6000" b="1" smtClean="0">
                <a:solidFill>
                  <a:schemeClr val="bg1"/>
                </a:solidFill>
              </a:rPr>
            </a:br>
            <a:r>
              <a:rPr lang="ru-RU" sz="6000" b="1" smtClean="0">
                <a:solidFill>
                  <a:schemeClr val="bg1"/>
                </a:solidFill>
              </a:rPr>
              <a:t>Помните!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Объект 3"/>
          <p:cNvPicPr>
            <a:picLocks noGrp="1" noChangeAspect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3555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70338" y="593725"/>
            <a:ext cx="7077075" cy="4938713"/>
          </a:xfrm>
        </p:spPr>
        <p:txBody>
          <a:bodyPr/>
          <a:lstStyle/>
          <a:p>
            <a:pPr eaLnBrk="1" hangingPunct="1"/>
            <a:r>
              <a:rPr lang="ru-RU" sz="4000" b="1" i="1" smtClean="0">
                <a:solidFill>
                  <a:schemeClr val="bg1"/>
                </a:solidFill>
              </a:rPr>
              <a:t>                 ПОГИБЛО:</a:t>
            </a:r>
            <a:br>
              <a:rPr lang="ru-RU" sz="4000" b="1" i="1" smtClean="0">
                <a:solidFill>
                  <a:schemeClr val="bg1"/>
                </a:solidFill>
              </a:rPr>
            </a:br>
            <a:r>
              <a:rPr lang="ru-RU" sz="4000" b="1" i="1" smtClean="0">
                <a:solidFill>
                  <a:schemeClr val="bg1"/>
                </a:solidFill>
              </a:rPr>
              <a:t>  Всего - 26.6 млн. чел.</a:t>
            </a:r>
            <a:br>
              <a:rPr lang="ru-RU" sz="4000" b="1" i="1" smtClean="0">
                <a:solidFill>
                  <a:schemeClr val="bg1"/>
                </a:solidFill>
              </a:rPr>
            </a:br>
            <a:r>
              <a:rPr lang="ru-RU" sz="4000" b="1" i="1" smtClean="0">
                <a:solidFill>
                  <a:schemeClr val="bg1"/>
                </a:solidFill>
              </a:rPr>
              <a:t>На полях сражения - 8,7 млн. чел.</a:t>
            </a:r>
            <a:br>
              <a:rPr lang="ru-RU" sz="4000" b="1" i="1" smtClean="0">
                <a:solidFill>
                  <a:schemeClr val="bg1"/>
                </a:solidFill>
              </a:rPr>
            </a:br>
            <a:r>
              <a:rPr lang="ru-RU" sz="4000" b="1" i="1" smtClean="0">
                <a:solidFill>
                  <a:schemeClr val="bg1"/>
                </a:solidFill>
              </a:rPr>
              <a:t>В оккупации - 7,42 млн. чел.</a:t>
            </a:r>
            <a:br>
              <a:rPr lang="ru-RU" sz="4000" b="1" i="1" smtClean="0">
                <a:solidFill>
                  <a:schemeClr val="bg1"/>
                </a:solidFill>
              </a:rPr>
            </a:br>
            <a:r>
              <a:rPr lang="ru-RU" sz="4000" b="1" i="1" smtClean="0">
                <a:solidFill>
                  <a:schemeClr val="bg1"/>
                </a:solidFill>
              </a:rPr>
              <a:t>Каждые 5 секунд на войне погибал 1 человек.</a:t>
            </a:r>
            <a:br>
              <a:rPr lang="ru-RU" sz="4000" b="1" i="1" smtClean="0">
                <a:solidFill>
                  <a:schemeClr val="bg1"/>
                </a:solidFill>
              </a:rPr>
            </a:br>
            <a:endParaRPr lang="ru-RU" sz="4000" b="1" i="1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Объект 3"/>
          <p:cNvPicPr>
            <a:picLocks noGrp="1" noChangeAspect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1741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70338" y="593725"/>
            <a:ext cx="7077075" cy="4938713"/>
          </a:xfrm>
        </p:spPr>
        <p:txBody>
          <a:bodyPr/>
          <a:lstStyle/>
          <a:p>
            <a:pPr eaLnBrk="1" hangingPunct="1"/>
            <a:r>
              <a:rPr lang="ru-RU" sz="3200" b="1" i="1" smtClean="0">
                <a:solidFill>
                  <a:schemeClr val="bg1"/>
                </a:solidFill>
              </a:rPr>
              <a:t/>
            </a:r>
            <a:br>
              <a:rPr lang="ru-RU" sz="3200" b="1" i="1" smtClean="0">
                <a:solidFill>
                  <a:schemeClr val="bg1"/>
                </a:solidFill>
              </a:rPr>
            </a:br>
            <a:r>
              <a:rPr lang="ru-RU" sz="3200" b="1" i="1" smtClean="0">
                <a:solidFill>
                  <a:schemeClr val="bg1"/>
                </a:solidFill>
              </a:rPr>
              <a:t>               </a:t>
            </a:r>
            <a:br>
              <a:rPr lang="ru-RU" sz="3200" b="1" i="1" smtClean="0">
                <a:solidFill>
                  <a:schemeClr val="bg1"/>
                </a:solidFill>
              </a:rPr>
            </a:br>
            <a:r>
              <a:rPr lang="ru-RU" sz="3200" b="1" i="1" smtClean="0">
                <a:solidFill>
                  <a:schemeClr val="bg1"/>
                </a:solidFill>
              </a:rPr>
              <a:t/>
            </a:r>
            <a:br>
              <a:rPr lang="ru-RU" sz="3200" b="1" i="1" smtClean="0">
                <a:solidFill>
                  <a:schemeClr val="bg1"/>
                </a:solidFill>
              </a:rPr>
            </a:br>
            <a:r>
              <a:rPr lang="ru-RU" sz="3200" b="1" i="1" smtClean="0">
                <a:solidFill>
                  <a:schemeClr val="bg1"/>
                </a:solidFill>
              </a:rPr>
              <a:t> </a:t>
            </a:r>
            <a:r>
              <a:rPr lang="ru-RU" sz="4000" b="1" i="1" smtClean="0">
                <a:solidFill>
                  <a:schemeClr val="bg1"/>
                </a:solidFill>
              </a:rPr>
              <a:t>Убитых:</a:t>
            </a:r>
            <a:br>
              <a:rPr lang="ru-RU" sz="4000" b="1" i="1" smtClean="0">
                <a:solidFill>
                  <a:schemeClr val="bg1"/>
                </a:solidFill>
              </a:rPr>
            </a:br>
            <a:r>
              <a:rPr lang="ru-RU" sz="4000" b="1" i="1" smtClean="0">
                <a:solidFill>
                  <a:schemeClr val="bg1"/>
                </a:solidFill>
              </a:rPr>
              <a:t>8 тыс. на 1 км кв., или</a:t>
            </a:r>
            <a:br>
              <a:rPr lang="ru-RU" sz="4000" b="1" i="1" smtClean="0">
                <a:solidFill>
                  <a:schemeClr val="bg1"/>
                </a:solidFill>
              </a:rPr>
            </a:br>
            <a:r>
              <a:rPr lang="ru-RU" sz="4000" b="1" i="1" smtClean="0">
                <a:solidFill>
                  <a:schemeClr val="bg1"/>
                </a:solidFill>
              </a:rPr>
              <a:t>15 человек на 2 метра Земли</a:t>
            </a:r>
            <a:br>
              <a:rPr lang="ru-RU" sz="4000" b="1" i="1" smtClean="0">
                <a:solidFill>
                  <a:schemeClr val="bg1"/>
                </a:solidFill>
              </a:rPr>
            </a:br>
            <a:r>
              <a:rPr lang="ru-RU" sz="4000" b="1" i="1" smtClean="0">
                <a:solidFill>
                  <a:schemeClr val="bg1"/>
                </a:solidFill>
              </a:rPr>
              <a:t>Если по каждому человеку, который погиб в России объявить минуту молчания,</a:t>
            </a:r>
            <a:br>
              <a:rPr lang="ru-RU" sz="4000" b="1" i="1" smtClean="0">
                <a:solidFill>
                  <a:schemeClr val="bg1"/>
                </a:solidFill>
              </a:rPr>
            </a:br>
            <a:r>
              <a:rPr lang="ru-RU" sz="4000" b="1" i="1" smtClean="0">
                <a:solidFill>
                  <a:schemeClr val="bg1"/>
                </a:solidFill>
              </a:rPr>
              <a:t>то страна будет молчать </a:t>
            </a:r>
            <a:br>
              <a:rPr lang="ru-RU" sz="4000" b="1" i="1" smtClean="0">
                <a:solidFill>
                  <a:schemeClr val="bg1"/>
                </a:solidFill>
              </a:rPr>
            </a:br>
            <a:r>
              <a:rPr lang="ru-RU" sz="4000" b="1" i="1" smtClean="0">
                <a:solidFill>
                  <a:schemeClr val="bg1"/>
                </a:solidFill>
              </a:rPr>
              <a:t>                4о лет.</a:t>
            </a:r>
            <a:br>
              <a:rPr lang="ru-RU" sz="4000" b="1" i="1" smtClean="0">
                <a:solidFill>
                  <a:schemeClr val="bg1"/>
                </a:solidFill>
              </a:rPr>
            </a:br>
            <a:endParaRPr lang="ru-RU" sz="4000" b="1" i="1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09925" y="349250"/>
            <a:ext cx="8134350" cy="61595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chemeClr val="bg2">
                    <a:lumMod val="10000"/>
                  </a:schemeClr>
                </a:solidFill>
              </a:rPr>
              <a:t>Будем жить, встречать рассветы,</a:t>
            </a:r>
            <a:br>
              <a:rPr lang="ru-RU" sz="4800" b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4800" b="1" dirty="0" smtClean="0">
                <a:solidFill>
                  <a:schemeClr val="bg2">
                    <a:lumMod val="10000"/>
                  </a:schemeClr>
                </a:solidFill>
              </a:rPr>
              <a:t>Верить и любить.</a:t>
            </a:r>
            <a:br>
              <a:rPr lang="ru-RU" sz="4800" b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4800" b="1" dirty="0" smtClean="0">
                <a:solidFill>
                  <a:schemeClr val="bg2">
                    <a:lumMod val="10000"/>
                  </a:schemeClr>
                </a:solidFill>
              </a:rPr>
              <a:t>Только не забыть бы это,</a:t>
            </a:r>
            <a:br>
              <a:rPr lang="ru-RU" sz="4800" b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4800" b="1" dirty="0" smtClean="0">
                <a:solidFill>
                  <a:schemeClr val="bg2">
                    <a:lumMod val="10000"/>
                  </a:schemeClr>
                </a:solidFill>
              </a:rPr>
              <a:t>Лишь бы не забыть.</a:t>
            </a:r>
            <a:br>
              <a:rPr lang="ru-RU" sz="4800" b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4800" b="1" dirty="0" smtClean="0">
                <a:solidFill>
                  <a:schemeClr val="bg2">
                    <a:lumMod val="10000"/>
                  </a:schemeClr>
                </a:solidFill>
              </a:rPr>
              <a:t>Эта память </a:t>
            </a:r>
            <a:r>
              <a:rPr lang="ru-RU" sz="4800" b="1" smtClean="0">
                <a:solidFill>
                  <a:schemeClr val="bg2">
                    <a:lumMod val="10000"/>
                  </a:schemeClr>
                </a:solidFill>
              </a:rPr>
              <a:t>, верьте , люди</a:t>
            </a:r>
            <a:r>
              <a:rPr lang="ru-RU" sz="4800" b="1" dirty="0" smtClean="0">
                <a:solidFill>
                  <a:schemeClr val="bg2">
                    <a:lumMod val="10000"/>
                  </a:schemeClr>
                </a:solidFill>
              </a:rPr>
              <a:t>,</a:t>
            </a:r>
            <a:br>
              <a:rPr lang="ru-RU" sz="4800" b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4800" b="1" dirty="0" smtClean="0">
                <a:solidFill>
                  <a:schemeClr val="bg2">
                    <a:lumMod val="10000"/>
                  </a:schemeClr>
                </a:solidFill>
              </a:rPr>
              <a:t>Целой Земле нужна.</a:t>
            </a:r>
            <a:br>
              <a:rPr lang="ru-RU" sz="4800" b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4800" b="1" dirty="0" smtClean="0">
                <a:solidFill>
                  <a:schemeClr val="bg2">
                    <a:lumMod val="10000"/>
                  </a:schemeClr>
                </a:solidFill>
              </a:rPr>
              <a:t>Если мы войну забудем-</a:t>
            </a:r>
            <a:br>
              <a:rPr lang="ru-RU" sz="4800" b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4800" b="1" dirty="0" smtClean="0">
                <a:solidFill>
                  <a:schemeClr val="bg2">
                    <a:lumMod val="10000"/>
                  </a:schemeClr>
                </a:solidFill>
              </a:rPr>
              <a:t>Вновь придет она.</a:t>
            </a:r>
            <a:endParaRPr lang="ru-RU" sz="4800" b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Объект 3"/>
          <p:cNvPicPr>
            <a:picLocks noGrp="1" noChangeAspect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4579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70338" y="593725"/>
            <a:ext cx="7077075" cy="4938713"/>
          </a:xfrm>
        </p:spPr>
        <p:txBody>
          <a:bodyPr/>
          <a:lstStyle/>
          <a:p>
            <a:pPr eaLnBrk="1" hangingPunct="1"/>
            <a:r>
              <a:rPr lang="ru-RU" sz="7200" b="1" i="1" smtClean="0">
                <a:solidFill>
                  <a:schemeClr val="bg1"/>
                </a:solidFill>
              </a:rPr>
              <a:t/>
            </a:r>
            <a:br>
              <a:rPr lang="ru-RU" sz="7200" b="1" i="1" smtClean="0">
                <a:solidFill>
                  <a:schemeClr val="bg1"/>
                </a:solidFill>
              </a:rPr>
            </a:br>
            <a:r>
              <a:rPr lang="ru-RU" sz="4000" b="1" i="1" smtClean="0">
                <a:solidFill>
                  <a:schemeClr val="bg1"/>
                </a:solidFill>
              </a:rPr>
              <a:t>Синквейн</a:t>
            </a:r>
            <a:br>
              <a:rPr lang="ru-RU" sz="4000" b="1" i="1" smtClean="0">
                <a:solidFill>
                  <a:schemeClr val="bg1"/>
                </a:solidFill>
              </a:rPr>
            </a:br>
            <a:r>
              <a:rPr lang="ru-RU" sz="4000" b="1" i="1" smtClean="0">
                <a:solidFill>
                  <a:schemeClr val="bg1"/>
                </a:solidFill>
              </a:rPr>
              <a:t>1. Тема </a:t>
            </a:r>
            <a:br>
              <a:rPr lang="ru-RU" sz="4000" b="1" i="1" smtClean="0">
                <a:solidFill>
                  <a:schemeClr val="bg1"/>
                </a:solidFill>
              </a:rPr>
            </a:br>
            <a:r>
              <a:rPr lang="ru-RU" sz="4000" b="1" i="1" smtClean="0">
                <a:solidFill>
                  <a:schemeClr val="bg1"/>
                </a:solidFill>
              </a:rPr>
              <a:t>2. 2-слова, описание       признака, явления. </a:t>
            </a:r>
            <a:br>
              <a:rPr lang="ru-RU" sz="4000" b="1" i="1" smtClean="0">
                <a:solidFill>
                  <a:schemeClr val="bg1"/>
                </a:solidFill>
              </a:rPr>
            </a:br>
            <a:r>
              <a:rPr lang="ru-RU" sz="4000" b="1" i="1" smtClean="0">
                <a:solidFill>
                  <a:schemeClr val="bg1"/>
                </a:solidFill>
              </a:rPr>
              <a:t>3. 3 глагола,</a:t>
            </a:r>
            <a:br>
              <a:rPr lang="ru-RU" sz="4000" b="1" i="1" smtClean="0">
                <a:solidFill>
                  <a:schemeClr val="bg1"/>
                </a:solidFill>
              </a:rPr>
            </a:br>
            <a:r>
              <a:rPr lang="ru-RU" sz="4000" b="1" i="1" smtClean="0">
                <a:solidFill>
                  <a:schemeClr val="bg1"/>
                </a:solidFill>
              </a:rPr>
              <a:t>описывающие характер действия. </a:t>
            </a:r>
            <a:br>
              <a:rPr lang="ru-RU" sz="4000" b="1" i="1" smtClean="0">
                <a:solidFill>
                  <a:schemeClr val="bg1"/>
                </a:solidFill>
              </a:rPr>
            </a:br>
            <a:r>
              <a:rPr lang="ru-RU" sz="4000" b="1" i="1" smtClean="0">
                <a:solidFill>
                  <a:schemeClr val="bg1"/>
                </a:solidFill>
              </a:rPr>
              <a:t>4.фраза, личное отношение.</a:t>
            </a:r>
            <a:br>
              <a:rPr lang="ru-RU" sz="4000" b="1" i="1" smtClean="0">
                <a:solidFill>
                  <a:schemeClr val="bg1"/>
                </a:solidFill>
              </a:rPr>
            </a:br>
            <a:r>
              <a:rPr lang="ru-RU" sz="4000" b="1" i="1" smtClean="0">
                <a:solidFill>
                  <a:schemeClr val="bg1"/>
                </a:solidFill>
              </a:rPr>
              <a:t>5. 1 слово – резюме.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160</Words>
  <Application>Microsoft Office PowerPoint</Application>
  <PresentationFormat>Custom</PresentationFormat>
  <Paragraphs>8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 Light</vt:lpstr>
      <vt:lpstr>Calibri</vt:lpstr>
      <vt:lpstr>Тема Office</vt:lpstr>
      <vt:lpstr>«Через века,через года! Помните! »</vt:lpstr>
      <vt:lpstr>Люди! Покуда сердца стучатся- Помните! Какой ценой Завоевано счастье-… </vt:lpstr>
      <vt:lpstr>           1418дней -4 года Было разрушено 1710 городов        70 тыс сел и деревень        6  млн зданий Осталось без крова – 25 млн чел  Потерено 30% нац. Богатства. </vt:lpstr>
      <vt:lpstr>Мечту пронесите через года И жизнью наполните!... Но о тех,кто уже не придет Никогда,- Заклинаю,- Помните!</vt:lpstr>
      <vt:lpstr>                 ПОГИБЛО:   Всего - 26.6 млн. чел. На полях сражения - 8,7 млн. чел. В оккупации - 7,42 млн. чел. Каждые 5 секунд на войне погибал 1 человек. </vt:lpstr>
      <vt:lpstr>                   Убитых: 8 тыс. на 1 км кв., или 15 человек на 2 метра Земли Если по каждому человеку, который погиб в России объявить минуту молчания, то страна будет молчать                  4о лет. </vt:lpstr>
      <vt:lpstr>Будем жить, встречать рассветы, Верить и любить. Только не забыть бы это, Лишь бы не забыть. Эта память , верьте , люди, Целой Земле нужна. Если мы войну забудем- Вновь придет она.</vt:lpstr>
      <vt:lpstr> Синквейн 1. Тема  2. 2-слова, описание       признака, явления.  3. 3 глагола, описывающие характер действия.  4.фраза, личное отношение. 5. 1 слово – резюме.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«Помните! Через века,через года!»</dc:title>
  <dc:creator>Александр Коростелёв</dc:creator>
  <cp:lastModifiedBy>Саша</cp:lastModifiedBy>
  <cp:revision>6</cp:revision>
  <dcterms:created xsi:type="dcterms:W3CDTF">2019-08-30T08:26:31Z</dcterms:created>
  <dcterms:modified xsi:type="dcterms:W3CDTF">2019-09-01T19:47:22Z</dcterms:modified>
</cp:coreProperties>
</file>