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64" r:id="rId3"/>
    <p:sldId id="266" r:id="rId4"/>
    <p:sldId id="265" r:id="rId5"/>
    <p:sldId id="267" r:id="rId6"/>
    <p:sldId id="269" r:id="rId7"/>
    <p:sldId id="270" r:id="rId8"/>
    <p:sldId id="268" r:id="rId9"/>
    <p:sldId id="258" r:id="rId10"/>
    <p:sldId id="271" r:id="rId11"/>
    <p:sldId id="260" r:id="rId12"/>
    <p:sldId id="261" r:id="rId13"/>
    <p:sldId id="263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24897-1D0F-47AF-86FC-92990F95939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ECDC3-006D-42DF-921B-3DADF594A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7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ECDC3-006D-42DF-921B-3DADF594AD3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07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8BE252-50A9-4446-BB7D-6F096ABB626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427131-49F3-4A79-8C46-DE5E07FD77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Тема урока.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«Правила общения для всех»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726064" y="2777149"/>
            <a:ext cx="74463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u="sng" dirty="0" smtClean="0">
                <a:solidFill>
                  <a:srgbClr val="C00000"/>
                </a:solidFill>
              </a:rPr>
              <a:t>Цели урока.</a:t>
            </a:r>
          </a:p>
          <a:p>
            <a:r>
              <a:rPr lang="ru-RU" sz="3000" b="1" dirty="0">
                <a:solidFill>
                  <a:srgbClr val="002060"/>
                </a:solidFill>
              </a:rPr>
              <a:t>Н</a:t>
            </a:r>
            <a:r>
              <a:rPr lang="ru-RU" sz="3000" b="1" dirty="0" smtClean="0">
                <a:solidFill>
                  <a:srgbClr val="002060"/>
                </a:solidFill>
              </a:rPr>
              <a:t>аучить руководствоваться в жизни золотым правилом этики.</a:t>
            </a:r>
            <a:endParaRPr lang="ru-RU" sz="3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900igr.net/datas/filosofija/Moral/0008-008-Moral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5" t="48290" r="1282" b="4061"/>
          <a:stretch/>
        </p:blipFill>
        <p:spPr bwMode="auto">
          <a:xfrm>
            <a:off x="5896150" y="4254477"/>
            <a:ext cx="2695575" cy="2124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8566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7" y="3682888"/>
            <a:ext cx="910850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002060"/>
                </a:solidFill>
              </a:rPr>
              <a:t>Рассказ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В.А. Сухомлинского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«Стыдно перед соловушкой»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1506" name="AutoShape 2" descr="Картинки по запросу Стыдно перед соловуш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Картинки по запросу Стыдно перед соловуш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Картинки по запросу солов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404664"/>
            <a:ext cx="5128121" cy="37777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62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103/122007/im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8" y="162231"/>
            <a:ext cx="3942540" cy="2466254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s00.infourok.ru/images/doc/298/297759/img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9"/>
          <a:stretch/>
        </p:blipFill>
        <p:spPr bwMode="auto">
          <a:xfrm>
            <a:off x="5439476" y="1984788"/>
            <a:ext cx="3528392" cy="2053689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780928"/>
            <a:ext cx="4249808" cy="1323439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«Что тебе кажется плохим, ты не должен делать </a:t>
            </a:r>
            <a:r>
              <a:rPr lang="ru-RU" sz="2000" b="1" i="1" dirty="0" smtClean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товарищам».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                    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Ахикар</a:t>
            </a:r>
            <a:r>
              <a:rPr lang="ru-RU" sz="2000" b="1" i="1" dirty="0" smtClean="0">
                <a:solidFill>
                  <a:srgbClr val="C00000"/>
                </a:solidFill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9829" y="0"/>
            <a:ext cx="4320480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800" i="1" dirty="0" smtClean="0"/>
              <a:t> </a:t>
            </a:r>
            <a:r>
              <a:rPr lang="ru-RU" sz="2000" b="1" i="1" dirty="0">
                <a:solidFill>
                  <a:srgbClr val="C00000"/>
                </a:solidFill>
              </a:rPr>
              <a:t>«Те поступки других, которые человек для себя не желает, что самому не приятно, пусть не делает другим людям</a:t>
            </a:r>
            <a:r>
              <a:rPr lang="ru-RU" sz="2000" b="1" i="1" dirty="0" smtClean="0">
                <a:solidFill>
                  <a:srgbClr val="C00000"/>
                </a:solidFill>
              </a:rPr>
              <a:t>»       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Бхишма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46863" y="4311967"/>
            <a:ext cx="4572000" cy="101566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lvl="0"/>
            <a:r>
              <a:rPr lang="ru-RU" sz="2000" b="1" i="1" dirty="0">
                <a:solidFill>
                  <a:srgbClr val="C00000"/>
                </a:solidFill>
              </a:rPr>
              <a:t>«Что возмущает тебя в ближнем, того не делай сам</a:t>
            </a:r>
            <a:r>
              <a:rPr lang="ru-RU" sz="2000" b="1" i="1" dirty="0" smtClean="0">
                <a:solidFill>
                  <a:srgbClr val="C00000"/>
                </a:solidFill>
              </a:rPr>
              <a:t>»</a:t>
            </a:r>
          </a:p>
          <a:p>
            <a:pPr lvl="0"/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Питтак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320" y="5445224"/>
            <a:ext cx="4572000" cy="70788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«Не делай сам того, что осуждаешь в других</a:t>
            </a:r>
            <a:r>
              <a:rPr lang="ru-RU" sz="2000" b="1" i="1" dirty="0" smtClean="0">
                <a:solidFill>
                  <a:srgbClr val="002060"/>
                </a:solidFill>
              </a:rPr>
              <a:t>».  </a:t>
            </a:r>
            <a:r>
              <a:rPr lang="ru-RU" sz="2000" b="1" i="1" dirty="0" smtClean="0">
                <a:solidFill>
                  <a:srgbClr val="C00000"/>
                </a:solidFill>
              </a:rPr>
              <a:t>Фалес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602" y="2392240"/>
            <a:ext cx="1371600" cy="16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6600" y="4311967"/>
            <a:ext cx="4008364" cy="163121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«</a:t>
            </a:r>
            <a:r>
              <a:rPr lang="ru-RU" sz="2000" b="1" i="1" dirty="0">
                <a:solidFill>
                  <a:srgbClr val="002060"/>
                </a:solidFill>
              </a:rPr>
              <a:t>Не делай никому того, что ты не хочешь, чтобы было сделано тебе</a:t>
            </a:r>
            <a:r>
              <a:rPr lang="ru-RU" sz="20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                     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Гилель</a:t>
            </a:r>
            <a:r>
              <a:rPr lang="ru-RU" sz="20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 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97126"/>
            <a:ext cx="739497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i="1" u="sng" dirty="0" smtClean="0">
                <a:solidFill>
                  <a:srgbClr val="C00000"/>
                </a:solidFill>
              </a:rPr>
              <a:t>Чему же учат эти правила? Что их объединяет?</a:t>
            </a:r>
            <a:endParaRPr lang="ru-RU" sz="2300" b="1" i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96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andia.ru/text/79/152/images/image059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437112"/>
            <a:ext cx="1704975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globuss24.ru/web/userfiles/image/doc/hello_html_m43d345f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07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5207" y="188640"/>
            <a:ext cx="583264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i="1" dirty="0" smtClean="0">
                <a:solidFill>
                  <a:srgbClr val="C00000"/>
                </a:solidFill>
              </a:rPr>
              <a:t>Принципы общения.</a:t>
            </a:r>
            <a:endParaRPr lang="ru-RU" sz="35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430" y="908720"/>
            <a:ext cx="849694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solidFill>
                  <a:srgbClr val="C00000"/>
                </a:solidFill>
              </a:rPr>
              <a:t>Выбери правильный  ответ:</a:t>
            </a:r>
          </a:p>
          <a:p>
            <a:r>
              <a:rPr lang="ru-RU" sz="2300" b="1" dirty="0">
                <a:solidFill>
                  <a:srgbClr val="002060"/>
                </a:solidFill>
              </a:rPr>
              <a:t>Если кто-то из приятелей и друзей начинает сплетничать, то надо:</a:t>
            </a:r>
          </a:p>
          <a:p>
            <a:r>
              <a:rPr lang="ru-RU" sz="2300" i="1" dirty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300" b="1" i="1" dirty="0">
                <a:solidFill>
                  <a:schemeClr val="accent6">
                    <a:lumMod val="50000"/>
                  </a:schemeClr>
                </a:solidFill>
              </a:rPr>
              <a:t>принять участие в осуждении чужих недостатков</a:t>
            </a:r>
          </a:p>
          <a:p>
            <a:r>
              <a:rPr lang="ru-RU" sz="2300" b="1" i="1" dirty="0">
                <a:solidFill>
                  <a:schemeClr val="accent6">
                    <a:lumMod val="50000"/>
                  </a:schemeClr>
                </a:solidFill>
              </a:rPr>
              <a:t>- осудить осуждающих;</a:t>
            </a:r>
          </a:p>
          <a:p>
            <a:pPr marL="342900" indent="-342900">
              <a:buFontTx/>
              <a:buChar char="-"/>
            </a:pPr>
            <a:r>
              <a:rPr lang="ru-RU" sz="2300" b="1" i="1" dirty="0" smtClean="0">
                <a:solidFill>
                  <a:schemeClr val="accent6">
                    <a:lumMod val="50000"/>
                  </a:schemeClr>
                </a:solidFill>
              </a:rPr>
              <a:t>сказать </a:t>
            </a:r>
            <a:r>
              <a:rPr lang="ru-RU" sz="2300" b="1" i="1" dirty="0">
                <a:solidFill>
                  <a:schemeClr val="accent6">
                    <a:lumMod val="50000"/>
                  </a:schemeClr>
                </a:solidFill>
              </a:rPr>
              <a:t>ребятам, что осуждать нехорошо и попытаться перевести разговор на другую тему</a:t>
            </a:r>
            <a:r>
              <a:rPr lang="ru-RU" sz="2300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23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300" b="1" dirty="0" smtClean="0">
                <a:solidFill>
                  <a:srgbClr val="C00000"/>
                </a:solidFill>
              </a:rPr>
              <a:t>Попробуй </a:t>
            </a:r>
            <a:r>
              <a:rPr lang="ru-RU" sz="2300" b="1" dirty="0">
                <a:solidFill>
                  <a:srgbClr val="C00000"/>
                </a:solidFill>
              </a:rPr>
              <a:t>придумать примеры того, как действует золотое правило этики в жизни. </a:t>
            </a:r>
            <a:r>
              <a:rPr lang="ru-RU" sz="2300" b="1" i="1" dirty="0">
                <a:solidFill>
                  <a:srgbClr val="002060"/>
                </a:solidFill>
              </a:rPr>
              <a:t>Подумай, что бы могло тебя обидеть и чего бы ты не хотел получить по отношению к себе.</a:t>
            </a:r>
          </a:p>
          <a:p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</a:rPr>
              <a:t>Например, «Я не буду обзываться, так как мне это бы не понравилось». </a:t>
            </a:r>
          </a:p>
          <a:p>
            <a:r>
              <a:rPr lang="ru-RU" sz="2300" b="1" i="1" dirty="0">
                <a:solidFill>
                  <a:schemeClr val="accent3">
                    <a:lumMod val="50000"/>
                  </a:schemeClr>
                </a:solidFill>
              </a:rPr>
              <a:t>Я не буду  …., так как ….  .</a:t>
            </a:r>
          </a:p>
        </p:txBody>
      </p:sp>
    </p:spTree>
    <p:extLst>
      <p:ext uri="{BB962C8B-B14F-4D97-AF65-F5344CB8AC3E}">
        <p14:creationId xmlns:p14="http://schemas.microsoft.com/office/powerpoint/2010/main" val="26223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usana.ru/files/5235/573/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6" y="17689"/>
            <a:ext cx="9124853" cy="684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4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2636912"/>
            <a:ext cx="60045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i="1" dirty="0" smtClean="0">
                <a:solidFill>
                  <a:srgbClr val="002060"/>
                </a:solidFill>
              </a:rPr>
              <a:t>Общение – одна  из  главных </a:t>
            </a:r>
          </a:p>
          <a:p>
            <a:pPr marL="514350" indent="-514350"/>
            <a:r>
              <a:rPr lang="ru-RU" sz="3200" b="1" i="1" dirty="0" smtClean="0">
                <a:solidFill>
                  <a:srgbClr val="002060"/>
                </a:solidFill>
              </a:rPr>
              <a:t> потребностей  человека</a:t>
            </a:r>
          </a:p>
          <a:p>
            <a:pPr marL="514350" indent="-514350"/>
            <a:r>
              <a:rPr lang="ru-RU" sz="3200" b="1" i="1" dirty="0" smtClean="0">
                <a:solidFill>
                  <a:srgbClr val="002060"/>
                </a:solidFill>
              </a:rPr>
              <a:t>2) Золотое  правило этики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6" name="Picture 16" descr="Картинки по запросу общ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60648"/>
            <a:ext cx="3981450" cy="2228850"/>
          </a:xfrm>
          <a:prstGeom prst="rect">
            <a:avLst/>
          </a:prstGeom>
          <a:noFill/>
        </p:spPr>
      </p:pic>
      <p:pic>
        <p:nvPicPr>
          <p:cNvPr id="7" name="Picture 18" descr="Картинки по запросу общ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4188031"/>
            <a:ext cx="3539602" cy="2501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2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548680"/>
            <a:ext cx="8752590" cy="5837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844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529" y="980728"/>
            <a:ext cx="8464454" cy="99842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Люди, </a:t>
            </a:r>
            <a:r>
              <a:rPr lang="ru-RU" sz="3600" b="1" i="1" dirty="0" smtClean="0">
                <a:solidFill>
                  <a:srgbClr val="002060"/>
                </a:solidFill>
              </a:rPr>
              <a:t>общаясь </a:t>
            </a:r>
            <a:r>
              <a:rPr lang="ru-RU" sz="3600" b="1" i="1" dirty="0" smtClean="0">
                <a:solidFill>
                  <a:srgbClr val="002060"/>
                </a:solidFill>
              </a:rPr>
              <a:t>и  взаимодействуя,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 так же , как  и  морские  камешки ,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как бы обтачивают  друг  друга,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оказывают  влияние друг на </a:t>
            </a:r>
            <a:r>
              <a:rPr lang="ru-RU" sz="3600" b="1" i="1" dirty="0" smtClean="0">
                <a:solidFill>
                  <a:srgbClr val="002060"/>
                </a:solidFill>
              </a:rPr>
              <a:t>друга.</a:t>
            </a:r>
            <a:r>
              <a:rPr lang="ru-RU" sz="3600" b="1" i="1" dirty="0" smtClean="0">
                <a:solidFill>
                  <a:srgbClr val="002060"/>
                </a:solidFill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Общение – одна из главных потребностей человека.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pic>
        <p:nvPicPr>
          <p:cNvPr id="4" name="Picture 2" descr="Картинки по запросу морские каме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470" y="4077072"/>
            <a:ext cx="4067944" cy="2542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12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740" y="332656"/>
            <a:ext cx="867876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  общении важно понять другого человека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Важно  уловить  тонкие  детали  поведения :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002060"/>
                </a:solidFill>
              </a:rPr>
              <a:t> настроение - внутреннее, душевное состояние.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</a:t>
            </a:r>
            <a:r>
              <a:rPr lang="ru-RU" sz="2000" b="1" i="1" dirty="0" smtClean="0">
                <a:solidFill>
                  <a:srgbClr val="002060"/>
                </a:solidFill>
              </a:rPr>
              <a:t>весёлое настроение  или  грустное настроение</a:t>
            </a: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</a:rPr>
              <a:t>выражение лица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</a:rPr>
              <a:t> жесты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</a:rPr>
              <a:t>голос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49676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Картинки по запросу настро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080" y="4064930"/>
            <a:ext cx="3748906" cy="2653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436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96473" cy="2857496"/>
          </a:xfrm>
          <a:prstGeom prst="rect">
            <a:avLst/>
          </a:prstGeom>
          <a:noFill/>
        </p:spPr>
      </p:pic>
      <p:pic>
        <p:nvPicPr>
          <p:cNvPr id="24588" name="Picture 12" descr="Картинки по запросу печаль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4071966" cy="356618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29124" y="6500834"/>
            <a:ext cx="4429156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90" name="Picture 14" descr="Картинки по запросу грусть смайл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072074"/>
            <a:ext cx="1546220" cy="1546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039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6" name="Picture 10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375421"/>
            <a:ext cx="4643438" cy="3482579"/>
          </a:xfrm>
          <a:prstGeom prst="rect">
            <a:avLst/>
          </a:prstGeom>
          <a:noFill/>
        </p:spPr>
      </p:pic>
      <p:pic>
        <p:nvPicPr>
          <p:cNvPr id="25604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43222" cy="3571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093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60338"/>
            <a:ext cx="4861774" cy="20542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rgbClr val="002060"/>
                </a:solidFill>
              </a:rPr>
              <a:t>Такт – соразмерность  поведения  человека чувствам  и поступкам других людей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49676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5574" y="3988534"/>
            <a:ext cx="88809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Тактичность </a:t>
            </a:r>
            <a:r>
              <a:rPr lang="ru-RU" sz="2000" b="1" i="1" dirty="0" smtClean="0">
                <a:solidFill>
                  <a:srgbClr val="002060"/>
                </a:solidFill>
              </a:rPr>
              <a:t>– </a:t>
            </a:r>
            <a:r>
              <a:rPr lang="ru-RU" sz="2000" b="1" i="1" dirty="0" smtClean="0">
                <a:solidFill>
                  <a:srgbClr val="002060"/>
                </a:solidFill>
              </a:rPr>
              <a:t>это  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 внимание  к  человеку   и чувство меры, которую следует соблюдать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 разговоре, в  играх, в  общении;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умение чувствовать границу, за  которой в  результате наших слов и поступков  у человека возникает незаслуженная обида, огорчение, а иногда  и  боль. </a:t>
            </a:r>
          </a:p>
          <a:p>
            <a:endParaRPr lang="ru-RU" sz="2000" b="1" i="1" dirty="0" smtClean="0">
              <a:solidFill>
                <a:srgbClr val="002060"/>
              </a:solidFill>
            </a:endParaRPr>
          </a:p>
          <a:p>
            <a:endParaRPr lang="ru-RU" sz="2000" b="1" i="1" dirty="0" smtClean="0">
              <a:solidFill>
                <a:srgbClr val="002060"/>
              </a:solidFill>
            </a:endParaRPr>
          </a:p>
        </p:txBody>
      </p:sp>
      <p:sp>
        <p:nvSpPr>
          <p:cNvPr id="19462" name="AutoShape 6" descr="Картинки по запросу сочувств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Картинки по запросу сочувств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Картинки по запросу сочувств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Картинки по запросу сочувств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2" name="Picture 16" descr="Картинки по запросу сочувств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14290"/>
            <a:ext cx="3432455" cy="2286016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8072462" y="2285992"/>
            <a:ext cx="71438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74" name="Picture 18" descr="Картинки по запросу сочувствие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622" y="1916832"/>
            <a:ext cx="5099574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5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7632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</a:rPr>
              <a:t>Чуткость</a:t>
            </a:r>
            <a:r>
              <a:rPr lang="ru-RU" sz="3500" dirty="0" smtClean="0"/>
              <a:t> </a:t>
            </a:r>
            <a:r>
              <a:rPr lang="ru-RU" sz="3500" b="1" i="1" dirty="0" smtClean="0">
                <a:solidFill>
                  <a:srgbClr val="002060"/>
                </a:solidFill>
              </a:rPr>
              <a:t>– способность видеть состояние другого человека, сопереживать ему и этим оказывать поддержку.</a:t>
            </a:r>
            <a:endParaRPr lang="ru-RU" sz="35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3356990"/>
            <a:ext cx="72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</a:rPr>
              <a:t>Деликатность </a:t>
            </a:r>
            <a:r>
              <a:rPr lang="ru-RU" sz="3500" b="1" i="1" dirty="0" smtClean="0">
                <a:solidFill>
                  <a:srgbClr val="002060"/>
                </a:solidFill>
              </a:rPr>
              <a:t>–способность не обратить внимания на неловкость или оплошность человека.</a:t>
            </a:r>
            <a:endParaRPr lang="ru-RU" sz="35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mypresentation.ru/doc_presentacii.ru/98cf9b9228e16744e8ebf3fd45edcba1/img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61" t="6624" r="3685" b="46795"/>
          <a:stretch/>
        </p:blipFill>
        <p:spPr bwMode="auto">
          <a:xfrm>
            <a:off x="6700387" y="1072023"/>
            <a:ext cx="2223945" cy="23212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481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353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Люди, общаясь и  взаимодействуя,  так же , как  и  морские  камешки ,  как бы обтачивают  друг  друга, оказывают  влияние друг на друга. Общение – одна из главных потребностей человека.</vt:lpstr>
      <vt:lpstr>Презентация PowerPoint</vt:lpstr>
      <vt:lpstr>Презентация PowerPoint</vt:lpstr>
      <vt:lpstr>Презентация PowerPoint</vt:lpstr>
      <vt:lpstr>Такт – соразмерность  поведения  человека чувствам  и поступкам других людей </vt:lpstr>
      <vt:lpstr>Презентация PowerPoint</vt:lpstr>
      <vt:lpstr>Рассказ  В.А. Сухомлинского  «Стыдно перед соловушкой»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Dima</cp:lastModifiedBy>
  <cp:revision>14</cp:revision>
  <dcterms:created xsi:type="dcterms:W3CDTF">2016-09-26T15:19:32Z</dcterms:created>
  <dcterms:modified xsi:type="dcterms:W3CDTF">2019-09-25T17:09:49Z</dcterms:modified>
</cp:coreProperties>
</file>