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2" r:id="rId3"/>
    <p:sldId id="273" r:id="rId4"/>
    <p:sldId id="274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69" r:id="rId14"/>
    <p:sldId id="261" r:id="rId15"/>
    <p:sldId id="256" r:id="rId16"/>
    <p:sldId id="257" r:id="rId17"/>
    <p:sldId id="258" r:id="rId18"/>
    <p:sldId id="25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6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FF71F-EB42-4E38-94E3-DF934E274F0D}" type="datetimeFigureOut">
              <a:rPr lang="ru-RU"/>
              <a:pPr>
                <a:defRPr/>
              </a:pPr>
              <a:t>07.02.2019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A9326-3B5B-475B-B1F7-37FA2EA97C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DED6D-B6E9-450B-9857-57BF76935C77}" type="datetimeFigureOut">
              <a:rPr lang="ru-RU"/>
              <a:pPr>
                <a:defRPr/>
              </a:pPr>
              <a:t>07.02.2019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B105D-C472-4754-97F3-D364B293E6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F3ACF-6D78-462E-A099-3F5B4D067A9E}" type="datetimeFigureOut">
              <a:rPr lang="ru-RU"/>
              <a:pPr>
                <a:defRPr/>
              </a:pPr>
              <a:t>07.02.2019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D9122-E51B-48EB-90A7-8F82360F5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A466B-D61A-4FF3-8416-8D5F5DB9809D}" type="datetimeFigureOut">
              <a:rPr lang="ru-RU"/>
              <a:pPr>
                <a:defRPr/>
              </a:pPr>
              <a:t>07.02.2019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07091-CFDD-4DA4-BCC8-DE1A70783C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734DA-DFC0-445E-ABD5-AAB794B18F83}" type="datetimeFigureOut">
              <a:rPr lang="ru-RU"/>
              <a:pPr>
                <a:defRPr/>
              </a:pPr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79F98-6AA5-4E8B-B689-4E62A532F1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D5B1A-A719-4AAF-B7A5-37E1088E6204}" type="datetimeFigureOut">
              <a:rPr lang="ru-RU"/>
              <a:pPr>
                <a:defRPr/>
              </a:pPr>
              <a:t>07.02.2019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E20A5-BAF1-4EBF-90A0-1F6EF711E9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459BA-E45A-41C5-9832-5001597F7386}" type="datetimeFigureOut">
              <a:rPr lang="ru-RU"/>
              <a:pPr>
                <a:defRPr/>
              </a:pPr>
              <a:t>07.02.2019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8A77C-E9BB-47F7-8932-634F7CF92F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3E300-4B77-43ED-B5C4-228148EB7432}" type="datetimeFigureOut">
              <a:rPr lang="ru-RU"/>
              <a:pPr>
                <a:defRPr/>
              </a:pPr>
              <a:t>07.02.2019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D08A4-CD3C-4C6A-A084-412B641B1D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D5FAE-715D-42B4-A71A-A17FCD62765B}" type="datetimeFigureOut">
              <a:rPr lang="ru-RU"/>
              <a:pPr>
                <a:defRPr/>
              </a:pPr>
              <a:t>07.02.2019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04983-1ABC-438C-ACEB-F3FB89CE4D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B0679-0B1E-4F5C-B2D2-5025A642351E}" type="datetimeFigureOut">
              <a:rPr lang="ru-RU"/>
              <a:pPr>
                <a:defRPr/>
              </a:pPr>
              <a:t>07.02.2019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6C56F-12DB-40C4-97A1-C9F00A9E7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C30DF-7425-4E6F-B0D2-CE07807DA7FE}" type="datetimeFigureOut">
              <a:rPr lang="ru-RU"/>
              <a:pPr>
                <a:defRPr/>
              </a:pPr>
              <a:t>07.02.2019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0E05EE-4D52-4E3A-B955-F9BB2A673C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1AE5FD0-BE15-4CD1-BB49-212077BDEDD0}" type="datetimeFigureOut">
              <a:rPr lang="ru-RU"/>
              <a:pPr>
                <a:defRPr/>
              </a:pPr>
              <a:t>07.02.2019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29C36F0-4871-4EBE-8BED-56548F770F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5" r:id="rId2"/>
    <p:sldLayoutId id="2147483684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5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«Научить человека быть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счастливым нельзя, но воспитать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его так, чтобы он был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счастливым, можно».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Антон Макаренко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Скромность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 - эта нравственная черта личности показатель подлинной воспитанности. Скромности сопутствует уважение и чуткость к людям и высокая требовательность к самому себе. Необходимо формировать у детей умение.</a:t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endParaRPr lang="ru-RU" sz="32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Общительность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 - в ее основе лежат элементы доброжелательности, приветливости к окружающим – непременные условия в выработке у детей культуры взаимоотношений.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6048375"/>
          </a:xfrm>
        </p:spPr>
        <p:txBody>
          <a:bodyPr/>
          <a:lstStyle/>
          <a:p>
            <a:pPr algn="just"/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Большое значение в воспитании культуры поведения имеет личный пример родителей. Дети наблюдают за взрослыми, их поведения, взаимоотношениями, манерами.   </a:t>
            </a:r>
          </a:p>
          <a:p>
            <a:pPr algn="just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Если родители внимательны друг к другу, приветливые, вежливые, верны своему слову, и их дети, как правило, вырастают хорошо воспитанными. </a:t>
            </a:r>
          </a:p>
          <a:p>
            <a:pPr algn="just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Значительно труднее воспитать навыки и привычки культурного поведения у ребенка, если в семье не принято быть вежливым. В доме не соблюдается чистота и порядок. </a:t>
            </a:r>
          </a:p>
          <a:p>
            <a:pPr algn="just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Воспитание культуры поведения проходит успешно, если родители и школа находят общий язык, осуществляют единые требования к поведению детей.</a:t>
            </a:r>
          </a:p>
          <a:p>
            <a:pPr algn="just"/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Итак, воспитывая культуру поведения, сами взрослые должны постоянно строго и </a:t>
            </a:r>
            <a:r>
              <a:rPr lang="ru-RU" sz="4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придирчиво</a:t>
            </a:r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 следить за своим поведением, </a:t>
            </a:r>
            <a:r>
              <a:rPr lang="ru-RU" sz="4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быть образцом для детей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z="72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Правила поведения в школе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Обязанности школьников. </a:t>
            </a:r>
            <a:b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mtClean="0"/>
          </a:p>
        </p:txBody>
      </p:sp>
      <p:sp>
        <p:nvSpPr>
          <p:cNvPr id="1945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976938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1.Следовать Уставу школы, посещать занятия согласно расписанию и не опаздывать;</a:t>
            </a:r>
          </a:p>
          <a:p>
            <a:pPr algn="just">
              <a:buFont typeface="Arial" charset="0"/>
              <a:buNone/>
            </a:pPr>
            <a:r>
              <a:rPr 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2.выполнять указания директора, учителей, классного руководителя и остальных работников общеобразовательного учреждения;</a:t>
            </a:r>
          </a:p>
          <a:p>
            <a:pPr algn="just">
              <a:buFont typeface="Arial" charset="0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3.учиться добросовестно, выполнять домашние задания систематически, расширять знания, улучшать умения и навыки;</a:t>
            </a:r>
          </a:p>
          <a:p>
            <a:pPr algn="just">
              <a:buFont typeface="Arial" charset="0"/>
              <a:buNone/>
            </a:pPr>
            <a:r>
              <a:rPr 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4.бережливо относится к имуществу общеобразовательного учреждения, соблюдать чистоту в здании и прилегающей территории;</a:t>
            </a:r>
          </a:p>
          <a:p>
            <a:pPr algn="just">
              <a:buFont typeface="Arial" charset="0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с уважением относится к другим учащимся, младшим школьникам, а также к сотрудникам школы;</a:t>
            </a:r>
          </a:p>
          <a:p>
            <a:pPr>
              <a:buFont typeface="Arial" charset="0"/>
              <a:buChar char="•"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6048375"/>
          </a:xfrm>
        </p:spPr>
        <p:txBody>
          <a:bodyPr rtlCol="0">
            <a:normAutofit fontScale="92500"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6. принимать участие в уборке школьных классов, в мероприятиях по благоустройству прилегающей территории и дежурству по школе;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7. одеваться чисто и скромно, выглядеть опрятно;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8. при пропуске занятий предъявить объяснительную от родителей или справку от врача;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9. соблюдать право собственности и понимать, что одежда, школьные принадлежности и др., находящиеся в школе, принадлежат их владельцам;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10. заботиться о своей собственной безопасности и здоровье, а также о здоровье окружающих, соблюдать установленные правила техники безопасности: не курить, не принимать алкоголь и наркотики, не приносить в школу токсические и взрывоопасные вещества.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649913"/>
          </a:xfrm>
        </p:spPr>
        <p:txBody>
          <a:bodyPr rtlCol="0">
            <a:normAutofit/>
          </a:bodyPr>
          <a:lstStyle/>
          <a:p>
            <a:pPr marL="0" indent="-274320"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Лучшая форма наследства, </a:t>
            </a:r>
          </a:p>
          <a:p>
            <a:pPr marL="0" indent="-274320"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которую мы оставляем детям и которую не могут заменить ни деньги, ни вещи, ни даже образование-</a:t>
            </a:r>
            <a:r>
              <a:rPr lang="ru-RU" sz="3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это трудолюбие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Ребенок - зеркало семьи; как в капле</a:t>
            </a:r>
          </a:p>
          <a:p>
            <a:pPr>
              <a:buFont typeface="Wingdings 2" pitchFamily="18" charset="2"/>
              <a:buNone/>
            </a:pPr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воды отражается солнце, так в детях</a:t>
            </a:r>
          </a:p>
          <a:p>
            <a:pPr>
              <a:buFont typeface="Wingdings 2" pitchFamily="18" charset="2"/>
              <a:buNone/>
            </a:pPr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отражается нравственная чистота</a:t>
            </a:r>
          </a:p>
          <a:p>
            <a:pPr>
              <a:buFont typeface="Wingdings 2" pitchFamily="18" charset="2"/>
              <a:buNone/>
            </a:pPr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матери и отца.</a:t>
            </a:r>
          </a:p>
          <a:p>
            <a:endParaRPr lang="ru-RU" smtClean="0"/>
          </a:p>
          <a:p>
            <a:pPr algn="r">
              <a:buFont typeface="Wingdings 2" pitchFamily="18" charset="2"/>
              <a:buNone/>
            </a:pPr>
            <a:r>
              <a:rPr lang="ru-RU" b="1" smtClean="0"/>
              <a:t>Сухомлинский В.А.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Растят скотину на убой, </a:t>
            </a:r>
          </a:p>
          <a:p>
            <a:pPr>
              <a:buFont typeface="Wingdings 2" pitchFamily="18" charset="2"/>
              <a:buNone/>
            </a:pPr>
            <a:r>
              <a:rPr lang="ru-RU" sz="4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детей нужно воспитывать.</a:t>
            </a:r>
          </a:p>
          <a:p>
            <a:endParaRPr lang="ru-RU" smtClean="0"/>
          </a:p>
          <a:p>
            <a:pPr algn="ctr">
              <a:buFont typeface="Wingdings 2" pitchFamily="18" charset="2"/>
              <a:buNone/>
            </a:pPr>
            <a:r>
              <a:rPr lang="ru-RU" b="1" smtClean="0"/>
              <a:t>Дарий</a:t>
            </a:r>
          </a:p>
          <a:p>
            <a:pPr algn="ctr">
              <a:buFont typeface="Wingdings 2" pitchFamily="18" charset="2"/>
              <a:buNone/>
            </a:pPr>
            <a:r>
              <a:rPr lang="ru-RU" b="1" smtClean="0"/>
              <a:t>(персидский царь)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Культура поведения</a:t>
            </a:r>
          </a:p>
        </p:txBody>
      </p:sp>
      <p:pic>
        <p:nvPicPr>
          <p:cNvPr id="8195" name="Picture 2" descr="C:\Users\admin\Desktop\shkola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00175" y="1935163"/>
            <a:ext cx="6343650" cy="4389437"/>
          </a:xfr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Культура поведения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«Культура поведения – совокупность форм повседневного поведения человека (в труде, в быту, в общении с другими людьми), в которых находят внешнее выражение моральные и эстетические нормы этого поведения». 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Общение детей, прежде всего, происходит в семье.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pPr>
              <a:buFont typeface="Wingdings 2" pitchFamily="18" charset="2"/>
              <a:buNone/>
            </a:pPr>
            <a:r>
              <a:rPr lang="ru-RU" sz="4300" smtClean="0">
                <a:latin typeface="Times New Roman" pitchFamily="18" charset="0"/>
                <a:cs typeface="Times New Roman" pitchFamily="18" charset="0"/>
              </a:rPr>
              <a:t>Задача родителей и педагогов – воспитывать у ребенка культуру общения.</a:t>
            </a:r>
            <a:r>
              <a:rPr lang="ru-RU" sz="4300" smtClean="0"/>
              <a:t/>
            </a:r>
            <a:br>
              <a:rPr lang="ru-RU" sz="4300" smtClean="0"/>
            </a:br>
            <a:endParaRPr lang="ru-RU" sz="43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539750" y="2492375"/>
            <a:ext cx="8229600" cy="1143000"/>
          </a:xfrm>
        </p:spPr>
        <p:txBody>
          <a:bodyPr/>
          <a:lstStyle/>
          <a:p>
            <a:pPr algn="ctr"/>
            <a:r>
              <a:rPr lang="ru-RU" sz="4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Какие наиболее важные нравственные качества хотим мы видеть в наших детях?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914400" y="1268413"/>
            <a:ext cx="8229600" cy="45259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539750" y="620713"/>
            <a:ext cx="8229600" cy="4525962"/>
          </a:xfrm>
        </p:spPr>
        <p:txBody>
          <a:bodyPr/>
          <a:lstStyle/>
          <a:p>
            <a:pPr algn="just"/>
            <a:r>
              <a:rPr lang="ru-RU" sz="3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Вежливость 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- она украшает человека, делает его привлекательным, вызывает у окружающих чувство симпатии. «Ничто не стоит так дешево и не ценится так дорого, как вежливость. Без нее невозможно представить взаимоотношения людей. Вежливость детей должна основываться на искренности, доброжелательности, уважении к окружающим. Вежливость приобретает цену, если она проявляется ребенком по велению сердца».</a:t>
            </a:r>
            <a:endParaRPr lang="ru-RU" sz="32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250825" y="549275"/>
            <a:ext cx="8374063" cy="5975350"/>
          </a:xfrm>
        </p:spPr>
        <p:txBody>
          <a:bodyPr/>
          <a:lstStyle/>
          <a:p>
            <a:endParaRPr lang="ru-RU" sz="3600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Деликатность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- сестра вежливости. Человек, наделенный этим качеством, никогда не доставит неудобства окружающим, не даст повода ощущать собственное превосходство своими действиями. Задатки деликатности исходят из глубокого детства.</a:t>
            </a:r>
            <a:br>
              <a:rPr lang="ru-RU" sz="36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endParaRPr lang="ru-RU" sz="32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412</TotalTime>
  <Words>610</Words>
  <Application>Microsoft Office PowerPoint</Application>
  <PresentationFormat>Экран (4:3)</PresentationFormat>
  <Paragraphs>49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Constantia</vt:lpstr>
      <vt:lpstr>Wingdings 2</vt:lpstr>
      <vt:lpstr>Times New Roman</vt:lpstr>
      <vt:lpstr>Поток</vt:lpstr>
      <vt:lpstr>Слайд 1</vt:lpstr>
      <vt:lpstr>Слайд 2</vt:lpstr>
      <vt:lpstr>Слайд 3</vt:lpstr>
      <vt:lpstr>Культура поведения</vt:lpstr>
      <vt:lpstr>Культура поведения </vt:lpstr>
      <vt:lpstr>Общение детей, прежде всего, происходит в семье.</vt:lpstr>
      <vt:lpstr>Какие наиболее важные нравственные качества хотим мы видеть в наших детях?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Обязанности школьников.  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28</cp:revision>
  <dcterms:created xsi:type="dcterms:W3CDTF">2018-12-27T06:06:24Z</dcterms:created>
  <dcterms:modified xsi:type="dcterms:W3CDTF">2019-02-07T05:54:51Z</dcterms:modified>
</cp:coreProperties>
</file>