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72" r:id="rId6"/>
    <p:sldId id="273" r:id="rId7"/>
    <p:sldId id="274" r:id="rId8"/>
    <p:sldId id="260" r:id="rId9"/>
    <p:sldId id="261" r:id="rId10"/>
    <p:sldId id="262" r:id="rId11"/>
    <p:sldId id="263" r:id="rId12"/>
    <p:sldId id="265" r:id="rId13"/>
    <p:sldId id="266" r:id="rId14"/>
    <p:sldId id="270" r:id="rId15"/>
    <p:sldId id="281" r:id="rId16"/>
    <p:sldId id="283" r:id="rId17"/>
    <p:sldId id="268" r:id="rId18"/>
    <p:sldId id="278" r:id="rId19"/>
    <p:sldId id="279" r:id="rId20"/>
    <p:sldId id="271" r:id="rId21"/>
    <p:sldId id="269" r:id="rId22"/>
    <p:sldId id="277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12-08T16:10:36.187" idx="1">
    <p:pos x="10" y="10"/>
    <p:text/>
  </p:cm>
  <p:cm authorId="0" dt="2013-12-08T16:10:37.375" idx="2">
    <p:pos x="146" y="146"/>
    <p:text/>
  </p:cm>
</p:cmLst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9E07-F786-42CE-8B5B-ABEB6D5664E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099F-72E8-4723-85F5-5E6B133E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9E07-F786-42CE-8B5B-ABEB6D5664E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099F-72E8-4723-85F5-5E6B133E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9E07-F786-42CE-8B5B-ABEB6D5664E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099F-72E8-4723-85F5-5E6B133E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9E07-F786-42CE-8B5B-ABEB6D5664E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099F-72E8-4723-85F5-5E6B133E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9E07-F786-42CE-8B5B-ABEB6D5664E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099F-72E8-4723-85F5-5E6B133E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9E07-F786-42CE-8B5B-ABEB6D5664E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099F-72E8-4723-85F5-5E6B133E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9E07-F786-42CE-8B5B-ABEB6D5664E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099F-72E8-4723-85F5-5E6B133E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9E07-F786-42CE-8B5B-ABEB6D5664E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099F-72E8-4723-85F5-5E6B133E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9E07-F786-42CE-8B5B-ABEB6D5664E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099F-72E8-4723-85F5-5E6B133E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9E07-F786-42CE-8B5B-ABEB6D5664E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099F-72E8-4723-85F5-5E6B133E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E9E07-F786-42CE-8B5B-ABEB6D5664E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B099F-72E8-4723-85F5-5E6B133E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E9E07-F786-42CE-8B5B-ABEB6D5664E2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B099F-72E8-4723-85F5-5E6B133E6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17.gif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8.gif"/><Relationship Id="rId10" Type="http://schemas.openxmlformats.org/officeDocument/2006/relationships/image" Target="../media/image19.gif"/><Relationship Id="rId4" Type="http://schemas.openxmlformats.org/officeDocument/2006/relationships/image" Target="../media/image12.gif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2143139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 2 класс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УМК «Перспектива»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1876"/>
            <a:ext cx="6400800" cy="2066924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Тема урока: 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Сложение двузначных чисел с переходом через разряд </a:t>
            </a:r>
          </a:p>
          <a:p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РАУНД 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РОБИН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Какие </a:t>
            </a:r>
            <a:r>
              <a:rPr lang="ru-RU" b="1" dirty="0">
                <a:solidFill>
                  <a:schemeClr val="bg1"/>
                </a:solidFill>
              </a:rPr>
              <a:t>примеры решили быстро</a:t>
            </a:r>
            <a:r>
              <a:rPr lang="ru-RU" b="1" dirty="0" smtClean="0">
                <a:solidFill>
                  <a:schemeClr val="bg1"/>
                </a:solidFill>
              </a:rPr>
              <a:t>,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а в каком примере вы затруднились?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Чему мы должны научиться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на уроке?</a:t>
            </a:r>
            <a:endParaRPr lang="ru-RU" dirty="0"/>
          </a:p>
        </p:txBody>
      </p:sp>
      <p:pic>
        <p:nvPicPr>
          <p:cNvPr id="4" name="Picture 12" descr="33807025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215074" y="4638729"/>
            <a:ext cx="2143140" cy="2039890"/>
          </a:xfrm>
          <a:prstGeom prst="rect">
            <a:avLst/>
          </a:prstGeom>
          <a:noFill/>
        </p:spPr>
      </p:pic>
      <p:sp>
        <p:nvSpPr>
          <p:cNvPr id="6" name="AutoShape 13"/>
          <p:cNvSpPr>
            <a:spLocks noChangeArrowheads="1"/>
          </p:cNvSpPr>
          <p:nvPr/>
        </p:nvSpPr>
        <p:spPr bwMode="auto">
          <a:xfrm>
            <a:off x="7239000" y="3214686"/>
            <a:ext cx="1476404" cy="976314"/>
          </a:xfrm>
          <a:prstGeom prst="cloudCallout">
            <a:avLst>
              <a:gd name="adj1" fmla="val -45750"/>
              <a:gd name="adj2" fmla="val 6996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9600" b="1" dirty="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РАУНД  РОБИН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b="1" dirty="0" smtClean="0">
                <a:solidFill>
                  <a:schemeClr val="bg1"/>
                </a:solidFill>
              </a:rPr>
              <a:t>Чему мы должны научиться на уроке?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Сложению двузначных чисел с переходом через разряд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     27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 </a:t>
            </a:r>
            <a:r>
              <a:rPr lang="ru-RU" sz="4000" b="1" u="sng" dirty="0" smtClean="0">
                <a:solidFill>
                  <a:schemeClr val="bg1"/>
                </a:solidFill>
              </a:rPr>
              <a:t>+  34 </a:t>
            </a:r>
          </a:p>
          <a:p>
            <a:pPr>
              <a:buNone/>
            </a:pPr>
            <a:endParaRPr lang="ru-RU" sz="4000" b="1" u="sng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Как же решаются такие примеры? 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Алгоритм сложения двузначных чисел с переходом через разряд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9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Пишу</a:t>
            </a:r>
            <a:r>
              <a:rPr lang="ru-RU" sz="39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9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единицы под единицами,</a:t>
            </a:r>
          </a:p>
          <a:p>
            <a:pPr>
              <a:buNone/>
            </a:pPr>
            <a:r>
              <a:rPr lang="ru-RU" sz="39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десятки под десятками….</a:t>
            </a:r>
          </a:p>
          <a:p>
            <a:r>
              <a:rPr lang="ru-RU" sz="39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Складываю единицы </a:t>
            </a:r>
            <a:endParaRPr lang="ru-RU" sz="39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9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 пишу под единицами единица больше 10, поэтому 1 десяток отдаем в десятки</a:t>
            </a:r>
          </a:p>
          <a:p>
            <a:r>
              <a:rPr lang="ru-RU" sz="39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Складываем десятки</a:t>
            </a:r>
            <a:endParaRPr lang="ru-RU" sz="39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9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 пишу под десятками</a:t>
            </a:r>
          </a:p>
          <a:p>
            <a:r>
              <a:rPr lang="ru-RU" sz="39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Читаю ответ</a:t>
            </a:r>
            <a:endParaRPr lang="ru-RU" sz="39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Кто же прав?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500306"/>
            <a:ext cx="8543956" cy="362585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37                    45                58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+  </a:t>
            </a:r>
            <a:r>
              <a:rPr lang="ru-RU" b="1" u="sng" dirty="0" smtClean="0">
                <a:solidFill>
                  <a:schemeClr val="bg1"/>
                </a:solidFill>
              </a:rPr>
              <a:t>26 </a:t>
            </a:r>
            <a:r>
              <a:rPr lang="ru-RU" b="1" dirty="0" smtClean="0">
                <a:solidFill>
                  <a:schemeClr val="bg1"/>
                </a:solidFill>
              </a:rPr>
              <a:t>                 +</a:t>
            </a:r>
            <a:r>
              <a:rPr lang="ru-RU" b="1" u="sng" dirty="0" smtClean="0">
                <a:solidFill>
                  <a:schemeClr val="bg1"/>
                </a:solidFill>
              </a:rPr>
              <a:t>27  </a:t>
            </a:r>
            <a:r>
              <a:rPr lang="ru-RU" b="1" dirty="0" smtClean="0">
                <a:solidFill>
                  <a:schemeClr val="bg1"/>
                </a:solidFill>
              </a:rPr>
              <a:t>            +</a:t>
            </a:r>
            <a:r>
              <a:rPr lang="ru-RU" b="1" u="sng" dirty="0" smtClean="0">
                <a:solidFill>
                  <a:schemeClr val="bg1"/>
                </a:solidFill>
              </a:rPr>
              <a:t>34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63                    62                24</a:t>
            </a:r>
            <a:endParaRPr lang="ru-RU" dirty="0"/>
          </a:p>
        </p:txBody>
      </p:sp>
      <p:pic>
        <p:nvPicPr>
          <p:cNvPr id="5" name="Picture 1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4357694"/>
            <a:ext cx="141482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9" descr="16m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1" y="4572008"/>
            <a:ext cx="1104776" cy="1744162"/>
          </a:xfrm>
          <a:prstGeom prst="rect">
            <a:avLst/>
          </a:prstGeom>
          <a:noFill/>
        </p:spPr>
      </p:pic>
      <p:pic>
        <p:nvPicPr>
          <p:cNvPr id="7" name="Picture 5" descr="кот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3" y="921350"/>
            <a:ext cx="4357718" cy="1373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09631b4731a4t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586" b="11238"/>
          <a:stretch>
            <a:fillRect/>
          </a:stretch>
        </p:blipFill>
        <p:spPr bwMode="auto">
          <a:xfrm>
            <a:off x="642910" y="4286256"/>
            <a:ext cx="1874837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Молодцы!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500306"/>
            <a:ext cx="8543956" cy="362585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</a:t>
            </a:r>
            <a:r>
              <a:rPr lang="ru-RU" b="1" dirty="0" smtClean="0">
                <a:solidFill>
                  <a:srgbClr val="FF0000"/>
                </a:solidFill>
              </a:rPr>
              <a:t>37</a:t>
            </a:r>
            <a:r>
              <a:rPr lang="ru-RU" b="1" dirty="0" smtClean="0">
                <a:solidFill>
                  <a:schemeClr val="bg1"/>
                </a:solidFill>
              </a:rPr>
              <a:t>                    45                58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+</a:t>
            </a:r>
            <a:r>
              <a:rPr lang="ru-RU" b="1" dirty="0" smtClean="0">
                <a:solidFill>
                  <a:schemeClr val="bg1"/>
                </a:solidFill>
              </a:rPr>
              <a:t>  </a:t>
            </a:r>
            <a:r>
              <a:rPr lang="ru-RU" b="1" u="sng" dirty="0" smtClean="0">
                <a:solidFill>
                  <a:srgbClr val="FF0000"/>
                </a:solidFill>
              </a:rPr>
              <a:t>26</a:t>
            </a:r>
            <a:r>
              <a:rPr lang="ru-RU" b="1" u="sng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                 +</a:t>
            </a:r>
            <a:r>
              <a:rPr lang="ru-RU" b="1" u="sng" dirty="0" smtClean="0">
                <a:solidFill>
                  <a:schemeClr val="bg1"/>
                </a:solidFill>
              </a:rPr>
              <a:t>27  </a:t>
            </a:r>
            <a:r>
              <a:rPr lang="ru-RU" b="1" dirty="0" smtClean="0">
                <a:solidFill>
                  <a:schemeClr val="bg1"/>
                </a:solidFill>
              </a:rPr>
              <a:t>            +</a:t>
            </a:r>
            <a:r>
              <a:rPr lang="ru-RU" b="1" u="sng" dirty="0" smtClean="0">
                <a:solidFill>
                  <a:schemeClr val="bg1"/>
                </a:solidFill>
              </a:rPr>
              <a:t>34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</a:t>
            </a:r>
            <a:r>
              <a:rPr lang="ru-RU" b="1" dirty="0" smtClean="0">
                <a:solidFill>
                  <a:srgbClr val="FF0000"/>
                </a:solidFill>
              </a:rPr>
              <a:t>63 </a:t>
            </a:r>
            <a:r>
              <a:rPr lang="ru-RU" b="1" dirty="0" smtClean="0">
                <a:solidFill>
                  <a:schemeClr val="bg1"/>
                </a:solidFill>
              </a:rPr>
              <a:t>                   62                24</a:t>
            </a:r>
            <a:endParaRPr lang="ru-RU" dirty="0"/>
          </a:p>
        </p:txBody>
      </p:sp>
      <p:pic>
        <p:nvPicPr>
          <p:cNvPr id="5" name="Picture 1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4357694"/>
            <a:ext cx="141482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9" descr="16m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1" y="4572008"/>
            <a:ext cx="1104776" cy="1744162"/>
          </a:xfrm>
          <a:prstGeom prst="rect">
            <a:avLst/>
          </a:prstGeom>
          <a:noFill/>
        </p:spPr>
      </p:pic>
      <p:pic>
        <p:nvPicPr>
          <p:cNvPr id="8" name="Picture 11" descr="d0f702a17631ee2312e6c0e74ec4998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929066"/>
            <a:ext cx="14859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68742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Самостоятельная работа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rgbClr val="AC66BB">
                    <a:lumMod val="75000"/>
                  </a:srgbClr>
                </a:solidFill>
              </a:rPr>
              <a:t> I</a:t>
            </a:r>
            <a:r>
              <a:rPr lang="ru-RU" b="1" dirty="0" smtClean="0">
                <a:solidFill>
                  <a:srgbClr val="AC66BB">
                    <a:lumMod val="75000"/>
                  </a:srgbClr>
                </a:solidFill>
              </a:rPr>
              <a:t> </a:t>
            </a:r>
            <a:r>
              <a:rPr lang="ru-RU" b="1" dirty="0" err="1" smtClean="0">
                <a:solidFill>
                  <a:srgbClr val="AC66BB">
                    <a:lumMod val="75000"/>
                  </a:srgbClr>
                </a:solidFill>
              </a:rPr>
              <a:t>в.-А</a:t>
            </a:r>
            <a:r>
              <a:rPr lang="ru-RU" b="1" dirty="0" smtClean="0">
                <a:solidFill>
                  <a:srgbClr val="AC66BB">
                    <a:lumMod val="75000"/>
                  </a:srgbClr>
                </a:solidFill>
              </a:rPr>
              <a:t>                     </a:t>
            </a:r>
            <a:r>
              <a:rPr lang="en-US" b="1" dirty="0" smtClean="0">
                <a:solidFill>
                  <a:srgbClr val="AC66BB">
                    <a:lumMod val="75000"/>
                  </a:srgbClr>
                </a:solidFill>
              </a:rPr>
              <a:t>II </a:t>
            </a:r>
            <a:r>
              <a:rPr lang="ru-RU" b="1" dirty="0" err="1" smtClean="0">
                <a:solidFill>
                  <a:srgbClr val="AC66BB">
                    <a:lumMod val="75000"/>
                  </a:srgbClr>
                </a:solidFill>
              </a:rPr>
              <a:t>в.-Б</a:t>
            </a:r>
            <a:r>
              <a:rPr lang="ru-RU" b="1" dirty="0" smtClean="0">
                <a:solidFill>
                  <a:srgbClr val="AC66BB">
                    <a:lumMod val="75000"/>
                  </a:srgbClr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48 + 37            56+37                                                          59 + 16             68+14                 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 36 + 37            49+ 25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000504"/>
            <a:ext cx="621510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lain" startAt="85"/>
            </a:pPr>
            <a:r>
              <a:rPr lang="ru-RU" sz="4400" b="1" dirty="0" smtClean="0">
                <a:solidFill>
                  <a:srgbClr val="AC66BB">
                    <a:lumMod val="75000"/>
                  </a:srgbClr>
                </a:solidFill>
                <a:ea typeface="+mj-ea"/>
                <a:cs typeface="+mj-cs"/>
              </a:rPr>
              <a:t>  75     73 -  </a:t>
            </a:r>
            <a:r>
              <a:rPr lang="en-US" sz="4400" b="1" dirty="0" smtClean="0">
                <a:solidFill>
                  <a:srgbClr val="AC66BB">
                    <a:lumMod val="75000"/>
                  </a:srgbClr>
                </a:solidFill>
                <a:ea typeface="+mj-ea"/>
                <a:cs typeface="+mj-cs"/>
              </a:rPr>
              <a:t>I</a:t>
            </a:r>
            <a:r>
              <a:rPr lang="ru-RU" sz="4400" b="1" dirty="0" smtClean="0">
                <a:solidFill>
                  <a:srgbClr val="AC66BB">
                    <a:lumMod val="75000"/>
                  </a:srgbClr>
                </a:solidFill>
                <a:ea typeface="+mj-ea"/>
                <a:cs typeface="+mj-cs"/>
              </a:rPr>
              <a:t> в.</a:t>
            </a:r>
          </a:p>
          <a:p>
            <a:pPr marL="742950" indent="-742950"/>
            <a:r>
              <a:rPr lang="ru-RU" sz="4400" b="1" dirty="0" smtClean="0">
                <a:solidFill>
                  <a:srgbClr val="AC66BB">
                    <a:lumMod val="75000"/>
                  </a:srgbClr>
                </a:solidFill>
                <a:ea typeface="+mj-ea"/>
                <a:cs typeface="+mj-cs"/>
              </a:rPr>
              <a:t>93   82     </a:t>
            </a:r>
            <a:r>
              <a:rPr lang="en-US" sz="4400" b="1" dirty="0" smtClean="0">
                <a:solidFill>
                  <a:srgbClr val="AC66BB">
                    <a:lumMod val="75000"/>
                  </a:srgbClr>
                </a:solidFill>
                <a:ea typeface="+mj-ea"/>
                <a:cs typeface="+mj-cs"/>
              </a:rPr>
              <a:t> </a:t>
            </a:r>
            <a:r>
              <a:rPr lang="ru-RU" sz="4400" b="1" dirty="0" smtClean="0">
                <a:solidFill>
                  <a:srgbClr val="AC66BB">
                    <a:lumMod val="75000"/>
                  </a:srgbClr>
                </a:solidFill>
                <a:ea typeface="+mj-ea"/>
                <a:cs typeface="+mj-cs"/>
              </a:rPr>
              <a:t>74 -   </a:t>
            </a:r>
            <a:r>
              <a:rPr lang="en-US" sz="4400" b="1" dirty="0" smtClean="0">
                <a:solidFill>
                  <a:srgbClr val="AC66BB">
                    <a:lumMod val="75000"/>
                  </a:srgbClr>
                </a:solidFill>
                <a:ea typeface="+mj-ea"/>
                <a:cs typeface="+mj-cs"/>
              </a:rPr>
              <a:t>II </a:t>
            </a:r>
            <a:r>
              <a:rPr lang="ru-RU" sz="4400" b="1" dirty="0" smtClean="0">
                <a:solidFill>
                  <a:srgbClr val="AC66BB">
                    <a:lumMod val="75000"/>
                  </a:srgbClr>
                </a:solidFill>
                <a:ea typeface="+mj-ea"/>
                <a:cs typeface="+mj-cs"/>
              </a:rPr>
              <a:t>в.  </a:t>
            </a:r>
          </a:p>
          <a:p>
            <a:pPr marL="742950" indent="-742950"/>
            <a:r>
              <a:rPr lang="ru-RU" sz="4400" b="1" dirty="0" smtClean="0">
                <a:solidFill>
                  <a:srgbClr val="AC66BB">
                    <a:lumMod val="75000"/>
                  </a:srgbClr>
                </a:solidFill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Задачи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№ 4  стр. 63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№ 5   стр. 63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по выбору</a:t>
            </a:r>
          </a:p>
        </p:txBody>
      </p:sp>
      <p:pic>
        <p:nvPicPr>
          <p:cNvPr id="4" name="Picture 9" descr="s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685800"/>
            <a:ext cx="2482843" cy="2457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20702161">
            <a:off x="2277944" y="2967335"/>
            <a:ext cx="4588114" cy="923330"/>
          </a:xfrm>
          <a:prstGeom prst="rect">
            <a:avLst/>
          </a:prstGeom>
          <a:noFill/>
          <a:scene3d>
            <a:camera prst="isometricOffAxis2Righ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справились 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№4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36+18=54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№5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15+78=93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ТИМ ЧИР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/>
              <a:t> </a:t>
            </a:r>
            <a:r>
              <a:rPr lang="ru-RU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школу мы пришли учиться,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жизни это пригодится!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Тот, кто хочет много знать,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Должен </a:t>
            </a:r>
            <a:r>
              <a:rPr lang="ru-RU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сам</a:t>
            </a:r>
            <a:r>
              <a:rPr lang="ru-RU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все </a:t>
            </a: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постигать</a:t>
            </a:r>
            <a:r>
              <a:rPr lang="ru-RU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6" descr="сканирование0007.jpg"/>
          <p:cNvPicPr>
            <a:picLocks noChangeAspect="1"/>
          </p:cNvPicPr>
          <p:nvPr/>
        </p:nvPicPr>
        <p:blipFill>
          <a:blip r:embed="rId2" cstate="print">
            <a:lum bright="-10000" contrast="20000"/>
          </a:blip>
          <a:srcRect l="17969" b="12338"/>
          <a:stretch>
            <a:fillRect/>
          </a:stretch>
        </p:blipFill>
        <p:spPr bwMode="auto">
          <a:xfrm>
            <a:off x="928662" y="4143380"/>
            <a:ext cx="31432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 descr="сканирование0009.jpg"/>
          <p:cNvPicPr>
            <a:picLocks noChangeAspect="1"/>
          </p:cNvPicPr>
          <p:nvPr/>
        </p:nvPicPr>
        <p:blipFill>
          <a:blip r:embed="rId3" cstate="print">
            <a:lum bright="-10000" contrast="20000"/>
          </a:blip>
          <a:srcRect l="17969" b="12338"/>
          <a:stretch>
            <a:fillRect/>
          </a:stretch>
        </p:blipFill>
        <p:spPr bwMode="auto">
          <a:xfrm>
            <a:off x="5429256" y="4071942"/>
            <a:ext cx="3214688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Итог урока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Чему мы научились?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Какая была перед нами цель?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Достигли ли мы этому?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Что помогло нам в достижении нашей цели?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Вы довольны своей работой?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Picture 4" descr="29794159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4286256"/>
            <a:ext cx="2643206" cy="22082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Домашнее задание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1) Потренироваться дома в решении примеров нового вида. Решить примеры в раб. тетрадях стр. 69 №3,№4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2) Придумать пример на сложение двузначных чисел с переходом через разряд для своего соседа по парте.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3) По желанию выполнить №7 по учебнику стр.63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191000"/>
            <a:ext cx="2000250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7" descr="s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1447800"/>
            <a:ext cx="426085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9" descr="38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524000"/>
            <a:ext cx="21558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8128" name="Object 0"/>
          <p:cNvGraphicFramePr>
            <a:graphicFrameLocks noChangeAspect="1"/>
          </p:cNvGraphicFramePr>
          <p:nvPr/>
        </p:nvGraphicFramePr>
        <p:xfrm>
          <a:off x="6705600" y="4038600"/>
          <a:ext cx="2438400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Точечный рисунок" r:id="rId6" imgW="1980952" imgH="1980952" progId="PBrush">
                  <p:embed/>
                </p:oleObj>
              </mc:Choice>
              <mc:Fallback>
                <p:oleObj name="Точечный рисунок" r:id="rId6" imgW="1980952" imgH="1980952" progId="PBrush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4038600"/>
                        <a:ext cx="2438400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0" name="WordArt 4"/>
          <p:cNvSpPr>
            <a:spLocks noChangeArrowheads="1" noChangeShapeType="1" noTextEdit="1"/>
          </p:cNvSpPr>
          <p:nvPr/>
        </p:nvSpPr>
        <p:spPr bwMode="auto">
          <a:xfrm>
            <a:off x="914400" y="1524000"/>
            <a:ext cx="7467600" cy="236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5875">
                  <a:solidFill>
                    <a:schemeClr val="tx2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FF9933"/>
                    </a:gs>
                    <a:gs pos="100000">
                      <a:srgbClr val="F3591B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Спасибо за работу!</a:t>
            </a:r>
          </a:p>
        </p:txBody>
      </p:sp>
      <p:graphicFrame>
        <p:nvGraphicFramePr>
          <p:cNvPr id="48129" name="Object 1"/>
          <p:cNvGraphicFramePr>
            <a:graphicFrameLocks noChangeAspect="1"/>
          </p:cNvGraphicFramePr>
          <p:nvPr/>
        </p:nvGraphicFramePr>
        <p:xfrm>
          <a:off x="3929058" y="4786322"/>
          <a:ext cx="1281113" cy="171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Точечный рисунок" r:id="rId8" imgW="1695687" imgH="2362530" progId="PBrush">
                  <p:embed/>
                </p:oleObj>
              </mc:Choice>
              <mc:Fallback>
                <p:oleObj name="Точечный рисунок" r:id="rId8" imgW="1695687" imgH="2362530" progId="PBrus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9220" b="55173"/>
                      <a:stretch>
                        <a:fillRect/>
                      </a:stretch>
                    </p:blipFill>
                    <p:spPr bwMode="auto">
                      <a:xfrm>
                        <a:off x="3929058" y="4786322"/>
                        <a:ext cx="1281113" cy="1714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826" name="Picture 10" descr="05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81800" y="609600"/>
            <a:ext cx="12192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17bbf138aa3cf86a3dcc93d0b975cbfc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3820" y="1"/>
            <a:ext cx="8663472" cy="6807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Финк-райт-раунд-робин</a:t>
            </a:r>
            <a:endParaRPr lang="ru-RU" sz="3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sz="6000" b="1" dirty="0" smtClean="0">
              <a:solidFill>
                <a:srgbClr val="8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857364"/>
            <a:ext cx="6643734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94 + 2 =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8 + 5 =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80 + 6 =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          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 + 20 =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62 + 8 =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17 + 3 =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26 + 30 =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Е          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 + 3 =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94 + 2 =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96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8 + 5 =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80 + 6 =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86          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 + 20 =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62 + 8 =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17 + 3 =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26 + 30 =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56          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 + 3 =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96 86 70 56  13  50  20  9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20   50   70</a:t>
            </a:r>
          </a:p>
          <a:p>
            <a:pPr>
              <a:buNone/>
            </a:pPr>
            <a:endParaRPr lang="ru-RU" sz="4000" b="1" dirty="0" smtClean="0">
              <a:solidFill>
                <a:schemeClr val="bg1"/>
              </a:solidFill>
            </a:endParaRPr>
          </a:p>
          <a:p>
            <a:r>
              <a:rPr lang="ru-RU" sz="4000" b="1" dirty="0" smtClean="0">
                <a:solidFill>
                  <a:schemeClr val="bg1"/>
                </a:solidFill>
              </a:rPr>
              <a:t>13   56   86   96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9   13   20  50  56  70   86   96 </a:t>
            </a: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л о ж е </a:t>
            </a:r>
            <a:r>
              <a:rPr lang="ru-RU" sz="6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е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19- марта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Классная работа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>
                <a:solidFill>
                  <a:srgbClr val="0070C0"/>
                </a:solidFill>
              </a:rPr>
              <a:t> </a:t>
            </a:r>
            <a:r>
              <a:rPr lang="ru-RU" b="1" i="1" dirty="0" smtClean="0">
                <a:solidFill>
                  <a:srgbClr val="0070C0"/>
                </a:solidFill>
              </a:rPr>
              <a:t>22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Решите примеры 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    45          26      27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  +</a:t>
            </a:r>
            <a:r>
              <a:rPr lang="ru-RU" sz="3600" b="1" u="sng" dirty="0" smtClean="0">
                <a:solidFill>
                  <a:schemeClr val="bg1"/>
                </a:solidFill>
              </a:rPr>
              <a:t>12</a:t>
            </a:r>
            <a:r>
              <a:rPr lang="ru-RU" sz="3600" b="1" dirty="0" smtClean="0">
                <a:solidFill>
                  <a:schemeClr val="bg1"/>
                </a:solidFill>
              </a:rPr>
              <a:t>        +</a:t>
            </a:r>
            <a:r>
              <a:rPr lang="ru-RU" sz="3600" b="1" u="sng" dirty="0" smtClean="0">
                <a:solidFill>
                  <a:schemeClr val="bg1"/>
                </a:solidFill>
              </a:rPr>
              <a:t>42</a:t>
            </a:r>
            <a:r>
              <a:rPr lang="ru-RU" sz="3600" b="1" dirty="0" smtClean="0">
                <a:solidFill>
                  <a:schemeClr val="bg1"/>
                </a:solidFill>
              </a:rPr>
              <a:t>    +</a:t>
            </a:r>
            <a:r>
              <a:rPr lang="ru-RU" sz="3600" b="1" u="sng" dirty="0" smtClean="0">
                <a:solidFill>
                  <a:schemeClr val="bg1"/>
                </a:solidFill>
              </a:rPr>
              <a:t>34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 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6" name="Picture 15" descr="mouses_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072198" y="3525950"/>
            <a:ext cx="2357454" cy="2189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304</TotalTime>
  <Words>351</Words>
  <Application>Microsoft Office PowerPoint</Application>
  <PresentationFormat>Экран (4:3)</PresentationFormat>
  <Paragraphs>85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Точечный рисунок</vt:lpstr>
      <vt:lpstr>Математика 2 класс УМК «Перспектива»</vt:lpstr>
      <vt:lpstr>ТИМ ЧИР</vt:lpstr>
      <vt:lpstr>Презентация PowerPoint</vt:lpstr>
      <vt:lpstr>Финк-райт-раунд-робин</vt:lpstr>
      <vt:lpstr>Презентация PowerPoint</vt:lpstr>
      <vt:lpstr>Презентация PowerPoint</vt:lpstr>
      <vt:lpstr>Презентация PowerPoint</vt:lpstr>
      <vt:lpstr> 19- марта Классная работа   </vt:lpstr>
      <vt:lpstr>Решите примеры  </vt:lpstr>
      <vt:lpstr>РАУНД  РОБИН </vt:lpstr>
      <vt:lpstr>РАУНД  РОБИН</vt:lpstr>
      <vt:lpstr>Тема</vt:lpstr>
      <vt:lpstr>Презентация PowerPoint</vt:lpstr>
      <vt:lpstr>Алгоритм сложения двузначных чисел с переходом через разряд</vt:lpstr>
      <vt:lpstr>Кто же прав?</vt:lpstr>
      <vt:lpstr>Молодцы!</vt:lpstr>
      <vt:lpstr>Самостоятельная работа  I в.-А                     II в.-Б   48 + 37            56+37                                                          59 + 16             68+14                    36 + 37            49+ 25</vt:lpstr>
      <vt:lpstr>Задачи </vt:lpstr>
      <vt:lpstr>Презентация PowerPoint</vt:lpstr>
      <vt:lpstr>Итог урока</vt:lpstr>
      <vt:lpstr>Презентация PowerPoint</vt:lpstr>
      <vt:lpstr>Домашнее задание</vt:lpstr>
      <vt:lpstr>Презентация PowerPoint</vt:lpstr>
    </vt:vector>
  </TitlesOfParts>
  <Company>DEmon Soft, 2008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УМК «Перспектива»</dc:title>
  <dc:creator>User</dc:creator>
  <cp:lastModifiedBy>Евросеть</cp:lastModifiedBy>
  <cp:revision>36</cp:revision>
  <dcterms:created xsi:type="dcterms:W3CDTF">2013-12-08T13:07:48Z</dcterms:created>
  <dcterms:modified xsi:type="dcterms:W3CDTF">2019-11-22T17:16:15Z</dcterms:modified>
</cp:coreProperties>
</file>