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9" r:id="rId4"/>
    <p:sldId id="258" r:id="rId5"/>
    <p:sldId id="262" r:id="rId6"/>
    <p:sldId id="277" r:id="rId7"/>
    <p:sldId id="278" r:id="rId8"/>
    <p:sldId id="279" r:id="rId9"/>
    <p:sldId id="272" r:id="rId10"/>
    <p:sldId id="273" r:id="rId11"/>
    <p:sldId id="281" r:id="rId12"/>
    <p:sldId id="261" r:id="rId13"/>
    <p:sldId id="263" r:id="rId14"/>
    <p:sldId id="270" r:id="rId15"/>
    <p:sldId id="274" r:id="rId16"/>
    <p:sldId id="276" r:id="rId17"/>
    <p:sldId id="275" r:id="rId18"/>
    <p:sldId id="271" r:id="rId19"/>
    <p:sldId id="264" r:id="rId20"/>
    <p:sldId id="280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66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6" autoAdjust="0"/>
    <p:restoredTop sz="94660"/>
  </p:normalViewPr>
  <p:slideViewPr>
    <p:cSldViewPr>
      <p:cViewPr varScale="1">
        <p:scale>
          <a:sx n="95" d="100"/>
          <a:sy n="95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8E1DA-E5A3-4717-BD0F-29ABC3147AA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DC489-CEA8-4B2D-AB55-E2608CA8FB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  <a:alpha val="8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84C3258-9A8C-4AF4-98FF-6D7520DB1B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1359DE0-767D-453C-B0B4-0A349CFC0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67/272525/64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0" y="214290"/>
            <a:ext cx="5500726" cy="378621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>
              <a:lnSpc>
                <a:spcPts val="5760"/>
              </a:lnSpc>
            </a:pPr>
            <a:r>
              <a:rPr lang="ru-RU" sz="4000" b="1" dirty="0" smtClean="0">
                <a:latin typeface="Gabriola" pitchFamily="82" charset="0"/>
              </a:rPr>
              <a:t>Влияние устного народного творчества на развитие речи дошкольников.</a:t>
            </a:r>
            <a:endParaRPr lang="ru-RU" sz="4000" b="1" dirty="0">
              <a:latin typeface="Gabriola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4437112"/>
            <a:ext cx="3320348" cy="64633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Иванова Светлана Сергеевна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7500990" cy="1070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-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средство речевого развития и воспитания детей разных возрастов.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goldsmidt-i-co.in/wp-content/uploads/2017/01/ckaz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3214685"/>
            <a:ext cx="5000660" cy="335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28662" y="1071546"/>
            <a:ext cx="6429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Самый интересный, доступный и увлекательный вид народного фольклора. Персонажи народных сказок знакомы детям, их черты характера ярко выраженные мотивы поступков понятны. Дети любят слушать, смотреть и показывать сказки. Очень хорошо использовать театрализованные игры. Игры – драматизации.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udgwagaRy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728" y="142852"/>
            <a:ext cx="5929354" cy="3286148"/>
          </a:xfrm>
          <a:prstGeom prst="rect">
            <a:avLst/>
          </a:prstGeom>
        </p:spPr>
      </p:pic>
      <p:pic>
        <p:nvPicPr>
          <p:cNvPr id="3" name="Рисунок 2" descr="ZaJF7pmuHH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486031">
            <a:off x="5078929" y="3133617"/>
            <a:ext cx="2488331" cy="3528025"/>
          </a:xfrm>
          <a:prstGeom prst="rect">
            <a:avLst/>
          </a:prstGeom>
        </p:spPr>
      </p:pic>
      <p:pic>
        <p:nvPicPr>
          <p:cNvPr id="5" name="Рисунок 4" descr="G0R2Kbv0vS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402749">
            <a:off x="1455619" y="3286537"/>
            <a:ext cx="2528220" cy="35018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560840" cy="15696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помогают детям чётко и лаконично выражать свои мысли, красочно описывать предметы и явления, творчески употреблять слово.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raduga.name/wp-content/uploads/2016/03/67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354817"/>
            <a:ext cx="3459234" cy="2314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raduga.name/wp-content/uploads/2016/03/78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344530"/>
            <a:ext cx="3254761" cy="2324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arhivurokov.ru/multiurok/html/2017/07/31/s_597f49bdc132d/img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1916832"/>
            <a:ext cx="5357850" cy="2376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fs00.infourok.ru/images/doc/127/149158/hello_html_m3a64d01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42852"/>
            <a:ext cx="2214578" cy="25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00496" y="357166"/>
            <a:ext cx="3571868" cy="484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Заклички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это небольшие песенки, предназначенные для распевания группой детей к явлениям природы (к солнцу, ветру, дождю, радуге, деревьям)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Являются богатейшим материалом для развития звуковой культуры речи.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Развивают чувство ритма и рифмы, формируют интонационную выразительность.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использовать во время прогулок, наблюдая за погодными явлениями.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928934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i="1" dirty="0" smtClean="0"/>
              <a:t>Солнышко! Ведрышко! </a:t>
            </a:r>
          </a:p>
          <a:p>
            <a:r>
              <a:rPr lang="ru-RU" b="1" i="1" dirty="0" smtClean="0"/>
              <a:t>Выйди поскорей! </a:t>
            </a:r>
          </a:p>
          <a:p>
            <a:r>
              <a:rPr lang="ru-RU" b="1" i="1" dirty="0" smtClean="0"/>
              <a:t>Будь к нам подобрей! </a:t>
            </a:r>
            <a:endParaRPr lang="ru-RU" dirty="0"/>
          </a:p>
        </p:txBody>
      </p:sp>
      <p:pic>
        <p:nvPicPr>
          <p:cNvPr id="10" name="Picture 2" descr="http://cdn-nus-1.pinme.ru/tumb/600/photo/8f/35/8f358094302e3ab67e9ef0e257df56c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614065">
            <a:off x="933272" y="3681420"/>
            <a:ext cx="2631342" cy="3509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320480" cy="28931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Главная особенность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считалки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четкий ритм, возможность кричать раздельно все слова. Они прекрасно подходят для совершенствования произношения трудных звуков, чего можно добиться только путем частого повторения. Считалки легко запоминаются, развивают и обогащают речь ребенка.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3429000"/>
            <a:ext cx="4176464" cy="31700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обогащают словарь детей за счет многозначности слов, помогают увидеть вторичные значения слов, формируют представления о переносном значении слова. Они помогают усвоить звуковой и грамматический строй русской речи, заставляя сосредоточиться на языковой форме и анализировать ее.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arhivurokov.ru/kopilka/uploads/user_file_5767ff0e17e24/sbornikriechievykhighrnaosnoviedietskoghofolkloradliadietieimladshieghodoshkolnoghovozrasta_15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0"/>
            <a:ext cx="170172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f.mypage.ru/06b4ee9c703caa2facb0d10de5b409de_f25bb7866a88b4cb1dc5c2a1e1cbda6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1654" y="1412776"/>
            <a:ext cx="313234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https://img-gorod.ru/upload/iblock/599/599d8b118248e35961f04a6794540c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3212976"/>
            <a:ext cx="1691680" cy="2124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0" name="Picture 8" descr="https://allyslide.com/thumbs/7fc861a3525d1d0d707c36b426e5a352/img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5013176"/>
            <a:ext cx="2123728" cy="1592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crosti.ru/patterns/00/03/f7/4885b52a6e/pic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5544457" cy="336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034" y="4429132"/>
            <a:ext cx="5643602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Подвижные и хороводные русские народные игры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Содержащийся в играх фольклорный материал способствует эмоционально положительному овладению родной речью.  «У медведя во бору», «Пузырь», «Каравай», «Гуси-лебеди».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cdn-nus-1.pinme.ru/tumb/600/photo/8f/35/8f358094302e3ab67e9ef0e257df56c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1037">
            <a:off x="6352680" y="568614"/>
            <a:ext cx="2631342" cy="5833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323_1117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642918"/>
            <a:ext cx="5459308" cy="2714644"/>
          </a:xfrm>
          <a:prstGeom prst="rect">
            <a:avLst/>
          </a:prstGeom>
        </p:spPr>
      </p:pic>
      <p:pic>
        <p:nvPicPr>
          <p:cNvPr id="3" name="Рисунок 2" descr="20180323_1118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786190"/>
            <a:ext cx="4055194" cy="2643206"/>
          </a:xfrm>
          <a:prstGeom prst="rect">
            <a:avLst/>
          </a:prstGeom>
        </p:spPr>
      </p:pic>
      <p:pic>
        <p:nvPicPr>
          <p:cNvPr id="4" name="Рисунок 3" descr="20180323_1121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3714752"/>
            <a:ext cx="3928469" cy="2571768"/>
          </a:xfrm>
          <a:prstGeom prst="rect">
            <a:avLst/>
          </a:prstGeom>
        </p:spPr>
      </p:pic>
      <p:pic>
        <p:nvPicPr>
          <p:cNvPr id="5" name="Picture 2" descr="http://cdn-nus-1.pinme.ru/tumb/600/photo/8f/35/8f358094302e3ab67e9ef0e257df56c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89431">
            <a:off x="6323521" y="315096"/>
            <a:ext cx="2631342" cy="2853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180503_1134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32864" y="428604"/>
            <a:ext cx="4308644" cy="2643206"/>
          </a:xfrm>
          <a:prstGeom prst="rect">
            <a:avLst/>
          </a:prstGeom>
        </p:spPr>
      </p:pic>
      <p:pic>
        <p:nvPicPr>
          <p:cNvPr id="7" name="Рисунок 6" descr="20180503_1134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3174" y="3429000"/>
            <a:ext cx="6215106" cy="3020357"/>
          </a:xfrm>
          <a:prstGeom prst="rect">
            <a:avLst/>
          </a:prstGeom>
        </p:spPr>
      </p:pic>
      <p:pic>
        <p:nvPicPr>
          <p:cNvPr id="8" name="Рисунок 7" descr="20180503_1136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6011" y="714356"/>
            <a:ext cx="4026583" cy="2555640"/>
          </a:xfrm>
          <a:prstGeom prst="rect">
            <a:avLst/>
          </a:prstGeom>
        </p:spPr>
      </p:pic>
      <p:pic>
        <p:nvPicPr>
          <p:cNvPr id="10" name="Picture 2" descr="http://cdn-nus-1.pinme.ru/tumb/600/photo/8f/35/8f358094302e3ab67e9ef0e257df56c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704329">
            <a:off x="269004" y="3316796"/>
            <a:ext cx="2623474" cy="3257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5112568" cy="23083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Скороговорки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помогают правильно и чисто проговаривать труднопроизносимые стихи и фразы, знакомят с богатством русского языка, с новыми поэтическими фразами.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4005064"/>
            <a:ext cx="5112568" cy="26776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Перевертыши и небылицы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открывают ребенку возможность через игру словами, звуками, звукосочетаниями уловить специфику звучания речи и характерные для нее выразительность, образность, юмор.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ds04.infourok.ru/uploads/ex/0caa/00047979-ff82bae5/hello_html_cd8f7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260648"/>
            <a:ext cx="230425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www.stihi.ru/pics/2011/09/30/633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5"/>
            <a:ext cx="3024336" cy="21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http://gamejulia.ru/images/i/pereputanitsa3(2)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2708920"/>
            <a:ext cx="2623551" cy="1702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https://i04.fotocdn.net/s23/214/public_pin_l/414/25672821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2060848"/>
            <a:ext cx="2448272" cy="1836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42910" y="357166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Речь</a:t>
            </a:r>
            <a:r>
              <a:rPr lang="ru-RU" sz="24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жизни человека – это наиважнейшая функция необходимая каждому.</a:t>
            </a:r>
          </a:p>
          <a:p>
            <a:pPr algn="ctr"/>
            <a:endParaRPr lang="ru-RU" sz="2400" i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Благодаря </a:t>
            </a:r>
            <a:r>
              <a:rPr lang="ru-RU" i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речи</a:t>
            </a:r>
            <a:r>
              <a:rPr lang="ru-RU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мы общаемся, передаем опыт, регулируем деятельность и поведение. </a:t>
            </a:r>
          </a:p>
          <a:p>
            <a:pPr algn="ctr"/>
            <a:endParaRPr lang="ru-RU" i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i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Речь</a:t>
            </a:r>
            <a:r>
              <a:rPr lang="ru-RU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имеет большое значение для целостного всестороннего развития ребенка в раннем и дошкольном возрасте, так как становится </a:t>
            </a:r>
            <a:r>
              <a:rPr lang="ru-RU" i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основным средством общения</a:t>
            </a:r>
            <a:r>
              <a:rPr lang="ru-RU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 descr="http://cdn-nus-1.pinme.ru/tumb/600/photo/8f/35/8f358094302e3ab67e9ef0e257df56c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757383" y="1671717"/>
            <a:ext cx="3122583" cy="6922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476672"/>
            <a:ext cx="7272808" cy="3108543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Фольклор</a:t>
            </a:r>
            <a:r>
              <a:rPr lang="ru-RU" sz="2800" dirty="0"/>
              <a:t> – это устное народное творчество, народная мудрость, народное знание. </a:t>
            </a:r>
            <a:r>
              <a:rPr lang="ru-RU" sz="2800" b="1" dirty="0"/>
              <a:t>Фольклор</a:t>
            </a:r>
            <a:r>
              <a:rPr lang="ru-RU" sz="2800" dirty="0"/>
              <a:t> – это </a:t>
            </a:r>
            <a:r>
              <a:rPr lang="ru-RU" sz="2800" dirty="0" smtClean="0"/>
              <a:t>создаваемая </a:t>
            </a:r>
            <a:r>
              <a:rPr lang="ru-RU" sz="2800" dirty="0"/>
              <a:t>народом поэзия, в которой он отражает свою трудовую деятельность, общественный и трудовой уклад, знание жизни, природы, культуры.</a:t>
            </a:r>
          </a:p>
        </p:txBody>
      </p:sp>
      <p:pic>
        <p:nvPicPr>
          <p:cNvPr id="26626" name="Picture 2" descr="http://www.nosh.unn.ru/artists/images/1/kolesnikova_v/Untitled-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293096"/>
            <a:ext cx="4153909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ds11.dobryanka-edu.ru/upload/versions/20931/temp493222960/yarmarka/62ejGDFLV7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4005064"/>
            <a:ext cx="2818008" cy="2637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7572396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приобщение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 к народной культуре следует начинать с раннего детства.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Фольклор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является уникальным средством для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народной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мудрости и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на начальном этапе их развития.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Детское творчество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основано на подражании, которое служит важным фактором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 и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 речи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Постепенно у малышей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формируется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готовность к более глубокому восприятию произведений русской народной литературы, обогащается и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расширяется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словарный запас, способность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овладению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родной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речью.</a:t>
            </a:r>
            <a:endParaRPr lang="ru-RU" sz="1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://mtdata.ru/u24/photoCAB7/20078535073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500438"/>
            <a:ext cx="3071834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2" descr="http://dou-zor-zdv.ucoz.ru/sad/ckazka/13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2884">
            <a:off x="6198994" y="3795080"/>
            <a:ext cx="2500330" cy="2135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http://skazka-dubki.ru/upload/iblock/825/825fb97a1be00c0aa6fa7b5029b39a7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51032">
            <a:off x="419762" y="3598568"/>
            <a:ext cx="2032754" cy="2382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s://arhivurokov.ru/multiurok/html/2017/05/06/s_590dff534c82d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7"/>
            <a:ext cx="7848872" cy="127785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400" i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Устное народное творчество</a:t>
            </a:r>
            <a:r>
              <a:rPr lang="ru-RU" sz="24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это словесное творчество народа, передаваемого из уст в уста, из поколения в поколение. </a:t>
            </a:r>
          </a:p>
        </p:txBody>
      </p:sp>
      <p:pic>
        <p:nvPicPr>
          <p:cNvPr id="28674" name="Picture 2" descr="http://cdn-nus-1.pinme.ru/tumb/600/photo/8f/35/8f358094302e3ab67e9ef0e257df56c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77403">
            <a:off x="6461425" y="2294227"/>
            <a:ext cx="3129320" cy="44644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1785926"/>
            <a:ext cx="6143668" cy="30469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i="1" u="sng" dirty="0" smtClean="0"/>
              <a:t>Ребенок, приобщаясь к фольклору</a:t>
            </a:r>
            <a:r>
              <a:rPr lang="ru-RU" sz="2800" u="sng" dirty="0" smtClean="0"/>
              <a:t>:</a:t>
            </a: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  <a:p>
            <a:endParaRPr lang="ru-RU" sz="2800" u="sng" dirty="0" smtClean="0"/>
          </a:p>
          <a:p>
            <a:endParaRPr lang="ru-RU" sz="2800" u="sng" dirty="0" smtClean="0"/>
          </a:p>
          <a:p>
            <a:endParaRPr lang="ru-RU" sz="2800" u="sng" dirty="0" smtClean="0"/>
          </a:p>
          <a:p>
            <a:endParaRPr lang="ru-RU" sz="2800" u="sng" dirty="0" smtClean="0"/>
          </a:p>
          <a:p>
            <a:endParaRPr lang="ru-RU" sz="2800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2428868"/>
            <a:ext cx="5442858" cy="609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овладевает родным языком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3143248"/>
            <a:ext cx="5442858" cy="609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приобщается к культуре своего народа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3857628"/>
            <a:ext cx="5442858" cy="6241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развивает речевые навыки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34" y="4572008"/>
            <a:ext cx="5442858" cy="69668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побуждает к познавательной деятельности и речевой активности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34" y="5429264"/>
            <a:ext cx="5442858" cy="609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приобщается к красоте и самобытности слов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132856"/>
            <a:ext cx="3600400" cy="4247317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Колыбельные песни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Пестушки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err="1" smtClean="0"/>
              <a:t>Потешки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Прибаутки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Пословицы </a:t>
            </a:r>
            <a:r>
              <a:rPr lang="ru-RU" dirty="0"/>
              <a:t>и </a:t>
            </a:r>
            <a:r>
              <a:rPr lang="ru-RU" dirty="0" smtClean="0"/>
              <a:t>поговорки</a:t>
            </a:r>
          </a:p>
          <a:p>
            <a:pPr marL="342900" indent="-342900">
              <a:buAutoNum type="arabicPeriod"/>
            </a:pPr>
            <a:r>
              <a:rPr lang="ru-RU" dirty="0" smtClean="0"/>
              <a:t> Игры</a:t>
            </a: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 err="1" smtClean="0"/>
              <a:t>Заклички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 Считалки</a:t>
            </a:r>
          </a:p>
          <a:p>
            <a:pPr marL="342900" indent="-342900">
              <a:buAutoNum type="arabicPeriod"/>
            </a:pPr>
            <a:r>
              <a:rPr lang="ru-RU" dirty="0" smtClean="0"/>
              <a:t> Скороговорки</a:t>
            </a:r>
          </a:p>
          <a:p>
            <a:pPr marL="342900" indent="-342900">
              <a:buAutoNum type="arabicPeriod"/>
            </a:pPr>
            <a:r>
              <a:rPr lang="ru-RU" dirty="0"/>
              <a:t> </a:t>
            </a:r>
            <a:r>
              <a:rPr lang="ru-RU" dirty="0" smtClean="0"/>
              <a:t> Загадки</a:t>
            </a:r>
          </a:p>
          <a:p>
            <a:pPr marL="342900" indent="-342900">
              <a:buAutoNum type="arabicPeriod"/>
            </a:pPr>
            <a:r>
              <a:rPr lang="ru-RU" dirty="0"/>
              <a:t> </a:t>
            </a:r>
            <a:r>
              <a:rPr lang="ru-RU" dirty="0" smtClean="0"/>
              <a:t> Дразнилки</a:t>
            </a:r>
          </a:p>
          <a:p>
            <a:pPr marL="342900" indent="-342900">
              <a:buAutoNum type="arabicPeriod"/>
            </a:pPr>
            <a:r>
              <a:rPr lang="ru-RU" dirty="0" smtClean="0"/>
              <a:t> Перевертыши и небылицы</a:t>
            </a:r>
          </a:p>
          <a:p>
            <a:pPr marL="342900" indent="-342900" algn="ctr"/>
            <a:r>
              <a:rPr lang="ru-RU" b="1" dirty="0" smtClean="0"/>
              <a:t>Обязательными спутниками</a:t>
            </a:r>
          </a:p>
          <a:p>
            <a:pPr marL="342900" indent="-342900" algn="ctr"/>
            <a:r>
              <a:rPr lang="ru-RU" b="1" dirty="0" smtClean="0"/>
              <a:t>дошкольника </a:t>
            </a:r>
            <a:r>
              <a:rPr lang="ru-RU" b="1" dirty="0"/>
              <a:t>являются сказки.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260649"/>
            <a:ext cx="7272808" cy="1200329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Фольклор</a:t>
            </a:r>
            <a:r>
              <a:rPr lang="ru-RU" dirty="0" smtClean="0"/>
              <a:t>, имеет ярко выраженную эстетическую направленность. Многое в нем создавалось специально для детей и было продиктовано великой заботой о молодежи – своем будущем.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621136"/>
            <a:ext cx="7128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С незапамятных времен живут в народном </a:t>
            </a:r>
            <a:r>
              <a:rPr lang="ru-RU" b="1" dirty="0" smtClean="0">
                <a:solidFill>
                  <a:prstClr val="black"/>
                </a:solidFill>
              </a:rPr>
              <a:t>быту:</a:t>
            </a:r>
            <a:endParaRPr lang="ru-RU" b="1" dirty="0"/>
          </a:p>
        </p:txBody>
      </p:sp>
      <p:pic>
        <p:nvPicPr>
          <p:cNvPr id="27650" name="Picture 2" descr="http://playroom.ru/wp-content/uploads/2015/11/pagephotos_342_506ea181e9a51b7dc97a3059991412b2aad8c943522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7" y="1988840"/>
            <a:ext cx="1632181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mtdata.ru/u24/photoCAB7/20078535073-0/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2708920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http://files.ub.ua/goods/goods-photos/234/174608_POTEHKY_1-764216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304" y="1700808"/>
            <a:ext cx="135667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http://skazka-dubki.ru/upload/iblock/825/825fb97a1be00c0aa6fa7b5029b39a7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52320" y="3717032"/>
            <a:ext cx="1224136" cy="1434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8" name="Picture 10" descr="https://im0-tub-ru.yandex.net/i?id=724e829f62e623b77844d5135590fe13-l&amp;n=1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60232" y="5229200"/>
            <a:ext cx="1956569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60" name="Picture 12" descr="http://dou-zor-zdv.ucoz.ru/sad/ckazka/13v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07904" y="3501008"/>
            <a:ext cx="1944216" cy="1594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http://itd1.mycdn.me/image?id=850714764662&amp;t=20&amp;plc=WEB&amp;tkn=*CplbMPhLbRLRnJwOYV2xvG1BtTU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99992" y="5157192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book24.ru/upload/iblock/fe5/fe5d973fb733d9422579b6fc10ac71e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57165"/>
            <a:ext cx="4286280" cy="569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572000" y="714356"/>
            <a:ext cx="3357570" cy="4549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это зарифмованные короткие истории, стишки и песенки, которые сочетаются с простыми движениями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Тренируют память и мелкую моторику, запоминает название частей тела, животных и многое другое.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Играют большую роль в развитии мелкой моторики.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Используются при формировании навыков самообслуживания.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80511_0813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3643338" cy="5902208"/>
          </a:xfrm>
          <a:prstGeom prst="rect">
            <a:avLst/>
          </a:prstGeom>
        </p:spPr>
      </p:pic>
      <p:pic>
        <p:nvPicPr>
          <p:cNvPr id="4" name="Рисунок 3" descr="20180511_0814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142852"/>
            <a:ext cx="3651715" cy="5912296"/>
          </a:xfrm>
          <a:prstGeom prst="rect">
            <a:avLst/>
          </a:prstGeom>
        </p:spPr>
      </p:pic>
      <p:pic>
        <p:nvPicPr>
          <p:cNvPr id="5" name="Picture 2" descr="http://cdn-nus-1.pinme.ru/tumb/600/photo/8f/35/8f358094302e3ab67e9ef0e257df56c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548">
            <a:off x="7516308" y="1431799"/>
            <a:ext cx="1762863" cy="5387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5" y="214290"/>
            <a:ext cx="4191029" cy="3143272"/>
          </a:xfrm>
          <a:prstGeom prst="rect">
            <a:avLst/>
          </a:prstGeom>
        </p:spPr>
      </p:pic>
      <p:pic>
        <p:nvPicPr>
          <p:cNvPr id="4" name="Рисунок 3" descr="20180425_1055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3714752"/>
            <a:ext cx="4688817" cy="2857520"/>
          </a:xfrm>
          <a:prstGeom prst="rect">
            <a:avLst/>
          </a:prstGeom>
        </p:spPr>
      </p:pic>
      <p:pic>
        <p:nvPicPr>
          <p:cNvPr id="5" name="Рисунок 4" descr="20180425_10554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9190" y="0"/>
            <a:ext cx="3786214" cy="67164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536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571480"/>
            <a:ext cx="3000396" cy="5929330"/>
          </a:xfrm>
          <a:prstGeom prst="rect">
            <a:avLst/>
          </a:prstGeom>
        </p:spPr>
      </p:pic>
      <p:pic>
        <p:nvPicPr>
          <p:cNvPr id="3" name="Рисунок 2" descr="20180507_1614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3214686"/>
            <a:ext cx="4857752" cy="3291733"/>
          </a:xfrm>
          <a:prstGeom prst="rect">
            <a:avLst/>
          </a:prstGeom>
        </p:spPr>
      </p:pic>
      <p:pic>
        <p:nvPicPr>
          <p:cNvPr id="4" name="Рисунок 3" descr="20180507_16143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6" y="571480"/>
            <a:ext cx="3565035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ssets.catawiki.nl/assets/2013/6/16/6/3/9/63965210-d6b1-11e2-80a4-bc6cb90061e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57752" y="428604"/>
            <a:ext cx="4000528" cy="589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2" y="857232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000" indent="288000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Колыбельные песни.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обогащают словарный запас.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ритм учат детей плавному произношению фраз, предложений. 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фонематическое восприятие.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широкий круг сведений об окружающем мире.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Грамматическое разнообразие колыбельных способствует освоению грамматического строя речи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интонационную организацию речи ребенка: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запоминать слова и формы слов, словосочетания, осваивать лексическую сторону речи.</a:t>
            </a:r>
          </a:p>
          <a:p>
            <a:pPr marL="720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Колыбельная песня таит в себе неисчерпаемый источник воспитательных и образовательных возможностей.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624</TotalTime>
  <Words>680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User</cp:lastModifiedBy>
  <cp:revision>79</cp:revision>
  <dcterms:created xsi:type="dcterms:W3CDTF">2018-01-10T16:02:33Z</dcterms:created>
  <dcterms:modified xsi:type="dcterms:W3CDTF">2019-11-22T16:08:07Z</dcterms:modified>
</cp:coreProperties>
</file>