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8" r:id="rId2"/>
    <p:sldId id="270" r:id="rId3"/>
    <p:sldId id="267" r:id="rId4"/>
    <p:sldId id="292" r:id="rId5"/>
    <p:sldId id="268" r:id="rId6"/>
    <p:sldId id="269" r:id="rId7"/>
    <p:sldId id="275" r:id="rId8"/>
    <p:sldId id="277" r:id="rId9"/>
    <p:sldId id="285" r:id="rId10"/>
    <p:sldId id="286" r:id="rId11"/>
    <p:sldId id="282" r:id="rId12"/>
    <p:sldId id="288" r:id="rId13"/>
    <p:sldId id="309" r:id="rId14"/>
    <p:sldId id="308" r:id="rId15"/>
    <p:sldId id="293" r:id="rId16"/>
    <p:sldId id="310" r:id="rId17"/>
    <p:sldId id="313" r:id="rId18"/>
    <p:sldId id="316" r:id="rId19"/>
    <p:sldId id="315" r:id="rId20"/>
    <p:sldId id="312" r:id="rId21"/>
    <p:sldId id="317" r:id="rId22"/>
    <p:sldId id="323" r:id="rId23"/>
    <p:sldId id="318" r:id="rId24"/>
    <p:sldId id="290" r:id="rId25"/>
    <p:sldId id="320" r:id="rId26"/>
    <p:sldId id="322" r:id="rId27"/>
    <p:sldId id="306" r:id="rId28"/>
    <p:sldId id="325" r:id="rId29"/>
    <p:sldId id="32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FF0066"/>
    <a:srgbClr val="00FFCC"/>
    <a:srgbClr val="006600"/>
    <a:srgbClr val="027686"/>
    <a:srgbClr val="FFFF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83409-57EB-4A38-9524-A53F30FFD2FB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362E-7B7F-4609-B020-93F644EED1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83409-57EB-4A38-9524-A53F30FFD2FB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362E-7B7F-4609-B020-93F644EED1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83409-57EB-4A38-9524-A53F30FFD2FB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362E-7B7F-4609-B020-93F644EED1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83409-57EB-4A38-9524-A53F30FFD2FB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362E-7B7F-4609-B020-93F644EED1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83409-57EB-4A38-9524-A53F30FFD2FB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362E-7B7F-4609-B020-93F644EED1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83409-57EB-4A38-9524-A53F30FFD2FB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362E-7B7F-4609-B020-93F644EED1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83409-57EB-4A38-9524-A53F30FFD2FB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362E-7B7F-4609-B020-93F644EED1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83409-57EB-4A38-9524-A53F30FFD2FB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362E-7B7F-4609-B020-93F644EED1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83409-57EB-4A38-9524-A53F30FFD2FB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362E-7B7F-4609-B020-93F644EED1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83409-57EB-4A38-9524-A53F30FFD2FB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362E-7B7F-4609-B020-93F644EED1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83409-57EB-4A38-9524-A53F30FFD2FB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362E-7B7F-4609-B020-93F644EED1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83409-57EB-4A38-9524-A53F30FFD2FB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C362E-7B7F-4609-B020-93F644EED1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becolog.ru/text/1.htm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more5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ВОДА – источник жизни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исследовательский проект</a:t>
            </a:r>
            <a:b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по географии</a:t>
            </a:r>
            <a:b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Автор: ученик  5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«а»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класса 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МБОУ «СШ № 25»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err="1" smtClean="0">
                <a:solidFill>
                  <a:srgbClr val="FF0000"/>
                </a:solidFill>
                <a:latin typeface="Arial Black" pitchFamily="34" charset="0"/>
              </a:rPr>
              <a:t>Осмоловский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 Дмитрий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Руководитель: </a:t>
            </a:r>
            <a:r>
              <a:rPr lang="ru-RU" sz="2000" dirty="0" err="1" smtClean="0">
                <a:solidFill>
                  <a:srgbClr val="002060"/>
                </a:solidFill>
                <a:latin typeface="Arial Black" pitchFamily="34" charset="0"/>
              </a:rPr>
              <a:t>Дударева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 В.А.,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учитель географии и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биологии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МБОУ «СШ № 25»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2016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г.</a:t>
            </a:r>
            <a:endParaRPr lang="ru-RU" sz="20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753600" cy="73152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4611231"/>
            <a:ext cx="9577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274838"/>
            <a:ext cx="88204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        </a:t>
            </a:r>
            <a:r>
              <a:rPr lang="ru-RU" sz="2800" dirty="0" smtClean="0">
                <a:solidFill>
                  <a:schemeClr val="bg1"/>
                </a:solidFill>
              </a:rPr>
              <a:t>  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Вода является источником жизни на земле – ни одна клетка живого организма не может без нее существовать. Она участвует в процессе дыхания,  выводит из организма человека шлаки, отходы и токсины. Доставляет в клетки кислород и питательные вещества (минеральные соли, витамины).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Значение воды для человека настолько велико, что для нормальной жизнедеятельности ему необходимо выпивать более 1,5 – 2 литров в день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Pictures\Рисунок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535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260648"/>
            <a:ext cx="5256584" cy="1129481"/>
          </a:xfrm>
          <a:prstGeom prst="rect">
            <a:avLst/>
          </a:prstGeom>
          <a:noFill/>
        </p:spPr>
        <p:txBody>
          <a:bodyPr wrap="square" rtlCol="0">
            <a:prstTxWarp prst="textDeflateTop">
              <a:avLst/>
            </a:prstTxWarp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Интересно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5301208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Поскольку в мышцах содержится больше воды,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жира, то чем мы стройнее,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 больше воды в нашем теле.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38423_1024_7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260648"/>
            <a:ext cx="679872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Вода – основа жизни живых организмов на Земле,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одно из главных богатств.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Издавна человек селился рядом с водоемом,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там, где есть вода, т. к. человеку нужно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выпить 2 литра, а примерно в 20 раз больше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ежедневно требуется каждому из нас для мытья,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приготовлении пищи и так далее.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7898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996952"/>
            <a:ext cx="2984024" cy="35289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38423_1024_7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7704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Почти всё живое  на земле не может обойтись без воды.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Звериные тропы в лесу ведут к водопою. Птицы летят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рекам, озёрам.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7602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93950"/>
            <a:ext cx="3348038" cy="4464050"/>
          </a:xfrm>
          <a:prstGeom prst="rect">
            <a:avLst/>
          </a:prstGeom>
          <a:noFill/>
        </p:spPr>
      </p:pic>
      <p:pic>
        <p:nvPicPr>
          <p:cNvPr id="7" name="Picture 19" descr="7272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2298700"/>
            <a:ext cx="3419475" cy="4559300"/>
          </a:xfrm>
          <a:prstGeom prst="rect">
            <a:avLst/>
          </a:prstGeom>
          <a:noFill/>
        </p:spPr>
      </p:pic>
      <p:pic>
        <p:nvPicPr>
          <p:cNvPr id="8" name="Picture 20" descr="036ы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4751387"/>
            <a:ext cx="2808287" cy="2106613"/>
          </a:xfrm>
          <a:prstGeom prst="rect">
            <a:avLst/>
          </a:prstGeom>
          <a:noFill/>
        </p:spPr>
      </p:pic>
      <p:pic>
        <p:nvPicPr>
          <p:cNvPr id="9" name="Picture 10" descr="40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1628800"/>
            <a:ext cx="1314450" cy="1295400"/>
          </a:xfrm>
          <a:prstGeom prst="rect">
            <a:avLst/>
          </a:prstGeom>
          <a:noFill/>
        </p:spPr>
      </p:pic>
      <p:pic>
        <p:nvPicPr>
          <p:cNvPr id="10" name="Picture 10" descr="40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3356992"/>
            <a:ext cx="1314450" cy="1295400"/>
          </a:xfrm>
          <a:prstGeom prst="rect">
            <a:avLst/>
          </a:prstGeom>
          <a:noFill/>
        </p:spPr>
      </p:pic>
      <p:pic>
        <p:nvPicPr>
          <p:cNvPr id="11" name="Picture 10" descr="40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2636912"/>
            <a:ext cx="1314450" cy="1295400"/>
          </a:xfrm>
          <a:prstGeom prst="rect">
            <a:avLst/>
          </a:prstGeom>
          <a:noFill/>
        </p:spPr>
      </p:pic>
      <p:pic>
        <p:nvPicPr>
          <p:cNvPr id="12" name="Picture 10" descr="40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2" y="1412776"/>
            <a:ext cx="1314450" cy="1295400"/>
          </a:xfrm>
          <a:prstGeom prst="rect">
            <a:avLst/>
          </a:prstGeom>
          <a:noFill/>
        </p:spPr>
      </p:pic>
      <p:pic>
        <p:nvPicPr>
          <p:cNvPr id="13" name="Picture 18" descr="111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3968" y="1628800"/>
            <a:ext cx="2428875" cy="16192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38423_1024_7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pic>
        <p:nvPicPr>
          <p:cNvPr id="6" name="Picture 4" descr="uгряз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03988" cy="3527721"/>
          </a:xfrm>
          <a:prstGeom prst="rect">
            <a:avLst/>
          </a:prstGeom>
          <a:noFill/>
        </p:spPr>
      </p:pic>
      <p:pic>
        <p:nvPicPr>
          <p:cNvPr id="5" name="Содержимое 8" descr="DSC060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1916832"/>
            <a:ext cx="4267200" cy="32004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0" y="4149080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последние годы экология всех стран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бьют тревогу  Из-за небрежного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отношения человека к водным ресурсам на Земле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происходят большие изменения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вредные для здоровья человека, приводящие к гибели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животных и растений.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Данная тема является особо 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актуальной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 нашем современном мире.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8424936" cy="1440160"/>
          </a:xfrm>
          <a:prstGeom prst="rect">
            <a:avLst/>
          </a:prstGeom>
          <a:noFill/>
        </p:spPr>
        <p:txBody>
          <a:bodyPr wrap="square" rtlCol="0">
            <a:prstTxWarp prst="textCurveDown">
              <a:avLst/>
            </a:prstTxWarp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Вода должна быть чистой! К сожалению, мало делается для того, чтобы их не загрязняли заводы, фабрики, фермы.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вода гря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unсточные во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boat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630988" y="6389688"/>
            <a:ext cx="2701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Monotype Corsiva" pitchFamily="66" charset="0"/>
                <a:cs typeface="Arial" pitchFamily="34" charset="0"/>
              </a:rPr>
              <a:t>©</a:t>
            </a:r>
            <a:r>
              <a:rPr lang="en-US" sz="1200" b="1">
                <a:solidFill>
                  <a:srgbClr val="000000"/>
                </a:solidFill>
                <a:latin typeface="Monotype Corsiva" pitchFamily="66" charset="0"/>
              </a:rPr>
              <a:t> Ildar Karimov, </a:t>
            </a:r>
            <a:endParaRPr lang="lt-LT" sz="1200" b="1">
              <a:solidFill>
                <a:srgbClr val="000000"/>
              </a:solidFill>
              <a:latin typeface="Monotype Corsiva" pitchFamily="66" charset="0"/>
            </a:endParaRPr>
          </a:p>
          <a:p>
            <a:r>
              <a:rPr lang="en-US" sz="1200" b="1">
                <a:solidFill>
                  <a:srgbClr val="000000"/>
                </a:solidFill>
                <a:latin typeface="Monotype Corsiva" pitchFamily="66" charset="0"/>
              </a:rPr>
              <a:t>Visagino </a:t>
            </a:r>
            <a:r>
              <a:rPr lang="lt-LT" sz="1200" b="1">
                <a:solidFill>
                  <a:srgbClr val="000000"/>
                </a:solidFill>
                <a:latin typeface="Monotype Corsiva" pitchFamily="66" charset="0"/>
              </a:rPr>
              <a:t>“Geriosios vilties” secondary school</a:t>
            </a:r>
            <a:endParaRPr lang="en-US" sz="1200">
              <a:solidFill>
                <a:srgbClr val="0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trub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6630988" y="6389688"/>
            <a:ext cx="2701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Monotype Corsiva" pitchFamily="66" charset="0"/>
                <a:cs typeface="Arial" pitchFamily="34" charset="0"/>
              </a:rPr>
              <a:t>©</a:t>
            </a:r>
            <a:r>
              <a:rPr lang="en-US" sz="1200" b="1">
                <a:solidFill>
                  <a:srgbClr val="000000"/>
                </a:solidFill>
                <a:latin typeface="Monotype Corsiva" pitchFamily="66" charset="0"/>
              </a:rPr>
              <a:t> Ildar Karimov, </a:t>
            </a:r>
            <a:endParaRPr lang="lt-LT" sz="1200" b="1">
              <a:solidFill>
                <a:srgbClr val="000000"/>
              </a:solidFill>
              <a:latin typeface="Monotype Corsiva" pitchFamily="66" charset="0"/>
            </a:endParaRPr>
          </a:p>
          <a:p>
            <a:r>
              <a:rPr lang="en-US" sz="1200" b="1">
                <a:solidFill>
                  <a:srgbClr val="000000"/>
                </a:solidFill>
                <a:latin typeface="Monotype Corsiva" pitchFamily="66" charset="0"/>
              </a:rPr>
              <a:t>Visagino </a:t>
            </a:r>
            <a:r>
              <a:rPr lang="lt-LT" sz="1200" b="1">
                <a:solidFill>
                  <a:srgbClr val="000000"/>
                </a:solidFill>
                <a:latin typeface="Monotype Corsiva" pitchFamily="66" charset="0"/>
              </a:rPr>
              <a:t>“Geriosios vilties” secondary school</a:t>
            </a:r>
            <a:endParaRPr lang="en-US" sz="1200">
              <a:solidFill>
                <a:srgbClr val="0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\Pictures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1520" y="1412776"/>
            <a:ext cx="8639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normalizeH="0" baseline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исследования 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расширить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знания 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ее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значении для живых существ;    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раскрыть основные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факторы 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загрязнения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воды и меры по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охране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ее чистоты.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1 из 4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79512" y="1196752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Берега рек часто превращаются в свалку.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Очень часто люди бросают в водоёмы мусор, не понимая,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что совершают страшное зло. 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 водой оказываются разбитые бутылки, консервные банки с острыми краями и многое-многое другое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21 из 28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0"/>
            <a:ext cx="848373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Однажды ученые исследовали участок речного дна длиной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км и обнаружили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225689"/>
            <a:ext cx="74888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крупных железобетонных плит,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16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больших труб,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34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куска рельсов,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9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мотков колючей проволоки,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27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изогнутых железных листов,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43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огнетушителя,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18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пил,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31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топор,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112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санок,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36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сковородок,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108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котелков, чайников и кастрюль,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27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утюгов,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2486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разбитых бутылок,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814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разбитых стеклянных банок,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2214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консервных банок и много другого мусора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41657_1280_1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74888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Выдвинутая нами гипотеза о том, что человек неразумно относится к воде и загрязняет ее, подтвердилась Загрязнение водоемов опасно для всего живого.</a:t>
            </a:r>
            <a:endParaRPr lang="ru-RU" sz="2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 Каждый человек должен беречь воду!</a:t>
            </a:r>
            <a:endParaRPr lang="ru-RU" sz="2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more5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</p:spPr>
      </p:pic>
      <p:sp>
        <p:nvSpPr>
          <p:cNvPr id="32770" name="WordArt 2"/>
          <p:cNvSpPr>
            <a:spLocks noChangeArrowheads="1" noChangeShapeType="1" noTextEdit="1"/>
          </p:cNvSpPr>
          <p:nvPr/>
        </p:nvSpPr>
        <p:spPr bwMode="auto">
          <a:xfrm>
            <a:off x="1076325" y="714375"/>
            <a:ext cx="593407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Необходимо каждому из нас – людей –          изменить своё отношение к воде, иначе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через несколько десятков лет мы можем остаться без чистой пресной воды. Это надо понять и запомнить каждому человеку. Беречь воду – это значит беречь жизнь, здоровье, красоту окружающей природы.</a:t>
            </a:r>
          </a:p>
          <a:p>
            <a:endParaRPr lang="ru-RU" sz="2400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38423_1024_7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1379871" cy="648072"/>
          </a:xfrm>
          <a:prstGeom prst="rect">
            <a:avLst/>
          </a:prstGeom>
        </p:spPr>
        <p:txBody>
          <a:bodyPr wrap="none">
            <a:prstTxWarp prst="textCurveDown">
              <a:avLst/>
            </a:prstTxWarp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выводы: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980728"/>
            <a:ext cx="62646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расширили свои знания по данной теме. Узнали, что вода составляющая часть всего живого. Ни один из живых организмов нашей планеты не может существовать без воды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9512" y="5733256"/>
            <a:ext cx="670369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Узнали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причины загрязнения водоёмов.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основным из них  можно отнести следующие: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38423_1024_7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252536" y="260648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Источники загрязнения воды</a:t>
            </a:r>
            <a:endParaRPr lang="ru-RU" sz="3600" b="1" i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4" name="AutoShape 10"/>
          <p:cNvSpPr>
            <a:spLocks noChangeArrowheads="1"/>
          </p:cNvSpPr>
          <p:nvPr/>
        </p:nvSpPr>
        <p:spPr bwMode="auto">
          <a:xfrm>
            <a:off x="323528" y="1196752"/>
            <a:ext cx="792162" cy="769937"/>
          </a:xfrm>
          <a:prstGeom prst="star4">
            <a:avLst>
              <a:gd name="adj" fmla="val 10673"/>
            </a:avLst>
          </a:prstGeom>
          <a:solidFill>
            <a:srgbClr val="0066CC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323528" y="2204864"/>
            <a:ext cx="792162" cy="769937"/>
          </a:xfrm>
          <a:prstGeom prst="star4">
            <a:avLst>
              <a:gd name="adj" fmla="val 10673"/>
            </a:avLst>
          </a:prstGeom>
          <a:solidFill>
            <a:srgbClr val="0066CC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323528" y="3212976"/>
            <a:ext cx="792162" cy="769937"/>
          </a:xfrm>
          <a:prstGeom prst="star4">
            <a:avLst>
              <a:gd name="adj" fmla="val 10673"/>
            </a:avLst>
          </a:prstGeom>
          <a:solidFill>
            <a:srgbClr val="0066CC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323528" y="4221088"/>
            <a:ext cx="792162" cy="769937"/>
          </a:xfrm>
          <a:prstGeom prst="star4">
            <a:avLst>
              <a:gd name="adj" fmla="val 10673"/>
            </a:avLst>
          </a:prstGeom>
          <a:solidFill>
            <a:srgbClr val="0066CC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1268760"/>
            <a:ext cx="42825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сточные воды заводов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2132856"/>
            <a:ext cx="30430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разливы нефти</a:t>
            </a:r>
            <a:endParaRPr lang="ru-RU" sz="32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3284984"/>
            <a:ext cx="33752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мусор с кораблей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31640" y="4293096"/>
            <a:ext cx="43635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свалки по берегам рек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u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100"/>
            <a:ext cx="9578975" cy="68961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188640"/>
            <a:ext cx="9001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n>
                  <a:solidFill>
                    <a:srgbClr val="FFFF00"/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нас много осталось вопросов, над которыми нам нужно еще   работат</a:t>
            </a:r>
            <a:r>
              <a:rPr lang="ru-RU" sz="3200" b="1" u="sng" dirty="0" smtClean="0">
                <a:ln>
                  <a:solidFill>
                    <a:srgbClr val="FFFF00"/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</a:rPr>
              <a:t>ь</a:t>
            </a:r>
          </a:p>
          <a:p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- Изучить Государственный документ, который устанавливает стандарты и нормы качества питьевой воды?</a:t>
            </a:r>
          </a:p>
          <a:p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Провести анкету среди учащихся, взрослых и проанализировать ответы</a:t>
            </a:r>
          </a:p>
          <a:p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Провести в начальных классах – классные часы</a:t>
            </a:r>
          </a:p>
          <a:p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тему: «Почему воду надо беречь?»</a:t>
            </a:r>
          </a:p>
          <a:p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Составить правила бережного отношения к воде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wodopad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1547813" y="765175"/>
            <a:ext cx="70564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lt-LT"/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468312" y="260350"/>
            <a:ext cx="8496175" cy="5401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Подведя итог, </a:t>
            </a:r>
            <a:r>
              <a:rPr lang="ru-RU" sz="4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мы хотим </a:t>
            </a:r>
            <a:r>
              <a:rPr lang="ru-RU" sz="4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сказать, что питьевой воды на планете становится </a:t>
            </a:r>
            <a:r>
              <a:rPr lang="ru-RU" sz="4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всё меньше </a:t>
            </a:r>
            <a:r>
              <a:rPr lang="ru-RU" sz="4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 меньше и её качество понижается. </a:t>
            </a:r>
            <a:endParaRPr lang="ru-RU" sz="4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sz="4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4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призываю всех экономить и не загрязнять воду</a:t>
            </a:r>
            <a:r>
              <a:rPr lang="ru-RU" sz="4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lt-LT" sz="4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389" name="Rectangle 9"/>
          <p:cNvSpPr>
            <a:spLocks noChangeArrowheads="1"/>
          </p:cNvSpPr>
          <p:nvPr/>
        </p:nvSpPr>
        <p:spPr bwMode="auto">
          <a:xfrm>
            <a:off x="6630988" y="6389688"/>
            <a:ext cx="2701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Monotype Corsiva" pitchFamily="66" charset="0"/>
                <a:cs typeface="Arial" pitchFamily="34" charset="0"/>
              </a:rPr>
              <a:t>©</a:t>
            </a:r>
            <a:r>
              <a:rPr lang="en-US" sz="1200" b="1">
                <a:solidFill>
                  <a:srgbClr val="000000"/>
                </a:solidFill>
                <a:latin typeface="Monotype Corsiva" pitchFamily="66" charset="0"/>
              </a:rPr>
              <a:t> Ildar Karimov, </a:t>
            </a:r>
            <a:endParaRPr lang="lt-LT" sz="1200" b="1">
              <a:solidFill>
                <a:srgbClr val="000000"/>
              </a:solidFill>
              <a:latin typeface="Monotype Corsiva" pitchFamily="66" charset="0"/>
            </a:endParaRPr>
          </a:p>
          <a:p>
            <a:r>
              <a:rPr lang="en-US" sz="1200" b="1">
                <a:solidFill>
                  <a:srgbClr val="000000"/>
                </a:solidFill>
                <a:latin typeface="Monotype Corsiva" pitchFamily="66" charset="0"/>
              </a:rPr>
              <a:t>Visagino </a:t>
            </a:r>
            <a:r>
              <a:rPr lang="lt-LT" sz="1200" b="1">
                <a:solidFill>
                  <a:srgbClr val="000000"/>
                </a:solidFill>
                <a:latin typeface="Monotype Corsiva" pitchFamily="66" charset="0"/>
              </a:rPr>
              <a:t>“Geriosios vilties” secondary school</a:t>
            </a:r>
            <a:endParaRPr lang="en-US" sz="1200">
              <a:solidFill>
                <a:srgbClr val="0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45862_1280_1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3075"/>
          </a:xfrm>
          <a:prstGeom prst="rect">
            <a:avLst/>
          </a:prstGeom>
          <a:noFill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0" y="18891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539552" y="188640"/>
            <a:ext cx="777559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                                        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ЛИТЕРАТУРА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Ахманов М. «Вода, которую мы пьем»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Обербайль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К. «Чудо-вода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Эмото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Масару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«Тайная жизнь воды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Большая энциклопедия. Кирилла 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Мефодия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2008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Начальная школа. Справочник школьника. М.: 1996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rId3"/>
              </a:rPr>
              <a:t>http://www.sibecolog.ru/text/1.htm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more5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</p:spPr>
      </p:pic>
      <p:sp>
        <p:nvSpPr>
          <p:cNvPr id="32770" name="WordArt 2"/>
          <p:cNvSpPr>
            <a:spLocks noChangeArrowheads="1" noChangeShapeType="1" noTextEdit="1"/>
          </p:cNvSpPr>
          <p:nvPr/>
        </p:nvSpPr>
        <p:spPr bwMode="auto">
          <a:xfrm>
            <a:off x="1076325" y="714375"/>
            <a:ext cx="593407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0" y="620688"/>
            <a:ext cx="9144000" cy="2448272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66667"/>
              </a:avLst>
            </a:prstTxWarp>
          </a:bodyPr>
          <a:lstStyle/>
          <a:p>
            <a:pPr algn="ctr" rtl="0"/>
            <a:r>
              <a:rPr lang="ru-RU" sz="3600" kern="10" spc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Спасибо за внимание!</a:t>
            </a:r>
            <a:endParaRPr lang="ru-RU" sz="3600" kern="10" spc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457200"/>
            <a:ext cx="9753600" cy="731520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23529" y="1489069"/>
            <a:ext cx="835292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3200" b="0" i="0" u="none" strike="noStrike" cap="none" normalizeH="0" baseline="0" dirty="0" smtClean="0">
              <a:ln>
                <a:solidFill>
                  <a:srgbClr val="00B0F0"/>
                </a:solidFill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проанализировать научную информацию по теме;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описать причины загрязнения водоемов;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познакомиться с мерами охраны водоемов от загрязнения;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доказать необходимость бережного отношения к воде;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выявить отношение взрослых и детей к данной проблеме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6599_1024_7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0"/>
            <a:ext cx="8712968" cy="1270303"/>
          </a:xfrm>
          <a:prstGeom prst="rect">
            <a:avLst/>
          </a:prstGeom>
        </p:spPr>
        <p:txBody>
          <a:bodyPr wrap="square">
            <a:prstTxWarp prst="textWave2">
              <a:avLst>
                <a:gd name="adj1" fmla="val 12500"/>
                <a:gd name="adj2" fmla="val -323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 исследования: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вода – источник жизни</a:t>
            </a:r>
            <a:endParaRPr lang="ru-RU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9753600" cy="7315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764704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-324544" y="1780367"/>
            <a:ext cx="9753600" cy="3952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Inflate">
              <a:avLst>
                <a:gd name="adj" fmla="val 14462"/>
              </a:avLst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люди будут бережно и разумно относиться к воде,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тогда человек не будет подвергать опасности все живое.</a:t>
            </a:r>
            <a:endParaRPr kumimoji="0" lang="ru-RU" sz="2800" b="1" i="0" u="none" strike="noStrike" normalizeH="0" baseline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C:\Users\user\Pictures\Рисунок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476672"/>
            <a:ext cx="8568952" cy="1512168"/>
          </a:xfrm>
          <a:prstGeom prst="rect">
            <a:avLst/>
          </a:prstGeom>
        </p:spPr>
        <p:txBody>
          <a:bodyPr wrap="none">
            <a:prstTxWarp prst="textDeflate">
              <a:avLst>
                <a:gd name="adj" fmla="val 29406"/>
              </a:avLst>
            </a:prstTxWarp>
            <a:spAutoFit/>
          </a:bodyPr>
          <a:lstStyle/>
          <a:p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endParaRPr lang="ru-RU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780928"/>
            <a:ext cx="7992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анализ;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наблюдение;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сбор информации из книг, журналов, газет;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обобщение.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more5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</p:spPr>
      </p:pic>
      <p:sp>
        <p:nvSpPr>
          <p:cNvPr id="32770" name="WordArt 2"/>
          <p:cNvSpPr>
            <a:spLocks noChangeArrowheads="1" noChangeShapeType="1" noTextEdit="1"/>
          </p:cNvSpPr>
          <p:nvPr/>
        </p:nvSpPr>
        <p:spPr bwMode="auto">
          <a:xfrm>
            <a:off x="1076325" y="714375"/>
            <a:ext cx="593407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-1260648" y="764704"/>
            <a:ext cx="9972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Вода! У тебя нет ни вкуса, ни запаха,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тебя невозможно описать,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тобой наслаждаются, не ведая,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что ты необходима для жизни: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ты есть сама жизнь.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Ты самое большое богатство в мире.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                                                           А. Сент-Экзюпери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753600" cy="73152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4611231"/>
            <a:ext cx="9577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70892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Вода - важнейшая составляющая среды нашего обитания.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После воздуха, вода второй  по значению компонент,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необходимый для человеческой жизни.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Насколько важна вода, свидетельствует  тот факт,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что ее содержание в различных органах составляет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70 %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- 90%.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возрастом количество воды в организме меняется.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Вода присутствует  во всех тканях нашего организма, например: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753600" cy="73152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4611231"/>
            <a:ext cx="9577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915816" y="2492896"/>
            <a:ext cx="6228184" cy="436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TriangleInverted">
              <a:avLst>
                <a:gd name="adj" fmla="val 64705"/>
              </a:avLst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     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  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Мозг содержит - 75 %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      Сердце - 75%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      Легкие - 85%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      Печень - 86%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Почки - 83%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      Мышцы - 75%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      Кровь - 83%.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606</TotalTime>
  <Words>595</Words>
  <Application>Microsoft Office PowerPoint</Application>
  <PresentationFormat>Экран (4:3)</PresentationFormat>
  <Paragraphs>123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ВОДА – источник жизни исследовательский проект по географии   Автор: ученик  5 «а» класса  МБОУ «СШ № 25» Осмоловский Дмитрий  Руководитель: Дударева В.А.,  учитель географии и биологии МБОУ «СШ № 25» 2016 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Виктория</cp:lastModifiedBy>
  <cp:revision>69</cp:revision>
  <dcterms:created xsi:type="dcterms:W3CDTF">2013-02-21T13:07:10Z</dcterms:created>
  <dcterms:modified xsi:type="dcterms:W3CDTF">2019-11-22T08:57:12Z</dcterms:modified>
</cp:coreProperties>
</file>