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89" r:id="rId4"/>
    <p:sldId id="256" r:id="rId5"/>
    <p:sldId id="261" r:id="rId6"/>
    <p:sldId id="262" r:id="rId7"/>
    <p:sldId id="290" r:id="rId8"/>
    <p:sldId id="267" r:id="rId9"/>
    <p:sldId id="299" r:id="rId10"/>
    <p:sldId id="291" r:id="rId11"/>
    <p:sldId id="292" r:id="rId12"/>
    <p:sldId id="293" r:id="rId13"/>
    <p:sldId id="294" r:id="rId14"/>
    <p:sldId id="295" r:id="rId15"/>
    <p:sldId id="296" r:id="rId16"/>
    <p:sldId id="297" r:id="rId17"/>
    <p:sldId id="298" r:id="rId18"/>
    <p:sldId id="287" r:id="rId19"/>
    <p:sldId id="288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2132" autoAdjust="0"/>
    <p:restoredTop sz="94660"/>
  </p:normalViewPr>
  <p:slideViewPr>
    <p:cSldViewPr>
      <p:cViewPr varScale="1">
        <p:scale>
          <a:sx n="62" d="100"/>
          <a:sy n="62" d="100"/>
        </p:scale>
        <p:origin x="-96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2050" name="Picture 2" descr="http://www.playcast.ru/uploads/2016/04/22/18362763.pn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33900" y="2095500"/>
            <a:ext cx="4610100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www.playcast.ru/uploads/2016/04/22/18362763.pn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2095500"/>
            <a:ext cx="4533900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img-fotki.yandex.ru/get/5704/39663434.158/0_756f0_911f94_L.jpg%3Cbr%20/%3E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0740" y="-5555"/>
            <a:ext cx="1702420" cy="1681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http://img-fotki.yandex.ru/get/5704/39663434.158/0_756f0_911f94_L.jpg%3Cbr%20/%3E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7365651" y="-19991"/>
            <a:ext cx="1795635" cy="1617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Desktop\&#1084;&#1091;&#1079;&#1099;&#1082;&#1072;\Detskie_pesni_o_druzhbe_-_Druzhba_-_eto_ne_rabota._Barbariki_(iPleer.fm).mp3" TargetMode="Externa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user\Desktop\s1200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143108" y="785794"/>
            <a:ext cx="4929222" cy="4929222"/>
          </a:xfrm>
          <a:prstGeom prst="rect">
            <a:avLst/>
          </a:prstGeom>
          <a:noFill/>
        </p:spPr>
      </p:pic>
      <p:pic>
        <p:nvPicPr>
          <p:cNvPr id="5" name="Detskie_pesni_o_druzhbe_-_Druzhba_-_eto_ne_rabota._Barbariki_(iPle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05913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396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54626"/>
          </a:xfrm>
        </p:spPr>
        <p:txBody>
          <a:bodyPr>
            <a:normAutofit/>
          </a:bodyPr>
          <a:lstStyle/>
          <a:p>
            <a:pPr algn="l"/>
            <a:r>
              <a:rPr lang="tt-RU" b="1" dirty="0" smtClean="0">
                <a:solidFill>
                  <a:srgbClr val="FF0000"/>
                </a:solidFill>
              </a:rPr>
              <a:t>                       Тест сораулары</a:t>
            </a:r>
            <a:r>
              <a:rPr lang="tt-RU" b="1" dirty="0" smtClean="0">
                <a:solidFill>
                  <a:schemeClr val="tx2"/>
                </a:solidFill>
              </a:rPr>
              <a:t/>
            </a:r>
            <a:br>
              <a:rPr lang="tt-RU" b="1" dirty="0" smtClean="0">
                <a:solidFill>
                  <a:schemeClr val="tx2"/>
                </a:solidFill>
              </a:rPr>
            </a:br>
            <a:r>
              <a:rPr lang="tt-RU" sz="4000" b="1" dirty="0" smtClean="0">
                <a:solidFill>
                  <a:schemeClr val="tx2"/>
                </a:solidFill>
              </a:rPr>
              <a:t>1. Алсу начар киенгән</a:t>
            </a:r>
            <a:br>
              <a:rPr lang="tt-RU" sz="4000" b="1" dirty="0" smtClean="0">
                <a:solidFill>
                  <a:schemeClr val="tx2"/>
                </a:solidFill>
              </a:rPr>
            </a:br>
            <a:r>
              <a:rPr lang="tt-RU" sz="4000" b="1" dirty="0" smtClean="0">
                <a:solidFill>
                  <a:schemeClr val="tx2"/>
                </a:solidFill>
              </a:rPr>
              <a:t>- бу мөһим түгел</a:t>
            </a:r>
            <a:br>
              <a:rPr lang="tt-RU" sz="4000" b="1" dirty="0" smtClean="0">
                <a:solidFill>
                  <a:schemeClr val="tx2"/>
                </a:solidFill>
              </a:rPr>
            </a:br>
            <a:r>
              <a:rPr lang="tt-RU" sz="4000" b="1" dirty="0" smtClean="0">
                <a:solidFill>
                  <a:schemeClr val="tx2"/>
                </a:solidFill>
              </a:rPr>
              <a:t>- син аннан көләсең</a:t>
            </a:r>
            <a:br>
              <a:rPr lang="tt-RU" sz="4000" b="1" dirty="0" smtClean="0">
                <a:solidFill>
                  <a:schemeClr val="tx2"/>
                </a:solidFill>
              </a:rPr>
            </a:br>
            <a:r>
              <a:rPr lang="tt-RU" sz="4000" b="1" dirty="0" smtClean="0">
                <a:solidFill>
                  <a:schemeClr val="tx2"/>
                </a:solidFill>
              </a:rPr>
              <a:t>2. Иптәшең дин тота, кайбер ризыкларны ашамый</a:t>
            </a:r>
            <a:br>
              <a:rPr lang="tt-RU" sz="4000" b="1" dirty="0" smtClean="0">
                <a:solidFill>
                  <a:schemeClr val="tx2"/>
                </a:solidFill>
              </a:rPr>
            </a:br>
            <a:r>
              <a:rPr lang="tt-RU" sz="4000" b="1" dirty="0" smtClean="0">
                <a:solidFill>
                  <a:schemeClr val="tx2"/>
                </a:solidFill>
              </a:rPr>
              <a:t>- син аннан аңлатуын сорыйсың</a:t>
            </a:r>
            <a:br>
              <a:rPr lang="tt-RU" sz="4000" b="1" dirty="0" smtClean="0">
                <a:solidFill>
                  <a:schemeClr val="tx2"/>
                </a:solidFill>
              </a:rPr>
            </a:br>
            <a:r>
              <a:rPr lang="tt-RU" sz="4000" b="1" dirty="0" smtClean="0">
                <a:solidFill>
                  <a:schemeClr val="tx2"/>
                </a:solidFill>
              </a:rPr>
              <a:t>- син аннан көләсең</a:t>
            </a:r>
            <a:endParaRPr lang="ru-RU" sz="40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368940"/>
          </a:xfrm>
        </p:spPr>
        <p:txBody>
          <a:bodyPr>
            <a:normAutofit fontScale="90000"/>
          </a:bodyPr>
          <a:lstStyle/>
          <a:p>
            <a:pPr algn="l"/>
            <a:r>
              <a:rPr lang="tt-RU" dirty="0" smtClean="0">
                <a:solidFill>
                  <a:schemeClr val="tx2"/>
                </a:solidFill>
              </a:rPr>
              <a:t>3</a:t>
            </a:r>
            <a:r>
              <a:rPr lang="tt-RU" sz="4000" b="1" dirty="0" smtClean="0">
                <a:solidFill>
                  <a:schemeClr val="tx2"/>
                </a:solidFill>
              </a:rPr>
              <a:t>. Сезгә кайткан кунак малаеның тән төсе үзгә</a:t>
            </a:r>
            <a:br>
              <a:rPr lang="tt-RU" sz="4000" b="1" dirty="0" smtClean="0">
                <a:solidFill>
                  <a:schemeClr val="tx2"/>
                </a:solidFill>
              </a:rPr>
            </a:br>
            <a:r>
              <a:rPr lang="tt-RU" sz="4000" b="1" dirty="0" smtClean="0">
                <a:solidFill>
                  <a:schemeClr val="tx2"/>
                </a:solidFill>
              </a:rPr>
              <a:t>- син аны күбрәк белергә телисең</a:t>
            </a:r>
            <a:br>
              <a:rPr lang="tt-RU" sz="4000" b="1" dirty="0" smtClean="0">
                <a:solidFill>
                  <a:schemeClr val="tx2"/>
                </a:solidFill>
              </a:rPr>
            </a:br>
            <a:r>
              <a:rPr lang="tt-RU" sz="4000" b="1" dirty="0" smtClean="0">
                <a:solidFill>
                  <a:schemeClr val="tx2"/>
                </a:solidFill>
              </a:rPr>
              <a:t>- син аны кимсетәсең</a:t>
            </a:r>
            <a:br>
              <a:rPr lang="tt-RU" sz="4000" b="1" dirty="0" smtClean="0">
                <a:solidFill>
                  <a:schemeClr val="tx2"/>
                </a:solidFill>
              </a:rPr>
            </a:br>
            <a:r>
              <a:rPr lang="tt-RU" sz="4000" b="1" dirty="0" smtClean="0">
                <a:solidFill>
                  <a:schemeClr val="tx2"/>
                </a:solidFill>
              </a:rPr>
              <a:t>4. Олы яшьләрдәге бер апа бик акрын гына атлый</a:t>
            </a:r>
            <a:br>
              <a:rPr lang="tt-RU" sz="4000" b="1" dirty="0" smtClean="0">
                <a:solidFill>
                  <a:schemeClr val="tx2"/>
                </a:solidFill>
              </a:rPr>
            </a:br>
            <a:r>
              <a:rPr lang="tt-RU" sz="4000" b="1" dirty="0" smtClean="0">
                <a:solidFill>
                  <a:schemeClr val="tx2"/>
                </a:solidFill>
              </a:rPr>
              <a:t>- син аңа ярдәм итәсең</a:t>
            </a:r>
            <a:br>
              <a:rPr lang="tt-RU" sz="4000" b="1" dirty="0" smtClean="0">
                <a:solidFill>
                  <a:schemeClr val="tx2"/>
                </a:solidFill>
              </a:rPr>
            </a:br>
            <a:r>
              <a:rPr lang="tt-RU" sz="4000" b="1" dirty="0" smtClean="0">
                <a:solidFill>
                  <a:schemeClr val="tx2"/>
                </a:solidFill>
              </a:rPr>
              <a:t>- син аны этеп җибәреп, узып китәсең</a:t>
            </a:r>
            <a:r>
              <a:rPr lang="tt-RU" dirty="0" smtClean="0"/>
              <a:t/>
            </a:r>
            <a:br>
              <a:rPr lang="tt-RU" dirty="0" smtClean="0"/>
            </a:br>
            <a:r>
              <a:rPr lang="tt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368940"/>
          </a:xfrm>
        </p:spPr>
        <p:txBody>
          <a:bodyPr>
            <a:normAutofit fontScale="90000"/>
          </a:bodyPr>
          <a:lstStyle/>
          <a:p>
            <a:pPr algn="l"/>
            <a:r>
              <a:rPr lang="tt-RU" sz="3600" b="1" dirty="0" smtClean="0">
                <a:solidFill>
                  <a:schemeClr val="tx2"/>
                </a:solidFill>
              </a:rPr>
              <a:t>5. Син сыйныфташыңны башка сыйныф укучысы җәберләгәнен күрәсең</a:t>
            </a:r>
            <a:br>
              <a:rPr lang="tt-RU" sz="3600" b="1" dirty="0" smtClean="0">
                <a:solidFill>
                  <a:schemeClr val="tx2"/>
                </a:solidFill>
              </a:rPr>
            </a:br>
            <a:r>
              <a:rPr lang="tt-RU" sz="3600" b="1" dirty="0" smtClean="0">
                <a:solidFill>
                  <a:schemeClr val="tx2"/>
                </a:solidFill>
              </a:rPr>
              <a:t>- син аны күрмәмешкә салышасың</a:t>
            </a:r>
            <a:br>
              <a:rPr lang="tt-RU" sz="3600" b="1" dirty="0" smtClean="0">
                <a:solidFill>
                  <a:schemeClr val="tx2"/>
                </a:solidFill>
              </a:rPr>
            </a:br>
            <a:r>
              <a:rPr lang="tt-RU" sz="3600" b="1" dirty="0" smtClean="0">
                <a:solidFill>
                  <a:schemeClr val="tx2"/>
                </a:solidFill>
              </a:rPr>
              <a:t>- ярдәмгә сыйныф җитәкчесен чакырасың</a:t>
            </a:r>
            <a:br>
              <a:rPr lang="tt-RU" sz="3600" b="1" dirty="0" smtClean="0">
                <a:solidFill>
                  <a:schemeClr val="tx2"/>
                </a:solidFill>
              </a:rPr>
            </a:br>
            <a:r>
              <a:rPr lang="tt-RU" sz="3600" b="1" dirty="0" smtClean="0">
                <a:solidFill>
                  <a:schemeClr val="tx2"/>
                </a:solidFill>
              </a:rPr>
              <a:t>6. Синең яныңа мөмкинлекләре чикләнгән бала килә</a:t>
            </a:r>
            <a:br>
              <a:rPr lang="tt-RU" sz="3600" b="1" dirty="0" smtClean="0">
                <a:solidFill>
                  <a:schemeClr val="tx2"/>
                </a:solidFill>
              </a:rPr>
            </a:br>
            <a:r>
              <a:rPr lang="tt-RU" sz="3600" b="1" dirty="0" smtClean="0">
                <a:solidFill>
                  <a:schemeClr val="tx2"/>
                </a:solidFill>
              </a:rPr>
              <a:t>- син гади генә ул сораганны аңлатасың, аңа ярдәм итәсең</a:t>
            </a:r>
            <a:br>
              <a:rPr lang="tt-RU" sz="3600" b="1" dirty="0" smtClean="0">
                <a:solidFill>
                  <a:schemeClr val="tx2"/>
                </a:solidFill>
              </a:rPr>
            </a:br>
            <a:r>
              <a:rPr lang="tt-RU" sz="3600" b="1" dirty="0" smtClean="0">
                <a:solidFill>
                  <a:schemeClr val="tx2"/>
                </a:solidFill>
              </a:rPr>
              <a:t>- тизрәк аның яныннан китәргә омтыласың</a:t>
            </a:r>
            <a:endParaRPr lang="ru-RU" sz="36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797304"/>
          </a:xfrm>
        </p:spPr>
        <p:txBody>
          <a:bodyPr>
            <a:normAutofit/>
          </a:bodyPr>
          <a:lstStyle/>
          <a:p>
            <a:pPr algn="l"/>
            <a:r>
              <a:rPr lang="tt-RU" sz="3600" b="1" dirty="0" smtClean="0">
                <a:solidFill>
                  <a:schemeClr val="tx2"/>
                </a:solidFill>
              </a:rPr>
              <a:t>7. Синең күз алдында кечкенә баланы елаталар, кимсетәләр</a:t>
            </a:r>
            <a:br>
              <a:rPr lang="tt-RU" sz="3600" b="1" dirty="0" smtClean="0">
                <a:solidFill>
                  <a:schemeClr val="tx2"/>
                </a:solidFill>
              </a:rPr>
            </a:br>
            <a:r>
              <a:rPr lang="tt-RU" sz="3600" b="1" dirty="0" smtClean="0">
                <a:solidFill>
                  <a:schemeClr val="tx2"/>
                </a:solidFill>
              </a:rPr>
              <a:t>- син аны якларга омтыласың</a:t>
            </a:r>
            <a:br>
              <a:rPr lang="tt-RU" sz="3600" b="1" dirty="0" smtClean="0">
                <a:solidFill>
                  <a:schemeClr val="tx2"/>
                </a:solidFill>
              </a:rPr>
            </a:br>
            <a:r>
              <a:rPr lang="tt-RU" sz="3600" b="1" dirty="0" smtClean="0">
                <a:solidFill>
                  <a:schemeClr val="tx2"/>
                </a:solidFill>
              </a:rPr>
              <a:t>- син битараф каласың</a:t>
            </a:r>
            <a:endParaRPr lang="ru-RU" sz="36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83254"/>
          </a:xfrm>
        </p:spPr>
        <p:txBody>
          <a:bodyPr>
            <a:normAutofit/>
          </a:bodyPr>
          <a:lstStyle/>
          <a:p>
            <a:r>
              <a:rPr lang="tt-RU" b="1" dirty="0" smtClean="0"/>
              <a:t>7 бармак</a:t>
            </a:r>
            <a:r>
              <a:rPr lang="tt-RU" dirty="0" smtClean="0"/>
              <a:t/>
            </a:r>
            <a:br>
              <a:rPr lang="tt-RU" dirty="0" smtClean="0"/>
            </a:br>
            <a:r>
              <a:rPr lang="tt-RU" dirty="0" smtClean="0"/>
              <a:t>Искиткеч. Син үз- үзеңә нык ышанучан, үз фикереңне әйтә беләсең.  Башкаларны да яклый алачаксың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940180"/>
          </a:xfrm>
        </p:spPr>
        <p:txBody>
          <a:bodyPr>
            <a:normAutofit/>
          </a:bodyPr>
          <a:lstStyle/>
          <a:p>
            <a:r>
              <a:rPr lang="tt-RU" b="1" dirty="0" smtClean="0"/>
              <a:t>3-6 бармак</a:t>
            </a:r>
            <a:br>
              <a:rPr lang="tt-RU" b="1" dirty="0" smtClean="0"/>
            </a:br>
            <a:r>
              <a:rPr lang="tt-RU" dirty="0" smtClean="0"/>
              <a:t>Син бик үк толерантлы түгел. Үз- үзеңә ышанып җитмисең, тик син игелекле, вакыт узу белән барысын да булдырырсың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11750"/>
          </a:xfrm>
        </p:spPr>
        <p:txBody>
          <a:bodyPr>
            <a:normAutofit/>
          </a:bodyPr>
          <a:lstStyle/>
          <a:p>
            <a:r>
              <a:rPr lang="tt-RU" b="1" dirty="0" smtClean="0"/>
              <a:t>1-2 бармак</a:t>
            </a:r>
            <a:r>
              <a:rPr lang="tt-RU" dirty="0" smtClean="0"/>
              <a:t/>
            </a:r>
            <a:br>
              <a:rPr lang="tt-RU" dirty="0" smtClean="0"/>
            </a:br>
            <a:r>
              <a:rPr lang="tt-RU" dirty="0" smtClean="0"/>
              <a:t>Ай- ай! Син бөтенләй толерант түгел. Сиңа әле бу юнәлештә башкаларның ярдәме кирәк.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C:\Users\user\Desktop\s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642918"/>
            <a:ext cx="4929222" cy="49292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Picture 1" descr="D:\классный рук\39610749.jpg"/>
          <p:cNvPicPr>
            <a:picLocks noChangeAspect="1" noChangeArrowheads="1"/>
          </p:cNvPicPr>
          <p:nvPr/>
        </p:nvPicPr>
        <p:blipFill>
          <a:blip r:embed="rId2"/>
          <a:srcRect t="4000" r="2666" b="5333"/>
          <a:stretch>
            <a:fillRect/>
          </a:stretch>
        </p:blipFill>
        <p:spPr bwMode="auto">
          <a:xfrm>
            <a:off x="2857488" y="3714752"/>
            <a:ext cx="3143272" cy="2861184"/>
          </a:xfrm>
          <a:prstGeom prst="rect">
            <a:avLst/>
          </a:prstGeom>
          <a:noFill/>
          <a:ln w="76200">
            <a:solidFill>
              <a:srgbClr val="FFFF00"/>
            </a:solidFill>
          </a:ln>
        </p:spPr>
      </p:pic>
      <p:pic>
        <p:nvPicPr>
          <p:cNvPr id="4" name="Picture 6" descr="toler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1187748">
            <a:off x="857224" y="500042"/>
            <a:ext cx="3571900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toler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460097">
            <a:off x="4713327" y="523150"/>
            <a:ext cx="3665816" cy="3111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83254"/>
          </a:xfrm>
        </p:spPr>
        <p:txBody>
          <a:bodyPr>
            <a:normAutofit/>
          </a:bodyPr>
          <a:lstStyle/>
          <a:p>
            <a:pPr marL="609600" indent="-609600">
              <a:lnSpc>
                <a:spcPct val="90000"/>
              </a:lnSpc>
              <a:defRPr/>
            </a:pPr>
            <a:r>
              <a:rPr lang="tt-RU" sz="6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Рефлексия</a:t>
            </a:r>
            <a:br>
              <a:rPr lang="tt-RU" sz="6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tt-RU" sz="4000" b="1" i="1" dirty="0" smtClean="0">
                <a:latin typeface="Times New Roman" pitchFamily="18" charset="0"/>
                <a:cs typeface="Times New Roman" pitchFamily="18" charset="0"/>
              </a:rPr>
              <a:t>Мин белә идем...</a:t>
            </a:r>
            <a:br>
              <a:rPr lang="tt-RU" sz="4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tt-RU" sz="4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tt-RU" sz="4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Мин </a:t>
            </a:r>
            <a:r>
              <a:rPr lang="ru-RU" sz="4000" b="1" i="1" dirty="0" err="1" smtClean="0">
                <a:latin typeface="Times New Roman" pitchFamily="18" charset="0"/>
                <a:cs typeface="Times New Roman" pitchFamily="18" charset="0"/>
              </a:rPr>
              <a:t>бүген аңладым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…</a:t>
            </a:r>
            <a:b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Мине </a:t>
            </a:r>
            <a:r>
              <a:rPr lang="ru-RU" sz="4000" b="1" i="1" dirty="0" err="1" smtClean="0">
                <a:latin typeface="Times New Roman" pitchFamily="18" charset="0"/>
                <a:cs typeface="Times New Roman" pitchFamily="18" charset="0"/>
              </a:rPr>
              <a:t>шаккаттырды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…</a:t>
            </a:r>
            <a:b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Мин </a:t>
            </a:r>
            <a:r>
              <a:rPr lang="ru-RU" sz="4000" b="1" i="1" dirty="0" err="1" smtClean="0">
                <a:latin typeface="Times New Roman" pitchFamily="18" charset="0"/>
                <a:cs typeface="Times New Roman" pitchFamily="18" charset="0"/>
              </a:rPr>
              <a:t>телим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48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40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97568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chemeClr val="tx2"/>
                </a:solidFill>
              </a:rPr>
              <a:t>*И</a:t>
            </a:r>
            <a:r>
              <a:rPr lang="tt-RU" sz="2800" b="1" dirty="0" smtClean="0">
                <a:solidFill>
                  <a:schemeClr val="tx2"/>
                </a:solidFill>
              </a:rPr>
              <a:t>ң беренче  кеше белән</a:t>
            </a:r>
            <a:br>
              <a:rPr lang="tt-RU" sz="2800" b="1" dirty="0" smtClean="0">
                <a:solidFill>
                  <a:schemeClr val="tx2"/>
                </a:solidFill>
              </a:rPr>
            </a:br>
            <a:r>
              <a:rPr lang="tt-RU" sz="2800" b="1" dirty="0" smtClean="0">
                <a:solidFill>
                  <a:schemeClr val="tx2"/>
                </a:solidFill>
              </a:rPr>
              <a:t>Исәнләш үзең.</a:t>
            </a:r>
            <a:br>
              <a:rPr lang="tt-RU" sz="2800" b="1" dirty="0" smtClean="0">
                <a:solidFill>
                  <a:schemeClr val="tx2"/>
                </a:solidFill>
              </a:rPr>
            </a:br>
            <a:r>
              <a:rPr lang="tt-RU" sz="2800" b="1" dirty="0" smtClean="0">
                <a:solidFill>
                  <a:schemeClr val="tx2"/>
                </a:solidFill>
              </a:rPr>
              <a:t>Чытык булма, борын чөймә,</a:t>
            </a:r>
            <a:br>
              <a:rPr lang="tt-RU" sz="2800" b="1" dirty="0" smtClean="0">
                <a:solidFill>
                  <a:schemeClr val="tx2"/>
                </a:solidFill>
              </a:rPr>
            </a:br>
            <a:r>
              <a:rPr lang="tt-RU" sz="2800" b="1" dirty="0" smtClean="0">
                <a:solidFill>
                  <a:schemeClr val="tx2"/>
                </a:solidFill>
              </a:rPr>
              <a:t>Балкысын йөзең.</a:t>
            </a:r>
            <a:br>
              <a:rPr lang="tt-RU" sz="2800" b="1" dirty="0" smtClean="0">
                <a:solidFill>
                  <a:schemeClr val="tx2"/>
                </a:solidFill>
              </a:rPr>
            </a:br>
            <a:r>
              <a:rPr lang="tt-RU" sz="2800" b="1" dirty="0" smtClean="0">
                <a:solidFill>
                  <a:schemeClr val="tx2"/>
                </a:solidFill>
              </a:rPr>
              <a:t>*Беркайчан да, балакаем,</a:t>
            </a:r>
            <a:br>
              <a:rPr lang="tt-RU" sz="2800" b="1" dirty="0" smtClean="0">
                <a:solidFill>
                  <a:schemeClr val="tx2"/>
                </a:solidFill>
              </a:rPr>
            </a:br>
            <a:r>
              <a:rPr lang="tt-RU" sz="2800" b="1" dirty="0" smtClean="0">
                <a:solidFill>
                  <a:schemeClr val="tx2"/>
                </a:solidFill>
              </a:rPr>
              <a:t>Кешедән көлмә.</a:t>
            </a:r>
            <a:br>
              <a:rPr lang="tt-RU" sz="2800" b="1" dirty="0" smtClean="0">
                <a:solidFill>
                  <a:schemeClr val="tx2"/>
                </a:solidFill>
              </a:rPr>
            </a:br>
            <a:r>
              <a:rPr lang="tt-RU" sz="2800" b="1" dirty="0" smtClean="0">
                <a:solidFill>
                  <a:schemeClr val="tx2"/>
                </a:solidFill>
              </a:rPr>
              <a:t>Тыңлый да бел, сөйләгәндә</a:t>
            </a:r>
            <a:br>
              <a:rPr lang="tt-RU" sz="2800" b="1" dirty="0" smtClean="0">
                <a:solidFill>
                  <a:schemeClr val="tx2"/>
                </a:solidFill>
              </a:rPr>
            </a:br>
            <a:r>
              <a:rPr lang="tt-RU" sz="2800" b="1" dirty="0" smtClean="0">
                <a:solidFill>
                  <a:schemeClr val="tx2"/>
                </a:solidFill>
              </a:rPr>
              <a:t>Сүзен бүлдермә.</a:t>
            </a:r>
            <a:br>
              <a:rPr lang="tt-RU" sz="2800" b="1" dirty="0" smtClean="0">
                <a:solidFill>
                  <a:schemeClr val="tx2"/>
                </a:solidFill>
              </a:rPr>
            </a:br>
            <a:r>
              <a:rPr lang="tt-RU" sz="2800" b="1" dirty="0" smtClean="0">
                <a:solidFill>
                  <a:schemeClr val="tx2"/>
                </a:solidFill>
              </a:rPr>
              <a:t>*Яман сүз белән күңелгә</a:t>
            </a:r>
            <a:br>
              <a:rPr lang="tt-RU" sz="2800" b="1" dirty="0" smtClean="0">
                <a:solidFill>
                  <a:schemeClr val="tx2"/>
                </a:solidFill>
              </a:rPr>
            </a:br>
            <a:r>
              <a:rPr lang="tt-RU" sz="2800" b="1" dirty="0" smtClean="0">
                <a:solidFill>
                  <a:schemeClr val="tx2"/>
                </a:solidFill>
              </a:rPr>
              <a:t>Җәрәхәт салма.</a:t>
            </a:r>
            <a:br>
              <a:rPr lang="tt-RU" sz="2800" b="1" dirty="0" smtClean="0">
                <a:solidFill>
                  <a:schemeClr val="tx2"/>
                </a:solidFill>
              </a:rPr>
            </a:br>
            <a:r>
              <a:rPr lang="tt-RU" sz="2800" b="1" dirty="0" smtClean="0">
                <a:solidFill>
                  <a:schemeClr val="tx2"/>
                </a:solidFill>
              </a:rPr>
              <a:t>Хәрәм малга кулың сузып,</a:t>
            </a:r>
            <a:br>
              <a:rPr lang="tt-RU" sz="2800" b="1" dirty="0" smtClean="0">
                <a:solidFill>
                  <a:schemeClr val="tx2"/>
                </a:solidFill>
              </a:rPr>
            </a:br>
            <a:r>
              <a:rPr lang="tt-RU" sz="2800" b="1" dirty="0" smtClean="0">
                <a:solidFill>
                  <a:schemeClr val="tx2"/>
                </a:solidFill>
              </a:rPr>
              <a:t>Оятка калма.</a:t>
            </a:r>
            <a:br>
              <a:rPr lang="tt-RU" sz="2800" b="1" dirty="0" smtClean="0">
                <a:solidFill>
                  <a:schemeClr val="tx2"/>
                </a:solidFill>
              </a:rPr>
            </a:br>
            <a:r>
              <a:rPr lang="tt-RU" sz="1700" dirty="0" smtClean="0"/>
              <a:t/>
            </a:r>
            <a:br>
              <a:rPr lang="tt-RU" sz="1700" dirty="0" smtClean="0"/>
            </a:br>
            <a:r>
              <a:rPr lang="tt-RU" sz="1700" dirty="0" smtClean="0"/>
              <a:t/>
            </a:r>
            <a:br>
              <a:rPr lang="tt-RU" sz="1700" dirty="0" smtClean="0"/>
            </a:br>
            <a:r>
              <a:rPr lang="ru-RU" sz="1700" dirty="0" smtClean="0"/>
              <a:t/>
            </a:r>
            <a:br>
              <a:rPr lang="ru-RU" sz="1700" dirty="0" smtClean="0"/>
            </a:br>
            <a:endParaRPr lang="ru-RU" sz="1700" dirty="0"/>
          </a:p>
        </p:txBody>
      </p:sp>
    </p:spTree>
    <p:extLst>
      <p:ext uri="{BB962C8B-B14F-4D97-AF65-F5344CB8AC3E}">
        <p14:creationId xmlns:p14="http://schemas.microsoft.com/office/powerpoint/2010/main" xmlns="" val="1989568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54626"/>
          </a:xfrm>
        </p:spPr>
        <p:txBody>
          <a:bodyPr>
            <a:normAutofit fontScale="90000"/>
          </a:bodyPr>
          <a:lstStyle/>
          <a:p>
            <a:r>
              <a:rPr lang="tt-RU" sz="2400" b="1" dirty="0" smtClean="0"/>
              <a:t/>
            </a:r>
            <a:br>
              <a:rPr lang="tt-RU" sz="2400" b="1" dirty="0" smtClean="0"/>
            </a:br>
            <a:r>
              <a:rPr lang="tt-RU" sz="2700" b="1" dirty="0" smtClean="0">
                <a:solidFill>
                  <a:schemeClr val="tx2"/>
                </a:solidFill>
              </a:rPr>
              <a:t>Туганнарың, дустың белән</a:t>
            </a:r>
            <a:br>
              <a:rPr lang="tt-RU" sz="2700" b="1" dirty="0" smtClean="0">
                <a:solidFill>
                  <a:schemeClr val="tx2"/>
                </a:solidFill>
              </a:rPr>
            </a:br>
            <a:r>
              <a:rPr lang="tt-RU" sz="2700" b="1" dirty="0" smtClean="0">
                <a:solidFill>
                  <a:schemeClr val="tx2"/>
                </a:solidFill>
              </a:rPr>
              <a:t>Ризыгыңны бүл.</a:t>
            </a:r>
            <a:br>
              <a:rPr lang="tt-RU" sz="2700" b="1" dirty="0" smtClean="0">
                <a:solidFill>
                  <a:schemeClr val="tx2"/>
                </a:solidFill>
              </a:rPr>
            </a:br>
            <a:r>
              <a:rPr lang="tt-RU" sz="2700" b="1" dirty="0" smtClean="0">
                <a:solidFill>
                  <a:schemeClr val="tx2"/>
                </a:solidFill>
              </a:rPr>
              <a:t>Кечеләргә, олыларга</a:t>
            </a:r>
            <a:br>
              <a:rPr lang="tt-RU" sz="2700" b="1" dirty="0" smtClean="0">
                <a:solidFill>
                  <a:schemeClr val="tx2"/>
                </a:solidFill>
              </a:rPr>
            </a:br>
            <a:r>
              <a:rPr lang="tt-RU" sz="2700" b="1" dirty="0" smtClean="0">
                <a:solidFill>
                  <a:schemeClr val="tx2"/>
                </a:solidFill>
              </a:rPr>
              <a:t>Мәрхәмәтле бул.</a:t>
            </a:r>
            <a:br>
              <a:rPr lang="tt-RU" sz="2700" b="1" dirty="0" smtClean="0">
                <a:solidFill>
                  <a:schemeClr val="tx2"/>
                </a:solidFill>
              </a:rPr>
            </a:br>
            <a:r>
              <a:rPr lang="tt-RU" sz="2700" b="1" dirty="0" smtClean="0">
                <a:solidFill>
                  <a:schemeClr val="tx2"/>
                </a:solidFill>
              </a:rPr>
              <a:t>Кешеләргә беркайчан да</a:t>
            </a:r>
            <a:br>
              <a:rPr lang="tt-RU" sz="2700" b="1" dirty="0" smtClean="0">
                <a:solidFill>
                  <a:schemeClr val="tx2"/>
                </a:solidFill>
              </a:rPr>
            </a:br>
            <a:r>
              <a:rPr lang="tt-RU" sz="2700" b="1" dirty="0" smtClean="0">
                <a:solidFill>
                  <a:schemeClr val="tx2"/>
                </a:solidFill>
              </a:rPr>
              <a:t>Итмә явызлык.</a:t>
            </a:r>
            <a:br>
              <a:rPr lang="tt-RU" sz="2700" b="1" dirty="0" smtClean="0">
                <a:solidFill>
                  <a:schemeClr val="tx2"/>
                </a:solidFill>
              </a:rPr>
            </a:br>
            <a:r>
              <a:rPr lang="tt-RU" sz="2700" b="1" dirty="0" smtClean="0">
                <a:solidFill>
                  <a:schemeClr val="tx2"/>
                </a:solidFill>
              </a:rPr>
              <a:t>Ялгыз булырга тырышма,</a:t>
            </a:r>
            <a:br>
              <a:rPr lang="tt-RU" sz="2700" b="1" dirty="0" smtClean="0">
                <a:solidFill>
                  <a:schemeClr val="tx2"/>
                </a:solidFill>
              </a:rPr>
            </a:br>
            <a:r>
              <a:rPr lang="tt-RU" sz="2700" b="1" dirty="0" smtClean="0">
                <a:solidFill>
                  <a:schemeClr val="tx2"/>
                </a:solidFill>
              </a:rPr>
              <a:t>Кыен ялгызлык.</a:t>
            </a:r>
            <a:br>
              <a:rPr lang="tt-RU" sz="2700" b="1" dirty="0" smtClean="0">
                <a:solidFill>
                  <a:schemeClr val="tx2"/>
                </a:solidFill>
              </a:rPr>
            </a:br>
            <a:r>
              <a:rPr lang="tt-RU" sz="2700" b="1" dirty="0" smtClean="0">
                <a:solidFill>
                  <a:schemeClr val="tx2"/>
                </a:solidFill>
              </a:rPr>
              <a:t>Авырлыклар килгән чакта</a:t>
            </a:r>
            <a:br>
              <a:rPr lang="tt-RU" sz="2700" b="1" dirty="0" smtClean="0">
                <a:solidFill>
                  <a:schemeClr val="tx2"/>
                </a:solidFill>
              </a:rPr>
            </a:br>
            <a:r>
              <a:rPr lang="tt-RU" sz="2700" b="1" dirty="0" smtClean="0">
                <a:solidFill>
                  <a:schemeClr val="tx2"/>
                </a:solidFill>
              </a:rPr>
              <a:t>Тагын шул сүзем:</a:t>
            </a:r>
            <a:br>
              <a:rPr lang="tt-RU" sz="2700" b="1" dirty="0" smtClean="0">
                <a:solidFill>
                  <a:schemeClr val="tx2"/>
                </a:solidFill>
              </a:rPr>
            </a:br>
            <a:r>
              <a:rPr lang="tt-RU" sz="2700" b="1" dirty="0" smtClean="0">
                <a:solidFill>
                  <a:schemeClr val="tx2"/>
                </a:solidFill>
              </a:rPr>
              <a:t>Кирәк, балакай, өйрән син</a:t>
            </a:r>
            <a:br>
              <a:rPr lang="tt-RU" sz="2700" b="1" dirty="0" smtClean="0">
                <a:solidFill>
                  <a:schemeClr val="tx2"/>
                </a:solidFill>
              </a:rPr>
            </a:br>
            <a:r>
              <a:rPr lang="tt-RU" sz="2700" b="1" dirty="0" smtClean="0">
                <a:solidFill>
                  <a:schemeClr val="tx2"/>
                </a:solidFill>
              </a:rPr>
              <a:t>Булырга түзем!!!</a:t>
            </a:r>
            <a:r>
              <a:rPr lang="tt-RU" dirty="0" smtClean="0">
                <a:solidFill>
                  <a:schemeClr val="accent1"/>
                </a:solidFill>
              </a:rPr>
              <a:t/>
            </a:r>
            <a:br>
              <a:rPr lang="tt-RU" dirty="0" smtClean="0">
                <a:solidFill>
                  <a:schemeClr val="accent1"/>
                </a:solidFill>
              </a:rPr>
            </a:br>
            <a:endParaRPr lang="ru-RU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500042"/>
            <a:ext cx="7772400" cy="4000527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571480"/>
            <a:ext cx="5915044" cy="5143536"/>
          </a:xfrm>
        </p:spPr>
        <p:txBody>
          <a:bodyPr>
            <a:normAutofit/>
          </a:bodyPr>
          <a:lstStyle/>
          <a:p>
            <a:r>
              <a:rPr lang="ru-RU" sz="4800" b="1" dirty="0" err="1" smtClean="0">
                <a:solidFill>
                  <a:schemeClr val="tx2"/>
                </a:solidFill>
              </a:rPr>
              <a:t>Толерантлык</a:t>
            </a:r>
            <a:r>
              <a:rPr lang="ru-RU" sz="4800" b="1" dirty="0" smtClean="0">
                <a:solidFill>
                  <a:schemeClr val="tx2"/>
                </a:solidFill>
              </a:rPr>
              <a:t>- </a:t>
            </a:r>
            <a:r>
              <a:rPr lang="ru-RU" sz="4800" b="1" dirty="0" err="1" smtClean="0">
                <a:solidFill>
                  <a:schemeClr val="tx2"/>
                </a:solidFill>
              </a:rPr>
              <a:t>тынычлыкка</a:t>
            </a:r>
            <a:r>
              <a:rPr lang="ru-RU" sz="4800" b="1" dirty="0" smtClean="0">
                <a:solidFill>
                  <a:schemeClr val="tx2"/>
                </a:solidFill>
              </a:rPr>
              <a:t> </a:t>
            </a:r>
            <a:r>
              <a:rPr lang="ru-RU" sz="4800" b="1" dirty="0" err="1" smtClean="0">
                <a:solidFill>
                  <a:schemeClr val="tx2"/>
                </a:solidFill>
              </a:rPr>
              <a:t>юл</a:t>
            </a:r>
            <a:endParaRPr lang="ru-RU" sz="4800" b="1" dirty="0">
              <a:solidFill>
                <a:schemeClr val="tx2"/>
              </a:solidFill>
            </a:endParaRPr>
          </a:p>
        </p:txBody>
      </p:sp>
      <p:pic>
        <p:nvPicPr>
          <p:cNvPr id="4" name="Содержимое 3" descr="E:\depositphotos_18715307-stock-illustration-dove-children-world.jpg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2428868"/>
            <a:ext cx="4357717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596287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928802"/>
            <a:ext cx="8229600" cy="2071702"/>
          </a:xfrm>
        </p:spPr>
        <p:txBody>
          <a:bodyPr>
            <a:normAutofit fontScale="90000"/>
          </a:bodyPr>
          <a:lstStyle/>
          <a:p>
            <a:r>
              <a:rPr lang="tt-RU" sz="7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16 ноябрь- толерантлык көне</a:t>
            </a:r>
            <a:endParaRPr lang="ru-RU" sz="7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00174"/>
            <a:ext cx="8229600" cy="3071834"/>
          </a:xfrm>
        </p:spPr>
        <p:txBody>
          <a:bodyPr>
            <a:normAutofit/>
          </a:bodyPr>
          <a:lstStyle/>
          <a:p>
            <a:r>
              <a:rPr lang="tt-RU" sz="4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Толерантлык ( латин сүзе)- икенче төрле карашларга, холыкка, гореф- гадәтләргә түземле булу</a:t>
            </a:r>
            <a:endParaRPr lang="ru-RU" sz="40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71546"/>
            <a:ext cx="8229600" cy="4357718"/>
          </a:xfrm>
        </p:spPr>
        <p:txBody>
          <a:bodyPr>
            <a:normAutofit fontScale="90000"/>
          </a:bodyPr>
          <a:lstStyle/>
          <a:p>
            <a:r>
              <a:rPr lang="tt-RU" b="1" dirty="0" smtClean="0">
                <a:solidFill>
                  <a:schemeClr val="tx2"/>
                </a:solidFill>
              </a:rPr>
              <a:t>1. Толерантлык- кешеләргә карата түземле, кешелекле, шәфкатьле булу</a:t>
            </a:r>
            <a:br>
              <a:rPr lang="tt-RU" b="1" dirty="0" smtClean="0">
                <a:solidFill>
                  <a:schemeClr val="tx2"/>
                </a:solidFill>
              </a:rPr>
            </a:br>
            <a:r>
              <a:rPr lang="tt-RU" b="1" dirty="0" smtClean="0">
                <a:solidFill>
                  <a:schemeClr val="tx2"/>
                </a:solidFill>
              </a:rPr>
              <a:t>2. Толерантлык- икенче милләт вәкилләренә, чит дин кешеләренә карата түземле булу</a:t>
            </a:r>
            <a:endParaRPr lang="ru-RU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154362"/>
          </a:xfrm>
        </p:spPr>
        <p:txBody>
          <a:bodyPr>
            <a:normAutofit/>
          </a:bodyPr>
          <a:lstStyle/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KompMaster\Desktop\img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42852"/>
            <a:ext cx="6572296" cy="4447016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</p:pic>
      <p:pic>
        <p:nvPicPr>
          <p:cNvPr id="1028" name="Picture 4" descr="D:\классный рук\img1.jpg"/>
          <p:cNvPicPr>
            <a:picLocks noChangeAspect="1" noChangeArrowheads="1"/>
          </p:cNvPicPr>
          <p:nvPr/>
        </p:nvPicPr>
        <p:blipFill>
          <a:blip r:embed="rId3" cstate="print"/>
          <a:srcRect l="9999" t="6667" r="7500" b="13332"/>
          <a:stretch>
            <a:fillRect/>
          </a:stretch>
        </p:blipFill>
        <p:spPr bwMode="auto">
          <a:xfrm>
            <a:off x="1857356" y="4786322"/>
            <a:ext cx="2571768" cy="187037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</p:pic>
      <p:pic>
        <p:nvPicPr>
          <p:cNvPr id="1029" name="Picture 5" descr="D:\классный рук\posted-on-april-8-2015-by-brown-brown-blogging-team-ZJQoZ8-clipart.jpg"/>
          <p:cNvPicPr>
            <a:picLocks noChangeAspect="1" noChangeArrowheads="1"/>
          </p:cNvPicPr>
          <p:nvPr/>
        </p:nvPicPr>
        <p:blipFill>
          <a:blip r:embed="rId4" cstate="print"/>
          <a:srcRect l="9180" t="7479" r="7479" b="10881"/>
          <a:stretch>
            <a:fillRect/>
          </a:stretch>
        </p:blipFill>
        <p:spPr bwMode="auto">
          <a:xfrm>
            <a:off x="5000628" y="4643446"/>
            <a:ext cx="2143140" cy="2099403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C:\Users\user\Desktop\s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785794"/>
            <a:ext cx="4929222" cy="49292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338</TotalTime>
  <Words>77</Words>
  <Application>Microsoft Office PowerPoint</Application>
  <PresentationFormat>Экран (4:3)</PresentationFormat>
  <Paragraphs>15</Paragraphs>
  <Slides>19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*Иң беренче  кеше белән Исәнләш үзең. Чытык булма, борын чөймә, Балкысын йөзең. *Беркайчан да, балакаем, Кешедән көлмә. Тыңлый да бел, сөйләгәндә Сүзен бүлдермә. *Яман сүз белән күңелгә Җәрәхәт салма. Хәрәм малга кулың сузып, Оятка калма.    </vt:lpstr>
      <vt:lpstr> Туганнарың, дустың белән Ризыгыңны бүл. Кечеләргә, олыларга Мәрхәмәтле бул. Кешеләргә беркайчан да Итмә явызлык. Ялгыз булырга тырышма, Кыен ялгызлык. Авырлыклар килгән чакта Тагын шул сүзем: Кирәк, балакай, өйрән син Булырга түзем!!! </vt:lpstr>
      <vt:lpstr>    </vt:lpstr>
      <vt:lpstr>16 ноябрь- толерантлык көне</vt:lpstr>
      <vt:lpstr>Толерантлык ( латин сүзе)- икенче төрле карашларга, холыкка, гореф- гадәтләргә түземле булу</vt:lpstr>
      <vt:lpstr>1. Толерантлык- кешеләргә карата түземле, кешелекле, шәфкатьле булу 2. Толерантлык- икенче милләт вәкилләренә, чит дин кешеләренә карата түземле булу</vt:lpstr>
      <vt:lpstr>Слайд 8</vt:lpstr>
      <vt:lpstr>Слайд 9</vt:lpstr>
      <vt:lpstr>                       Тест сораулары 1. Алсу начар киенгән - бу мөһим түгел - син аннан көләсең 2. Иптәшең дин тота, кайбер ризыкларны ашамый - син аннан аңлатуын сорыйсың - син аннан көләсең</vt:lpstr>
      <vt:lpstr>3. Сезгә кайткан кунак малаеның тән төсе үзгә - син аны күбрәк белергә телисең - син аны кимсетәсең 4. Олы яшьләрдәге бер апа бик акрын гына атлый - син аңа ярдәм итәсең - син аны этеп җибәреп, узып китәсең  </vt:lpstr>
      <vt:lpstr>5. Син сыйныфташыңны башка сыйныф укучысы җәберләгәнен күрәсең - син аны күрмәмешкә салышасың - ярдәмгә сыйныф җитәкчесен чакырасың 6. Синең яныңа мөмкинлекләре чикләнгән бала килә - син гади генә ул сораганны аңлатасың, аңа ярдәм итәсең - тизрәк аның яныннан китәргә омтыласың</vt:lpstr>
      <vt:lpstr>7. Синең күз алдында кечкенә баланы елаталар, кимсетәләр - син аны якларга омтыласың - син битараф каласың</vt:lpstr>
      <vt:lpstr>7 бармак Искиткеч. Син үз- үзеңә нык ышанучан, үз фикереңне әйтә беләсең.  Башкаларны да яклый алачаксың</vt:lpstr>
      <vt:lpstr>3-6 бармак Син бик үк толерантлы түгел. Үз- үзеңә ышанып җитмисең, тик син игелекле, вакыт узу белән барысын да булдырырсың</vt:lpstr>
      <vt:lpstr>1-2 бармак Ай- ай! Син бөтенләй толерант түгел. Сиңа әле бу юнәлештә башкаларның ярдәме кирәк. </vt:lpstr>
      <vt:lpstr>Слайд 17</vt:lpstr>
      <vt:lpstr>Слайд 18</vt:lpstr>
      <vt:lpstr>Рефлексия Мин белә идем...  Мин бүген аңладым…  Мине шаккаттырды…  Мин телим…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Samsung</dc:creator>
  <cp:lastModifiedBy>user</cp:lastModifiedBy>
  <cp:revision>63</cp:revision>
  <dcterms:created xsi:type="dcterms:W3CDTF">2017-06-24T13:44:39Z</dcterms:created>
  <dcterms:modified xsi:type="dcterms:W3CDTF">2018-11-14T16:55:51Z</dcterms:modified>
</cp:coreProperties>
</file>