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1" r:id="rId5"/>
    <p:sldId id="263" r:id="rId6"/>
    <p:sldId id="268" r:id="rId7"/>
    <p:sldId id="270" r:id="rId8"/>
    <p:sldId id="271" r:id="rId9"/>
    <p:sldId id="272" r:id="rId10"/>
    <p:sldId id="274" r:id="rId11"/>
    <p:sldId id="276" r:id="rId12"/>
    <p:sldId id="259" r:id="rId13"/>
    <p:sldId id="275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577B44-A525-465D-BCAF-71BB3FEF31A8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45FDE9-ADBC-4C37-BA5D-DBDD22F05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2BF50-E9F4-45E0-8135-80AAFD21BFE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8A89-D5B1-48AA-89B0-D77EC90EE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2BF50-E9F4-45E0-8135-80AAFD21BFE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8A89-D5B1-48AA-89B0-D77EC90EE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2BF50-E9F4-45E0-8135-80AAFD21BFE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8A89-D5B1-48AA-89B0-D77EC90EE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2BF50-E9F4-45E0-8135-80AAFD21BFE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8A89-D5B1-48AA-89B0-D77EC90EE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2BF50-E9F4-45E0-8135-80AAFD21BFE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8A89-D5B1-48AA-89B0-D77EC90EE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2BF50-E9F4-45E0-8135-80AAFD21BFE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8A89-D5B1-48AA-89B0-D77EC90EE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2BF50-E9F4-45E0-8135-80AAFD21BFE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8A89-D5B1-48AA-89B0-D77EC90EE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2BF50-E9F4-45E0-8135-80AAFD21BFE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8A89-D5B1-48AA-89B0-D77EC90EE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2BF50-E9F4-45E0-8135-80AAFD21BFE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8A89-D5B1-48AA-89B0-D77EC90EE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2BF50-E9F4-45E0-8135-80AAFD21BFE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8A89-D5B1-48AA-89B0-D77EC90EE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2BF50-E9F4-45E0-8135-80AAFD21BFE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8A89-D5B1-48AA-89B0-D77EC90EE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2BF50-E9F4-45E0-8135-80AAFD21BFE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48A89-D5B1-48AA-89B0-D77EC90EE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74;&#1085;.%20&#1088;&#1072;&#1073;\&#1042;&#1080;&#1076;&#1077;&#1086;&#1088;&#1086;&#1083;&#1080;&#1082;%20&#1086;%20&#1074;&#1077;&#1090;&#1077;&#1088;&#1072;&#1085;&#1072;&#1093;%20&#1042;.&#1054;.&#1042;%20&#1042;&#1099;&#1087;&#1086;&#1083;&#1085;&#1080;&#1083;&#1080;%20&#1091;&#1095;&#1072;&#1097;&#1080;&#1077;&#1089;&#1103;%208&#1073;%20&#1082;&#1083;&#1072;&#1089;&#1089;&#1072;.mp4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6143667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Актуальность </a:t>
            </a:r>
            <a:r>
              <a:rPr lang="ru-RU" b="1" dirty="0">
                <a:solidFill>
                  <a:srgbClr val="C00000"/>
                </a:solidFill>
              </a:rPr>
              <a:t>духовно- нравственного воспитания в рамках концепции развития воспитательной системы </a:t>
            </a:r>
            <a:r>
              <a:rPr lang="ru-RU" b="1" dirty="0" smtClean="0">
                <a:solidFill>
                  <a:srgbClr val="C00000"/>
                </a:solidFill>
              </a:rPr>
              <a:t>(из </a:t>
            </a:r>
            <a:r>
              <a:rPr lang="ru-RU" b="1" dirty="0">
                <a:solidFill>
                  <a:srgbClr val="C00000"/>
                </a:solidFill>
              </a:rPr>
              <a:t>опыта </a:t>
            </a:r>
            <a:r>
              <a:rPr lang="ru-RU" b="1" dirty="0" smtClean="0">
                <a:solidFill>
                  <a:srgbClr val="C00000"/>
                </a:solidFill>
              </a:rPr>
              <a:t>работы)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00636"/>
            <a:ext cx="6400800" cy="63816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                             Выполнила: Степанова Н.Я.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0"/>
            <a:ext cx="9144000" cy="692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Решение проблемы духовно-нравственного воспитания заключается в создании духовной атмосферы в школе, в классе,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в семье, которая бы способствовала духовному становлению ученика, пробуждала в нем желание делать добро.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  Но всё начинается с любви и уважению к своей малой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родине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, к людям, которые нас окружают. Этому способствуют уроки Мужества, походы по родному краю, экскурсии. Результатом этой деятельности является моральная воспитанность, выражающаяся в следующих показателях: знание нравственных норм, наличие в сознании ученика нравственных правил,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потребность и умение их выполнять, способность переживать нравственные чувства (сострадание, совесть, любовь),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поведение в соответствии с нравственными нормами.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285728"/>
            <a:ext cx="5857916" cy="391382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2910" y="4357694"/>
            <a:ext cx="77867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Краеведческий материал помогает пробуждать и развивать нравственные чувства учащихся, лучшие личностные качества, формировать гражданскую позицию, ведь через любовь к малой родине рождается патриот России и Гражданин Мира. На примерах героизма людей воспитывается чувство любви и преданности родному краю. </a:t>
            </a:r>
            <a:endParaRPr lang="ru-RU" sz="2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Видеоролик о ветеранах В.О.В Выполнили учащиеся 8б класс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Походы, экскурсии, совместные прогулки с родителями…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5" name="Содержимое 4" descr="Рисунок1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44" y="1571612"/>
            <a:ext cx="4038600" cy="2471825"/>
          </a:xfrm>
        </p:spPr>
      </p:pic>
      <p:pic>
        <p:nvPicPr>
          <p:cNvPr id="6" name="Содержимое 5" descr="Рисунок16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57752" y="1571612"/>
            <a:ext cx="4038600" cy="2571768"/>
          </a:xfrm>
        </p:spPr>
      </p:pic>
      <p:pic>
        <p:nvPicPr>
          <p:cNvPr id="8" name="Рисунок 7" descr="Рисунок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4143380"/>
            <a:ext cx="3500462" cy="2214578"/>
          </a:xfrm>
          <a:prstGeom prst="rect">
            <a:avLst/>
          </a:prstGeom>
        </p:spPr>
      </p:pic>
      <p:pic>
        <p:nvPicPr>
          <p:cNvPr id="9" name="Рисунок 8" descr="Рисунок2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4286256"/>
            <a:ext cx="4000528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0" y="0"/>
            <a:ext cx="9001156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Работа по духовно-нравственному воспитанию в классном коллективе всегда  проходит в рамках образовательного и 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воспитательного процесса. Учащиеся моего класса 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активно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участвовали во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всех</a:t>
            </a:r>
            <a:r>
              <a:rPr lang="ru-RU" sz="2800" dirty="0" smtClean="0">
                <a:solidFill>
                  <a:schemeClr val="tx2"/>
                </a:solidFill>
                <a:ea typeface="Times New Roman" pitchFamily="18" charset="0"/>
                <a:cs typeface="Arial" pitchFamily="34" charset="0"/>
              </a:rPr>
              <a:t> школьных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мероприятиях.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 Часто </a:t>
            </a:r>
            <a:r>
              <a:rPr lang="ru-RU" sz="2800" dirty="0" smtClean="0">
                <a:solidFill>
                  <a:schemeClr val="tx2"/>
                </a:solidFill>
                <a:ea typeface="Times New Roman" pitchFamily="18" charset="0"/>
                <a:cs typeface="Arial" pitchFamily="34" charset="0"/>
              </a:rPr>
              <a:t>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влялись организаторами социально-значимых дел, акций.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cs typeface="Arial" pitchFamily="34" charset="0"/>
            </a:endParaRPr>
          </a:p>
        </p:txBody>
      </p:sp>
      <p:pic>
        <p:nvPicPr>
          <p:cNvPr id="7" name="Рисунок 6" descr="Рисунок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3357562"/>
            <a:ext cx="6215106" cy="31184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стя\Desktop\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/>
                </a:solidFill>
              </a:rPr>
              <a:t>Я выбрала направления воспитательной деятельности через формирование </a:t>
            </a:r>
            <a:r>
              <a:rPr lang="ru-RU" sz="2800" b="1" dirty="0" smtClean="0">
                <a:solidFill>
                  <a:schemeClr val="tx2"/>
                </a:solidFill>
              </a:rPr>
              <a:t>таких</a:t>
            </a:r>
            <a:r>
              <a:rPr lang="ru-RU" sz="2800" b="1" dirty="0" smtClean="0">
                <a:solidFill>
                  <a:schemeClr val="tx2"/>
                </a:solidFill>
              </a:rPr>
              <a:t> ценностей, как:</a:t>
            </a:r>
            <a:endParaRPr lang="ru-RU" sz="2800" b="1" dirty="0">
              <a:solidFill>
                <a:schemeClr val="tx2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2"/>
                </a:solidFill>
              </a:rPr>
              <a:t>                  </a:t>
            </a:r>
            <a:r>
              <a:rPr lang="ru-RU" sz="3600" b="1" dirty="0" smtClean="0">
                <a:solidFill>
                  <a:schemeClr val="accent2"/>
                </a:solidFill>
              </a:rPr>
              <a:t>Любовь </a:t>
            </a:r>
            <a:r>
              <a:rPr lang="ru-RU" sz="3600" b="1" dirty="0" smtClean="0">
                <a:solidFill>
                  <a:schemeClr val="accent2"/>
                </a:solidFill>
              </a:rPr>
              <a:t>к родине</a:t>
            </a:r>
          </a:p>
          <a:p>
            <a:pPr algn="ctr"/>
            <a:r>
              <a:rPr lang="ru-RU" sz="3600" b="1" dirty="0" smtClean="0">
                <a:solidFill>
                  <a:schemeClr val="accent2"/>
                </a:solidFill>
              </a:rPr>
              <a:t>                  Уважение к семье</a:t>
            </a:r>
          </a:p>
          <a:p>
            <a:pPr algn="ctr"/>
            <a:r>
              <a:rPr lang="ru-RU" sz="3600" b="1" dirty="0" smtClean="0">
                <a:solidFill>
                  <a:schemeClr val="accent2"/>
                </a:solidFill>
              </a:rPr>
              <a:t>                  </a:t>
            </a:r>
            <a:r>
              <a:rPr lang="ru-RU" sz="3600" b="1" dirty="0" smtClean="0">
                <a:solidFill>
                  <a:schemeClr val="accent2"/>
                </a:solidFill>
              </a:rPr>
              <a:t>Потребность </a:t>
            </a:r>
            <a:r>
              <a:rPr lang="ru-RU" sz="3600" b="1" dirty="0" smtClean="0">
                <a:solidFill>
                  <a:schemeClr val="accent2"/>
                </a:solidFill>
              </a:rPr>
              <a:t>в здоровом образе</a:t>
            </a:r>
          </a:p>
          <a:p>
            <a:pPr algn="ctr"/>
            <a:r>
              <a:rPr lang="ru-RU" sz="3600" b="1" dirty="0" smtClean="0">
                <a:solidFill>
                  <a:schemeClr val="accent2"/>
                </a:solidFill>
              </a:rPr>
              <a:t> жизни</a:t>
            </a:r>
          </a:p>
          <a:p>
            <a:pPr algn="ctr"/>
            <a:r>
              <a:rPr lang="ru-RU" sz="3600" b="1" dirty="0" smtClean="0">
                <a:solidFill>
                  <a:schemeClr val="accent2"/>
                </a:solidFill>
              </a:rPr>
              <a:t>Осознание </a:t>
            </a:r>
            <a:r>
              <a:rPr lang="ru-RU" sz="3600" b="1" dirty="0" smtClean="0">
                <a:solidFill>
                  <a:schemeClr val="accent2"/>
                </a:solidFill>
              </a:rPr>
              <a:t>красоты</a:t>
            </a:r>
          </a:p>
          <a:p>
            <a:pPr algn="ctr"/>
            <a:r>
              <a:rPr lang="ru-RU" sz="3600" b="1" dirty="0" smtClean="0">
                <a:solidFill>
                  <a:schemeClr val="accent2"/>
                </a:solidFill>
              </a:rPr>
              <a:t>Трудолюбие</a:t>
            </a:r>
            <a:endParaRPr lang="ru-RU" sz="3600" b="1" dirty="0" smtClean="0">
              <a:solidFill>
                <a:schemeClr val="accent2"/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accent2"/>
                </a:solidFill>
              </a:rPr>
              <a:t>Бережное отношение </a:t>
            </a:r>
            <a:r>
              <a:rPr lang="ru-RU" sz="3600" b="1" dirty="0" smtClean="0">
                <a:solidFill>
                  <a:schemeClr val="accent2"/>
                </a:solidFill>
              </a:rPr>
              <a:t>к Земле</a:t>
            </a:r>
          </a:p>
          <a:p>
            <a:pPr algn="ctr"/>
            <a:r>
              <a:rPr lang="ru-RU" sz="3600" b="1" dirty="0" smtClean="0">
                <a:solidFill>
                  <a:schemeClr val="accent2"/>
                </a:solidFill>
              </a:rPr>
              <a:t>Культура </a:t>
            </a:r>
            <a:r>
              <a:rPr lang="ru-RU" sz="3600" b="1" dirty="0" smtClean="0">
                <a:solidFill>
                  <a:schemeClr val="accent2"/>
                </a:solidFill>
              </a:rPr>
              <a:t>общения</a:t>
            </a:r>
            <a:endParaRPr lang="ru-RU" sz="36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6768841" cy="643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u="sng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ea typeface="Times New Roman" pitchFamily="18" charset="0"/>
                <a:cs typeface="Arial" pitchFamily="34" charset="0"/>
              </a:rPr>
              <a:t>Формы работы с учащимися: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  <a:ea typeface="Times New Roman" pitchFamily="18" charset="0"/>
                <a:cs typeface="Arial" pitchFamily="34" charset="0"/>
              </a:rPr>
              <a:t>Б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еседы, классные часы 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духовно-нравственного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содержания.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Творческая художественная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solidFill>
                  <a:schemeClr val="tx2"/>
                </a:solidFill>
                <a:ea typeface="Times New Roman" pitchFamily="18" charset="0"/>
                <a:cs typeface="Arial" pitchFamily="34" charset="0"/>
              </a:rPr>
              <a:t>д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еятельность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детей.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Проведение совместных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праздников.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Просмотр видеофильмов,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использование аудиозаписей 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мультимедийной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 продукции,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создание своих собственных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 видеоматериалов.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Тематические вечера эстетической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 направленности.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Arial" pitchFamily="34" charset="0"/>
              </a:rPr>
              <a:t>Организация выставок.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" name="Picture 2" descr="D:\презентация\fMZlvy1VAg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428736"/>
            <a:ext cx="435771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472" y="357166"/>
            <a:ext cx="8401080" cy="5840435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Личность формируется и развивается в коллективной творческой среде. Чем богаче и содержательнее будет организована коллективная творческая деятельность мною, как классным руководителем, тем больше возможности для творчества и общения у детей.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Основной формой работы классного руководителя является классный час, где школьники под руководством классного руководителя включаются в специально организованную деятельность, способствующую формированию системы отношений к окружающему миру, друг к другу, к самому себе.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Литературные гостиные, </a:t>
            </a:r>
            <a:r>
              <a:rPr lang="ru-RU" dirty="0" smtClean="0">
                <a:solidFill>
                  <a:schemeClr val="tx2"/>
                </a:solidFill>
              </a:rPr>
              <a:t>посвященные творчеству  Булата Окуджавы,  М.Ю.Лермонтова…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7" name="Содержимое 6" descr="Рисунок9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428868"/>
            <a:ext cx="4038600" cy="3071834"/>
          </a:xfrm>
        </p:spPr>
      </p:pic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2357430"/>
            <a:ext cx="2928958" cy="35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428604"/>
            <a:ext cx="835824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 smtClean="0"/>
          </a:p>
          <a:p>
            <a:r>
              <a:rPr lang="ru-RU" sz="2800" dirty="0" smtClean="0">
                <a:solidFill>
                  <a:schemeClr val="tx2"/>
                </a:solidFill>
              </a:rPr>
              <a:t>Содержание уроков и внеклассных мероприятий, связанных с культурой, литературой развивают у детей способность яснее замечать окружающую действительность, интересоваться прошлым, задумываться о будущем. Не это ли основа духовно – нравственного воспитания? Поэтому в качестве дидактического материала нужно как можно больше использовать художественные произведения, в том числе и произведения, знакомящие с историей родного края, знаменитыми людьми, с основами православной культуры.</a:t>
            </a:r>
            <a:endParaRPr lang="ru-RU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tx2"/>
                </a:solidFill>
              </a:rPr>
              <a:t>В городской                     На выставке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 библиотеке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5" name="Содержимое 4" descr="Рисунок1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2000240"/>
            <a:ext cx="4181476" cy="3043329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9938" name="Picture 2" descr="C:\Users\костя\Pictures\2019-11-23\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282" y="857232"/>
            <a:ext cx="3714808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</a:t>
            </a:r>
            <a:r>
              <a:rPr lang="ru-RU" sz="2800" dirty="0" smtClean="0">
                <a:solidFill>
                  <a:srgbClr val="C00000"/>
                </a:solidFill>
              </a:rPr>
              <a:t>Посещение храма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0962" name="Picture 2" descr="C:\Users\костя\Desktop\0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3571852"/>
            <a:ext cx="2862044" cy="328614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71472" y="142853"/>
            <a:ext cx="35719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C00000"/>
              </a:solidFill>
            </a:endParaRPr>
          </a:p>
          <a:p>
            <a:r>
              <a:rPr lang="ru-RU" sz="2800" dirty="0" smtClean="0">
                <a:solidFill>
                  <a:schemeClr val="tx2"/>
                </a:solidFill>
              </a:rPr>
              <a:t>Классный час</a:t>
            </a: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«Это наша победа»</a:t>
            </a:r>
            <a:endParaRPr lang="ru-RU" sz="2800" dirty="0"/>
          </a:p>
        </p:txBody>
      </p:sp>
      <p:pic>
        <p:nvPicPr>
          <p:cNvPr id="10" name="Рисунок 9" descr="Рисунок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1285860"/>
            <a:ext cx="3000396" cy="2714644"/>
          </a:xfrm>
          <a:prstGeom prst="rect">
            <a:avLst/>
          </a:prstGeom>
        </p:spPr>
      </p:pic>
      <p:pic>
        <p:nvPicPr>
          <p:cNvPr id="11" name="Рисунок 10" descr="Рисунок1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608" y="2285992"/>
            <a:ext cx="3826954" cy="3071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364</Words>
  <Application>Microsoft Office PowerPoint</Application>
  <PresentationFormat>Экран (4:3)</PresentationFormat>
  <Paragraphs>47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Актуальность духовно- нравственного воспитания в рамках концепции развития воспитательной системы (из опыта работы)  </vt:lpstr>
      <vt:lpstr>Слайд 2</vt:lpstr>
      <vt:lpstr>Слайд 3</vt:lpstr>
      <vt:lpstr>Слайд 4</vt:lpstr>
      <vt:lpstr>Слайд 5</vt:lpstr>
      <vt:lpstr>Литературные гостиные, посвященные творчеству  Булата Окуджавы,  М.Ю.Лермонтова…</vt:lpstr>
      <vt:lpstr>Слайд 7</vt:lpstr>
      <vt:lpstr>В городской                     На выставке  библиотеке</vt:lpstr>
      <vt:lpstr>                             Посещение храма</vt:lpstr>
      <vt:lpstr>Слайд 10</vt:lpstr>
      <vt:lpstr>Слайд 11</vt:lpstr>
      <vt:lpstr>Слайд 12</vt:lpstr>
      <vt:lpstr>Походы, экскурсии, совместные прогулки с родителями…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Актуальность духовно- нравственного воспитания в рамках концепции развития воспитательной системы (из опыта работы)</dc:title>
  <dc:creator>костя</dc:creator>
  <cp:lastModifiedBy>костя</cp:lastModifiedBy>
  <cp:revision>22</cp:revision>
  <dcterms:created xsi:type="dcterms:W3CDTF">2019-11-21T16:10:53Z</dcterms:created>
  <dcterms:modified xsi:type="dcterms:W3CDTF">2019-11-23T18:05:18Z</dcterms:modified>
</cp:coreProperties>
</file>