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73" r:id="rId4"/>
    <p:sldId id="257" r:id="rId5"/>
    <p:sldId id="259" r:id="rId6"/>
    <p:sldId id="263" r:id="rId7"/>
    <p:sldId id="260" r:id="rId8"/>
    <p:sldId id="265" r:id="rId9"/>
    <p:sldId id="267" r:id="rId10"/>
    <p:sldId id="268" r:id="rId11"/>
    <p:sldId id="271" r:id="rId12"/>
    <p:sldId id="269" r:id="rId13"/>
    <p:sldId id="270" r:id="rId14"/>
    <p:sldId id="26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3" d="100"/>
          <a:sy n="123" d="100"/>
        </p:scale>
        <p:origin x="-1284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9D432-8101-4A9D-A3CF-00FB6371151A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70159-71E9-47B4-BE7A-167351D0DD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9D432-8101-4A9D-A3CF-00FB6371151A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70159-71E9-47B4-BE7A-167351D0DD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9D432-8101-4A9D-A3CF-00FB6371151A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70159-71E9-47B4-BE7A-167351D0DD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9D432-8101-4A9D-A3CF-00FB6371151A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70159-71E9-47B4-BE7A-167351D0DD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9D432-8101-4A9D-A3CF-00FB6371151A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70159-71E9-47B4-BE7A-167351D0DD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9D432-8101-4A9D-A3CF-00FB6371151A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70159-71E9-47B4-BE7A-167351D0DD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9D432-8101-4A9D-A3CF-00FB6371151A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70159-71E9-47B4-BE7A-167351D0DD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9D432-8101-4A9D-A3CF-00FB6371151A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70159-71E9-47B4-BE7A-167351D0DD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9D432-8101-4A9D-A3CF-00FB6371151A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70159-71E9-47B4-BE7A-167351D0DD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9D432-8101-4A9D-A3CF-00FB6371151A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70159-71E9-47B4-BE7A-167351D0DD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9D432-8101-4A9D-A3CF-00FB6371151A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3470159-71E9-47B4-BE7A-167351D0DD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719D432-8101-4A9D-A3CF-00FB6371151A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3470159-71E9-47B4-BE7A-167351D0DD0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gosje-per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496" y="908720"/>
            <a:ext cx="4824536" cy="3753286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811733"/>
            <a:ext cx="9144000" cy="60016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ru-RU" sz="9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Этика делового общения </a:t>
            </a:r>
          </a:p>
          <a:p>
            <a:pPr algn="r"/>
            <a:r>
              <a:rPr lang="ru-RU" sz="9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на письме</a:t>
            </a:r>
            <a:endParaRPr lang="ru-RU" sz="96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262389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err="1" smtClean="0">
                <a:latin typeface="Arial" pitchFamily="34" charset="0"/>
                <a:cs typeface="Arial" pitchFamily="34" charset="0"/>
              </a:rPr>
              <a:t>Новоженина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Надежда Сергеевна, 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учитель русского языка и литературы</a:t>
            </a:r>
          </a:p>
          <a:p>
            <a:pPr algn="r"/>
            <a:r>
              <a:rPr lang="ru-RU" i="1" dirty="0" smtClean="0">
                <a:latin typeface="Arial" pitchFamily="34" charset="0"/>
                <a:cs typeface="Arial" pitchFamily="34" charset="0"/>
              </a:rPr>
              <a:t>МОУ 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«Лицей г. Вольска Саратовской 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области»</a:t>
            </a: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C2YAZKZ5KXMTSRQ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44016"/>
            <a:ext cx="2397562" cy="29969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2348880"/>
            <a:ext cx="9144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2400" dirty="0" smtClean="0">
                <a:solidFill>
                  <a:schemeClr val="accent1"/>
                </a:solidFill>
              </a:rPr>
              <a:t>Информ</a:t>
            </a:r>
            <a:r>
              <a:rPr lang="ru-RU" sz="2400" dirty="0" smtClean="0">
                <a:solidFill>
                  <a:schemeClr val="accent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ацию</a:t>
            </a:r>
            <a:r>
              <a:rPr lang="ru-RU" sz="2400" dirty="0" smtClean="0">
                <a:solidFill>
                  <a:schemeClr val="accent1"/>
                </a:solidFill>
              </a:rPr>
              <a:t> о полученном образовании обычно излагают в обратном хронологическом порядке либо по принципу значимости. </a:t>
            </a:r>
          </a:p>
          <a:p>
            <a:pPr algn="just">
              <a:buNone/>
            </a:pPr>
            <a:r>
              <a:rPr lang="ru-RU" sz="2400" dirty="0" smtClean="0">
                <a:solidFill>
                  <a:schemeClr val="accent1"/>
                </a:solidFill>
              </a:rPr>
              <a:t>Здесь можно указать гимназию, лицей, колледж, вуз, а также различные курсы, тренинги, школы и т.д., касающиеся будущей работы. Можно указать даже темы выполненных курсовых и дипломных работ, название кафедры, по которой они защищались (но только в том случае, если это имеет отношение к будущей работе).</a:t>
            </a:r>
          </a:p>
          <a:p>
            <a:pPr algn="just">
              <a:buNone/>
            </a:pPr>
            <a:r>
              <a:rPr lang="ru-RU" sz="2400" dirty="0" smtClean="0">
                <a:solidFill>
                  <a:schemeClr val="accent1"/>
                </a:solidFill>
              </a:rPr>
              <a:t>Кроме того, иногда указывают полученные во время учебы награды и грамоты, участие в конкурсах студенческих работ, научные достижения.</a:t>
            </a:r>
            <a:endParaRPr lang="ru-RU" sz="24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2514376"/>
            <a:ext cx="828092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Автобиография </a:t>
            </a:r>
            <a:r>
              <a:rPr lang="ru-RU" sz="24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– это </a:t>
            </a:r>
            <a:r>
              <a:rPr lang="ru-RU" sz="24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повествование в свободной форме, где учился, где работал и т.д. Автобиография нужна при трудоустройстве, поступлении ну учёбу, службу, а также в других отраслях, для информировании организации, учреждения, или  фирмы о человеке, его жизни в определённый период времени. В основном в автобиографии описывается весь период жизни человека, но в виде исключений бывает автобиография за несколько лет. </a:t>
            </a:r>
            <a:r>
              <a:rPr lang="ru-RU" sz="24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Например, </a:t>
            </a:r>
            <a:r>
              <a:rPr lang="ru-RU" sz="24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время службы в вооруженных силах, или проживание в другой стране.</a:t>
            </a:r>
          </a:p>
        </p:txBody>
      </p:sp>
      <p:pic>
        <p:nvPicPr>
          <p:cNvPr id="6" name="Рисунок 5" descr="i_001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t="57375" b="20502"/>
          <a:stretch>
            <a:fillRect/>
          </a:stretch>
        </p:blipFill>
        <p:spPr>
          <a:xfrm>
            <a:off x="2123728" y="663786"/>
            <a:ext cx="5030184" cy="19011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2008" y="908720"/>
            <a:ext cx="6660232" cy="5733256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• </a:t>
            </a:r>
            <a:r>
              <a:rPr lang="ru-RU" sz="2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заголовок, после которого в виде связного текста пишутся Ф.И.О; </a:t>
            </a:r>
            <a:br>
              <a:rPr lang="ru-RU" sz="2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• дата и место рождения; </a:t>
            </a:r>
            <a:br>
              <a:rPr lang="ru-RU" sz="2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• образование и специальность по образованию; </a:t>
            </a:r>
            <a:br>
              <a:rPr lang="ru-RU" sz="2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• вид трудовой или учебной деятельности; </a:t>
            </a:r>
            <a:br>
              <a:rPr lang="ru-RU" sz="2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• общественная деятельность; </a:t>
            </a:r>
            <a:br>
              <a:rPr lang="ru-RU" sz="2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• награды и поощрения; </a:t>
            </a:r>
            <a:br>
              <a:rPr lang="ru-RU" sz="2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• семейное положение и состав семьи; </a:t>
            </a:r>
            <a:br>
              <a:rPr lang="ru-RU" sz="2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• дата (слева); </a:t>
            </a:r>
            <a:br>
              <a:rPr lang="ru-RU" sz="2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• подпись (справа). </a:t>
            </a:r>
            <a:br>
              <a:rPr lang="ru-RU" sz="2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</a:br>
            <a:endParaRPr lang="ru-RU" sz="28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90882" y="260648"/>
            <a:ext cx="6657382" cy="432048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>
                <a:ln>
                  <a:solidFill>
                    <a:schemeClr val="tx2"/>
                  </a:solidFill>
                </a:ln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Схема автобиографии</a:t>
            </a:r>
            <a:endParaRPr lang="ru-RU" sz="3600" b="1" dirty="0">
              <a:ln>
                <a:solidFill>
                  <a:schemeClr val="tx2"/>
                </a:solidFill>
              </a:ln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nastolnyiy-ofisnyiy-nabor-veer-12-predmetov-tsvet-chernyiy-id134196.jpg"/>
          <p:cNvPicPr>
            <a:picLocks noChangeAspect="1"/>
          </p:cNvPicPr>
          <p:nvPr/>
        </p:nvPicPr>
        <p:blipFill>
          <a:blip r:embed="rId2" cstate="print"/>
          <a:srcRect l="9596" r="9800"/>
          <a:stretch>
            <a:fillRect/>
          </a:stretch>
        </p:blipFill>
        <p:spPr>
          <a:xfrm>
            <a:off x="5652120" y="2674266"/>
            <a:ext cx="3168352" cy="3930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76672"/>
            <a:ext cx="9144000" cy="6381328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ПРИМЕР АВТОБИОГРАФИИ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18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Я, Петрова Елена Петровна, родилась 28 мая 19__ </a:t>
            </a:r>
            <a:r>
              <a:rPr lang="ru-RU" sz="1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года в г. </a:t>
            </a:r>
            <a:r>
              <a:rPr lang="ru-RU" sz="1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Н***.</a:t>
            </a:r>
            <a:r>
              <a:rPr lang="ru-RU" sz="1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В 19__ году </a:t>
            </a:r>
            <a:r>
              <a:rPr lang="ru-RU" sz="1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была зачислена в 1-ый класс средней общеобразовательной школы </a:t>
            </a:r>
            <a:r>
              <a:rPr lang="ru-RU" sz="1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№0 </a:t>
            </a:r>
            <a:r>
              <a:rPr lang="ru-RU" sz="1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г</a:t>
            </a:r>
            <a:r>
              <a:rPr lang="ru-RU" sz="1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. Н***. </a:t>
            </a:r>
            <a:r>
              <a:rPr lang="ru-RU" sz="1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sz="1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19__ </a:t>
            </a:r>
            <a:r>
              <a:rPr lang="ru-RU" sz="1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году окончила эту школу с серебряной медалью. В этом же году поступила в </a:t>
            </a:r>
            <a:r>
              <a:rPr lang="ru-RU" sz="1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Н-ский государственный  университет </a:t>
            </a:r>
            <a:r>
              <a:rPr lang="ru-RU" sz="1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на экономический факультет, специальность - «Менеджмент организации». В </a:t>
            </a:r>
            <a:r>
              <a:rPr lang="ru-RU" sz="1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20__ </a:t>
            </a:r>
            <a:r>
              <a:rPr lang="ru-RU" sz="1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году окончила университет и получила диплом специалиста.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После </a:t>
            </a:r>
            <a:r>
              <a:rPr lang="ru-RU" sz="1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окончания университета работала оператором в ОАО </a:t>
            </a:r>
            <a:r>
              <a:rPr lang="ru-RU" sz="1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«Н***". </a:t>
            </a:r>
            <a:r>
              <a:rPr lang="ru-RU" sz="1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С августа 2007 года работаю менеджером по продажам в ООО </a:t>
            </a:r>
            <a:r>
              <a:rPr lang="ru-RU" sz="1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«ННН».</a:t>
            </a:r>
            <a:r>
              <a:rPr lang="ru-RU" sz="1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 </a:t>
            </a:r>
            <a:br>
              <a:rPr lang="ru-RU" sz="1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Семейное </a:t>
            </a:r>
            <a:r>
              <a:rPr lang="ru-RU" sz="1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положение – не замужем. </a:t>
            </a:r>
            <a:endParaRPr lang="ru-RU" sz="1800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Отец</a:t>
            </a:r>
            <a:r>
              <a:rPr lang="ru-RU" sz="1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1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Иванов Иван Петрович, </a:t>
            </a:r>
            <a:r>
              <a:rPr lang="ru-RU" sz="1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родился 19 июня </a:t>
            </a:r>
            <a:r>
              <a:rPr lang="ru-RU" sz="1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19__ </a:t>
            </a:r>
            <a:r>
              <a:rPr lang="ru-RU" sz="1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года в г. </a:t>
            </a:r>
            <a:r>
              <a:rPr lang="ru-RU" sz="1800" dirty="0" err="1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Н-ске</a:t>
            </a:r>
            <a:r>
              <a:rPr lang="ru-RU" sz="1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1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Работает главным инженером в ЗАО </a:t>
            </a:r>
            <a:r>
              <a:rPr lang="ru-RU" sz="1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«ННН» </a:t>
            </a:r>
            <a:r>
              <a:rPr lang="ru-RU" sz="1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в г. </a:t>
            </a:r>
            <a:r>
              <a:rPr lang="ru-RU" sz="1800" dirty="0" err="1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Н-ске</a:t>
            </a:r>
            <a:r>
              <a:rPr lang="ru-RU" sz="1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1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Проживает по адресу: г. </a:t>
            </a:r>
            <a:r>
              <a:rPr lang="ru-RU" sz="1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Н***, </a:t>
            </a:r>
            <a:r>
              <a:rPr lang="ru-RU" sz="1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ул. Пушкина, 238, кв.123. </a:t>
            </a:r>
            <a:endParaRPr lang="ru-RU" sz="1800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Мать</a:t>
            </a:r>
            <a:r>
              <a:rPr lang="ru-RU" sz="1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1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Иванова Елизавета Андреевна, </a:t>
            </a:r>
            <a:r>
              <a:rPr lang="ru-RU" sz="1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родилась 22 сентября </a:t>
            </a:r>
            <a:r>
              <a:rPr lang="ru-RU" sz="1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19__ </a:t>
            </a:r>
            <a:r>
              <a:rPr lang="ru-RU" sz="1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года в г. </a:t>
            </a:r>
            <a:r>
              <a:rPr lang="ru-RU" sz="1800" dirty="0" err="1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Н-ске</a:t>
            </a:r>
            <a:r>
              <a:rPr lang="ru-RU" sz="1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1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Работает бухгалтером-экономистом в ООО </a:t>
            </a:r>
            <a:r>
              <a:rPr lang="ru-RU" sz="1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«НЕНЕНЕ" </a:t>
            </a:r>
            <a:r>
              <a:rPr lang="ru-RU" sz="1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в г. </a:t>
            </a:r>
            <a:r>
              <a:rPr lang="ru-RU" sz="1800" dirty="0" err="1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Н-ске</a:t>
            </a:r>
            <a:r>
              <a:rPr lang="ru-RU" sz="1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1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Проживает по адресу: г. </a:t>
            </a:r>
            <a:r>
              <a:rPr lang="ru-RU" sz="1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НН**, </a:t>
            </a:r>
            <a:r>
              <a:rPr lang="ru-RU" sz="1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ул. Пушкина, 238, кв.123. 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Ни </a:t>
            </a:r>
            <a:r>
              <a:rPr lang="ru-RU" sz="1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я, ни мои ближайшие родственники под судом или следствием не находились. За пределами СНГ родственников нет. </a:t>
            </a:r>
            <a:endParaRPr lang="ru-RU" sz="1800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sz="18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1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14 ноября 2014 г. 					Е.П. Петрова</a:t>
            </a:r>
            <a:endParaRPr lang="ru-RU" sz="18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AutoShape 4" descr="Картинка 4 из 1546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404664"/>
            <a:ext cx="8640960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Запомните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следующие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совсем нехитрые правила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!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1. Названия городов, сел, деревень, поселков, выраженные склоняемым существительным, как правило, согласуются в падеже с определяемым словом, например: в городе Москве, в городе </a:t>
            </a:r>
            <a:r>
              <a:rPr lang="ru-RU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Смоленске, </a:t>
            </a:r>
            <a:r>
              <a:rPr lang="ru-RU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в городе Саратове, в городе Горьком, в деревне Ивановке, на хуторе Коробовке, в селе Ильинском.</a:t>
            </a:r>
            <a:br>
              <a:rPr lang="ru-RU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2. Не согласуются вышеприведенные названия, если они выражены:</a:t>
            </a:r>
            <a:br>
              <a:rPr lang="ru-RU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а) словосочетанием: в городе Кривой Рог, в селе Чистый Ключ, в деревне Холодный Родник, в городе Нижний Новгород;</a:t>
            </a:r>
            <a:br>
              <a:rPr lang="ru-RU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б) формой множественного числа: в городе Мытищи, на хуторе Горячие Угли, в поселке Серебряные Пруды, в городе Минеральные Воды;</a:t>
            </a:r>
            <a:br>
              <a:rPr lang="ru-RU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в) именами собственными, род которых не совпадает с основным понятием: в городе Ровно, в деревне Бородино, в селе Углич, в поселке Апрелевка;</a:t>
            </a:r>
            <a:br>
              <a:rPr lang="ru-RU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г) именами собственными на -</a:t>
            </a:r>
            <a:r>
              <a:rPr lang="ru-RU" dirty="0" err="1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ово</a:t>
            </a:r>
            <a:r>
              <a:rPr lang="ru-RU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(-</a:t>
            </a:r>
            <a:r>
              <a:rPr lang="ru-RU" dirty="0" err="1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ёво</a:t>
            </a:r>
            <a:r>
              <a:rPr lang="ru-RU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), -</a:t>
            </a:r>
            <a:r>
              <a:rPr lang="ru-RU" dirty="0" err="1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ыно</a:t>
            </a:r>
            <a:r>
              <a:rPr lang="ru-RU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dirty="0" err="1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ино</a:t>
            </a:r>
            <a:r>
              <a:rPr lang="ru-RU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): в городе Одинцово, в поселке Пушкино, в районе </a:t>
            </a:r>
            <a:r>
              <a:rPr lang="ru-RU" dirty="0" err="1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Свиблово</a:t>
            </a:r>
            <a:r>
              <a:rPr lang="ru-RU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, в деревне </a:t>
            </a:r>
            <a:r>
              <a:rPr lang="ru-RU" dirty="0" err="1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Малино</a:t>
            </a:r>
            <a:r>
              <a:rPr lang="ru-RU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.</a:t>
            </a:r>
            <a:br>
              <a:rPr lang="ru-RU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3. Официальные названия республик обычно согласуются со словом республика, если имеют форму женского рода, оканчивающуюся на -</a:t>
            </a:r>
            <a:r>
              <a:rPr lang="ru-RU" dirty="0" err="1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ия</a:t>
            </a:r>
            <a:r>
              <a:rPr lang="ru-RU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и -</a:t>
            </a:r>
            <a:r>
              <a:rPr lang="ru-RU" dirty="0" err="1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ея</a:t>
            </a:r>
            <a:r>
              <a:rPr lang="ru-RU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: в городе N Республики Словакии, Республики Кореи.</a:t>
            </a:r>
            <a:br>
              <a:rPr lang="ru-RU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Не согласуются, если имеют форму мужского рода или форму женского рода, оканчивающуюся на -а и без окончания: в Республике Куба, в Республике Вьетнам, в Республике Беларусь, в Республике Украина (родиться в городе Нежине Республики Украина).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1268760"/>
            <a:ext cx="828092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ln w="18000">
                  <a:solidFill>
                    <a:schemeClr val="tx2"/>
                  </a:solidFill>
                  <a:prstDash val="solid"/>
                  <a:miter lim="800000"/>
                </a:ln>
                <a:noFill/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План</a:t>
            </a:r>
          </a:p>
          <a:p>
            <a:pPr algn="ctr"/>
            <a:endParaRPr lang="ru-RU" sz="3600" b="1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AutoNum type="arabicPeriod"/>
            </a:pPr>
            <a:r>
              <a:rPr lang="ru-RU" sz="36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Зачем нужно деловое общение?</a:t>
            </a:r>
          </a:p>
          <a:p>
            <a:pPr marL="342900" indent="-342900" algn="just">
              <a:buAutoNum type="arabicPeriod"/>
            </a:pPr>
            <a:r>
              <a:rPr lang="ru-RU" sz="36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Хитрости резюме</a:t>
            </a:r>
          </a:p>
          <a:p>
            <a:pPr marL="342900" indent="-342900" algn="just">
              <a:buAutoNum type="arabicPeriod"/>
            </a:pPr>
            <a:r>
              <a:rPr lang="ru-RU" sz="36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Правила оформления биографии</a:t>
            </a:r>
          </a:p>
          <a:p>
            <a:pPr marL="342900" indent="-342900" algn="just">
              <a:buAutoNum type="arabicPeriod"/>
            </a:pPr>
            <a:r>
              <a:rPr lang="ru-RU" sz="36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«Хозяйке на заметку»: запомнить и использовать!</a:t>
            </a:r>
            <a:endParaRPr lang="ru-RU" sz="36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908720"/>
            <a:ext cx="8712968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Деловое общение – сложный комплекс процессов коммуникации в служебной сфере. Его целью является установление взаимопонимания и эффективного взаимодействия, а также создание комфортной обстановки, целесообразного и практичного общения. Нормы делового общения напрямую связаны с иерархическими структурами организации:</a:t>
            </a:r>
          </a:p>
          <a:p>
            <a:pPr algn="just"/>
            <a:r>
              <a:rPr lang="ru-RU" sz="20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- Между равными по статусу коллегами и представителями других компаний (горизонтальные связи).</a:t>
            </a:r>
          </a:p>
          <a:p>
            <a:pPr algn="just"/>
            <a:r>
              <a:rPr lang="ru-RU" sz="20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- Вертикальные взаимоотношения между руководителем и подчиненным, либо между сотрудниками разных компаний, имеющими разный статус.</a:t>
            </a:r>
          </a:p>
          <a:p>
            <a:pPr algn="just"/>
            <a:r>
              <a:rPr lang="ru-RU" sz="20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Фактически, если вспомнить классический фильм Г.Данелия «</a:t>
            </a:r>
            <a:r>
              <a:rPr lang="ru-RU" sz="2000" dirty="0" err="1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Кин-дза-дза</a:t>
            </a:r>
            <a:r>
              <a:rPr lang="ru-RU" sz="20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», деловой этикет четко определяет, что «жёлтые штаны — </a:t>
            </a:r>
            <a:r>
              <a:rPr lang="ru-RU" sz="2000" dirty="0" err="1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пацак</a:t>
            </a:r>
            <a:r>
              <a:rPr lang="ru-RU" sz="20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должен не один, а 2 раза приседать» и регулирует количество должных «</a:t>
            </a:r>
            <a:r>
              <a:rPr lang="ru-RU" sz="2000" dirty="0" err="1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ку</a:t>
            </a:r>
            <a:r>
              <a:rPr lang="ru-RU" sz="20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» в адрес собеседника.</a:t>
            </a:r>
          </a:p>
          <a:p>
            <a:pPr algn="just"/>
            <a:r>
              <a:rPr lang="ru-RU" sz="20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Знание этикета позволяет уверенно вступать в диалог, если вы знаете статус собеседника, и определять статус незнакомца, исходя из того, как к нему обращаются сослуживцы. Это компас в бурном деловом море, не раз выручавший в сложной ситуации.</a:t>
            </a: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90882" y="260648"/>
            <a:ext cx="8097542" cy="432048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>
                <a:ln>
                  <a:solidFill>
                    <a:schemeClr val="tx2"/>
                  </a:solidFill>
                </a:ln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Деловое общение – удел всякого</a:t>
            </a:r>
            <a:endParaRPr lang="ru-RU" sz="3600" b="1" dirty="0">
              <a:ln>
                <a:solidFill>
                  <a:schemeClr val="tx2"/>
                </a:solidFill>
              </a:ln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31840" y="1628801"/>
            <a:ext cx="5832648" cy="3384375"/>
          </a:xfrm>
        </p:spPr>
        <p:txBody>
          <a:bodyPr>
            <a:noAutofit/>
          </a:bodyPr>
          <a:lstStyle/>
          <a:p>
            <a:pPr algn="just"/>
            <a:r>
              <a:rPr lang="ru-RU" sz="32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Зачем нужен официально-деловой стиль речи, каковы его признаки? </a:t>
            </a:r>
          </a:p>
          <a:p>
            <a:pPr algn="just"/>
            <a:r>
              <a:rPr lang="ru-RU" sz="32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Что </a:t>
            </a:r>
            <a:r>
              <a:rPr lang="ru-RU" sz="32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такое деловые бумаги?</a:t>
            </a:r>
          </a:p>
          <a:p>
            <a:pPr algn="just"/>
            <a:r>
              <a:rPr lang="ru-RU" sz="32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Что такое резюме?</a:t>
            </a:r>
          </a:p>
          <a:p>
            <a:pPr algn="just"/>
            <a:r>
              <a:rPr lang="ru-RU" sz="32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Что такое </a:t>
            </a:r>
            <a:r>
              <a:rPr lang="ru-RU" sz="32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автобиография?</a:t>
            </a:r>
            <a:endParaRPr lang="ru-RU" sz="32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ru-RU" sz="32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82324224_large_little_boy_holding_mone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682198"/>
            <a:ext cx="2808312" cy="31869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323528" y="2996952"/>
            <a:ext cx="8472518" cy="366694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Хорошо составленное резюме должно давать полное представление о трудовом опыте соискателя, его образовании и деловых качествах, чтобы потенциальный работодатель мог судить о его квалификации.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От четкости составления документа и информации, заложенной в нем, во многом зависят шансы быть принятым на работу, поэтому содержание резюме должно быть тщательно продумано, а языковые оформление безупречно.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764704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Резюме — это вид деловой бумаги, в которой кратко излагаются необходимые для нанимателя сведения о том, кто претендует на вакантную должность.</a:t>
            </a:r>
          </a:p>
        </p:txBody>
      </p:sp>
      <p:pic>
        <p:nvPicPr>
          <p:cNvPr id="5" name="Рисунок 4" descr="pravila-oformlenija-resume.jpg"/>
          <p:cNvPicPr>
            <a:picLocks noChangeAspect="1"/>
          </p:cNvPicPr>
          <p:nvPr/>
        </p:nvPicPr>
        <p:blipFill>
          <a:blip r:embed="rId2" cstate="print"/>
          <a:srcRect t="10594" b="11715"/>
          <a:stretch>
            <a:fillRect/>
          </a:stretch>
        </p:blipFill>
        <p:spPr>
          <a:xfrm>
            <a:off x="5069510" y="836712"/>
            <a:ext cx="3606946" cy="2088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0882" y="260648"/>
            <a:ext cx="6657382" cy="432048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>
                <a:ln>
                  <a:solidFill>
                    <a:schemeClr val="tx2"/>
                  </a:solidFill>
                </a:ln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Форма типичного резюме</a:t>
            </a:r>
            <a:endParaRPr lang="ru-RU" sz="3600" b="1" dirty="0">
              <a:ln>
                <a:solidFill>
                  <a:schemeClr val="tx2"/>
                </a:solidFill>
              </a:ln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708920"/>
            <a:ext cx="8712968" cy="3842238"/>
          </a:xfr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accent1"/>
                </a:solidFill>
                <a:latin typeface="Arial" pitchFamily="34" charset="0"/>
              </a:rPr>
              <a:t>3.</a:t>
            </a:r>
            <a:r>
              <a:rPr lang="ru-RU" sz="2000" dirty="0">
                <a:solidFill>
                  <a:schemeClr val="accent1"/>
                </a:solidFill>
                <a:latin typeface="Arial" pitchFamily="34" charset="0"/>
              </a:rPr>
              <a:t> </a:t>
            </a:r>
            <a:r>
              <a:rPr lang="ru-RU" sz="2000" dirty="0" smtClean="0">
                <a:solidFill>
                  <a:schemeClr val="accent1"/>
                </a:solidFill>
                <a:latin typeface="Arial" pitchFamily="34" charset="0"/>
              </a:rPr>
              <a:t>Цель </a:t>
            </a:r>
            <a:r>
              <a:rPr lang="ru-RU" sz="2000" dirty="0">
                <a:solidFill>
                  <a:schemeClr val="accent1"/>
                </a:solidFill>
                <a:latin typeface="Arial" pitchFamily="34" charset="0"/>
              </a:rPr>
              <a:t>написания </a:t>
            </a:r>
            <a:r>
              <a:rPr lang="ru-RU" sz="2000" dirty="0" smtClean="0">
                <a:solidFill>
                  <a:schemeClr val="accent1"/>
                </a:solidFill>
                <a:latin typeface="Arial" pitchFamily="34" charset="0"/>
              </a:rPr>
              <a:t>резюме.</a:t>
            </a:r>
            <a:endParaRPr lang="ru-RU" sz="2000" dirty="0">
              <a:solidFill>
                <a:schemeClr val="accent1"/>
              </a:solidFill>
              <a:latin typeface="Arial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dirty="0">
                <a:solidFill>
                  <a:schemeClr val="accent1"/>
                </a:solidFill>
                <a:latin typeface="Arial" pitchFamily="34" charset="0"/>
              </a:rPr>
              <a:t>4</a:t>
            </a:r>
            <a:r>
              <a:rPr lang="ru-RU" sz="2000" dirty="0" smtClean="0">
                <a:solidFill>
                  <a:schemeClr val="accent1"/>
                </a:solidFill>
                <a:latin typeface="Arial" pitchFamily="34" charset="0"/>
              </a:rPr>
              <a:t>. Образование </a:t>
            </a:r>
            <a:r>
              <a:rPr lang="ru-RU" sz="2000" dirty="0">
                <a:solidFill>
                  <a:schemeClr val="accent1"/>
                </a:solidFill>
                <a:latin typeface="Arial" pitchFamily="34" charset="0"/>
              </a:rPr>
              <a:t>(перечисление идет в обратном хронологическом порядке).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dirty="0">
                <a:solidFill>
                  <a:schemeClr val="accent1"/>
                </a:solidFill>
                <a:latin typeface="Arial" pitchFamily="34" charset="0"/>
              </a:rPr>
              <a:t>5. </a:t>
            </a:r>
            <a:r>
              <a:rPr lang="ru-RU" sz="2000" dirty="0" smtClean="0">
                <a:solidFill>
                  <a:schemeClr val="accent1"/>
                </a:solidFill>
                <a:latin typeface="Arial" pitchFamily="34" charset="0"/>
              </a:rPr>
              <a:t>Опыт </a:t>
            </a:r>
            <a:r>
              <a:rPr lang="ru-RU" sz="2000" dirty="0">
                <a:solidFill>
                  <a:schemeClr val="accent1"/>
                </a:solidFill>
                <a:latin typeface="Arial" pitchFamily="34" charset="0"/>
              </a:rPr>
              <a:t>работы (где и кем работал, также в обратном хронологическом порядке).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dirty="0">
                <a:solidFill>
                  <a:schemeClr val="accent1"/>
                </a:solidFill>
                <a:latin typeface="Arial" pitchFamily="34" charset="0"/>
              </a:rPr>
              <a:t>6</a:t>
            </a:r>
            <a:r>
              <a:rPr lang="ru-RU" sz="2000" dirty="0" smtClean="0">
                <a:solidFill>
                  <a:schemeClr val="accent1"/>
                </a:solidFill>
                <a:latin typeface="Arial" pitchFamily="34" charset="0"/>
              </a:rPr>
              <a:t>. Профессиональные </a:t>
            </a:r>
            <a:r>
              <a:rPr lang="ru-RU" sz="2000" dirty="0">
                <a:solidFill>
                  <a:schemeClr val="accent1"/>
                </a:solidFill>
                <a:latin typeface="Arial" pitchFamily="34" charset="0"/>
              </a:rPr>
              <a:t>навыки (знание иностранного языка, владение компьютером и др.).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dirty="0">
                <a:solidFill>
                  <a:schemeClr val="accent1"/>
                </a:solidFill>
                <a:latin typeface="Arial" pitchFamily="34" charset="0"/>
              </a:rPr>
              <a:t>7. </a:t>
            </a:r>
            <a:r>
              <a:rPr lang="ru-RU" sz="2000" dirty="0" smtClean="0">
                <a:solidFill>
                  <a:schemeClr val="accent1"/>
                </a:solidFill>
                <a:latin typeface="Arial" pitchFamily="34" charset="0"/>
              </a:rPr>
              <a:t>Личные </a:t>
            </a:r>
            <a:r>
              <a:rPr lang="ru-RU" sz="2000" dirty="0">
                <a:solidFill>
                  <a:schemeClr val="accent1"/>
                </a:solidFill>
                <a:latin typeface="Arial" pitchFamily="34" charset="0"/>
              </a:rPr>
              <a:t>качества.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dirty="0">
                <a:solidFill>
                  <a:schemeClr val="accent1"/>
                </a:solidFill>
                <a:latin typeface="Arial" pitchFamily="34" charset="0"/>
              </a:rPr>
              <a:t>8</a:t>
            </a:r>
            <a:r>
              <a:rPr lang="ru-RU" sz="2000" dirty="0" smtClean="0">
                <a:solidFill>
                  <a:schemeClr val="accent1"/>
                </a:solidFill>
                <a:latin typeface="Arial" pitchFamily="34" charset="0"/>
              </a:rPr>
              <a:t>. </a:t>
            </a:r>
            <a:r>
              <a:rPr lang="ru-RU" sz="2000" dirty="0">
                <a:solidFill>
                  <a:schemeClr val="accent1"/>
                </a:solidFill>
                <a:latin typeface="Arial" pitchFamily="34" charset="0"/>
              </a:rPr>
              <a:t>Увлечения.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dirty="0">
                <a:solidFill>
                  <a:schemeClr val="accent1"/>
                </a:solidFill>
                <a:latin typeface="Arial" pitchFamily="34" charset="0"/>
              </a:rPr>
              <a:t>9. </a:t>
            </a:r>
            <a:r>
              <a:rPr lang="ru-RU" sz="2000" dirty="0" smtClean="0">
                <a:solidFill>
                  <a:schemeClr val="accent1"/>
                </a:solidFill>
                <a:latin typeface="Arial" pitchFamily="34" charset="0"/>
              </a:rPr>
              <a:t>Дата </a:t>
            </a:r>
            <a:r>
              <a:rPr lang="ru-RU" sz="2000" dirty="0">
                <a:solidFill>
                  <a:schemeClr val="accent1"/>
                </a:solidFill>
                <a:latin typeface="Arial" pitchFamily="34" charset="0"/>
              </a:rPr>
              <a:t>составления.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2000" dirty="0">
              <a:solidFill>
                <a:schemeClr val="accent1"/>
              </a:solidFill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947863"/>
            <a:ext cx="56886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ru-RU" sz="20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1. Фамилия, имя, отчество; адрес и телефон (домашний и служебный).</a:t>
            </a:r>
          </a:p>
          <a:p>
            <a:pPr algn="just">
              <a:lnSpc>
                <a:spcPct val="120000"/>
              </a:lnSpc>
            </a:pPr>
            <a:r>
              <a:rPr lang="ru-RU" sz="20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2 Личные данные: гражданство; дата и место рождения; семейное положение; сведения о детях.</a:t>
            </a:r>
            <a:endParaRPr lang="ru-RU" sz="20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c3ad78dcaaceffe8d33e5bf0e5becb37_61f4355e880ffe4ff55cd0b4e849f454.jpg"/>
          <p:cNvPicPr>
            <a:picLocks noChangeAspect="1"/>
          </p:cNvPicPr>
          <p:nvPr/>
        </p:nvPicPr>
        <p:blipFill>
          <a:blip r:embed="rId2" cstate="print"/>
          <a:srcRect b="23167"/>
          <a:stretch>
            <a:fillRect/>
          </a:stretch>
        </p:blipFill>
        <p:spPr>
          <a:xfrm>
            <a:off x="6026535" y="1052736"/>
            <a:ext cx="2865945" cy="2088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4365104"/>
            <a:ext cx="9144000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ru-RU" sz="2400" b="1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Слово «резюме» писать не принято, заглавием документа являются фамилия, имя, отчество автора документа, обычно выделенные шрифтом.</a:t>
            </a:r>
            <a:endParaRPr lang="ru-RU" sz="2400" b="1" i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6" name="Рисунок 5" descr="cv-500x706.gif"/>
          <p:cNvPicPr>
            <a:picLocks noChangeAspect="1"/>
          </p:cNvPicPr>
          <p:nvPr/>
        </p:nvPicPr>
        <p:blipFill>
          <a:blip r:embed="rId2" cstate="print"/>
          <a:srcRect b="81053"/>
          <a:stretch>
            <a:fillRect/>
          </a:stretch>
        </p:blipFill>
        <p:spPr>
          <a:xfrm>
            <a:off x="467544" y="1124744"/>
            <a:ext cx="8261613" cy="22101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Овал 6"/>
          <p:cNvSpPr/>
          <p:nvPr/>
        </p:nvSpPr>
        <p:spPr>
          <a:xfrm>
            <a:off x="3203848" y="2132856"/>
            <a:ext cx="2664296" cy="43204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836712"/>
            <a:ext cx="6624736" cy="57606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Личные качества: </a:t>
            </a:r>
            <a:r>
              <a:rPr lang="ru-RU" sz="20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аккуратный, быстро усваивающий новое, грамотный, дисциплинированный, добросовестный, дружелюбный, здравомыслящий, инициативный, исполнительный, квалифицированный, компетентный, </a:t>
            </a:r>
            <a:r>
              <a:rPr lang="ru-RU" sz="20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легко обучаемый</a:t>
            </a:r>
            <a:r>
              <a:rPr lang="ru-RU" sz="20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, адаптивный (</a:t>
            </a:r>
            <a:r>
              <a:rPr lang="ru-RU" sz="20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легко приспосабливающийся</a:t>
            </a:r>
            <a:r>
              <a:rPr lang="ru-RU" sz="20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), надежный, находчивый, общительный, обязательный, оптимистичный, опытный, ответственный, практичный, профессиональный, пунктуальный, разносторонний, рациональный, старательный, тактичный, творческий, терпеливый, увлекающийся, упорный, уравновешенный, целеустремленный, четко выражающий свои мысли и </a:t>
            </a:r>
            <a:r>
              <a:rPr lang="ru-RU" sz="20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т.д.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Приветствуется коммуникабельность, аналитический склад ума, умение работать в команде, желание развиваться в профессиональном и личном плане.</a:t>
            </a:r>
            <a:endParaRPr lang="ru-RU" sz="20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90882" y="260648"/>
            <a:ext cx="6657382" cy="432048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>
                <a:ln>
                  <a:solidFill>
                    <a:schemeClr val="tx2"/>
                  </a:solidFill>
                </a:ln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Перечень сильных сторон</a:t>
            </a:r>
            <a:endParaRPr lang="ru-RU" sz="3600" b="1" dirty="0">
              <a:ln>
                <a:solidFill>
                  <a:schemeClr val="tx2"/>
                </a:solidFill>
              </a:ln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fbf25a1dfa9b166e54b706710168c0f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64756" y="1813925"/>
            <a:ext cx="2499732" cy="37033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network_22-1024x76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0688"/>
            <a:ext cx="9144000" cy="6237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4968552"/>
          </a:xfrm>
          <a:solidFill>
            <a:schemeClr val="bg1">
              <a:alpha val="59000"/>
            </a:schemeClr>
          </a:solidFill>
        </p:spPr>
        <p:txBody>
          <a:bodyPr>
            <a:normAutofit fontScale="85000" lnSpcReduction="10000"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accent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Очень </a:t>
            </a:r>
            <a:r>
              <a:rPr lang="ru-RU" b="1" dirty="0">
                <a:solidFill>
                  <a:schemeClr val="accent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важно, как и в каких терминах соискатель сам определит и опишет свой уровень знания иностранных языков или уровень владения компьютером.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>
                <a:solidFill>
                  <a:schemeClr val="accent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Например: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accent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Дополнительная информация: 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accent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1</a:t>
            </a:r>
            <a:r>
              <a:rPr lang="ru-RU" b="1" dirty="0">
                <a:solidFill>
                  <a:schemeClr val="accent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. Уровень знания иностранного языка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accent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ru-RU" b="1" dirty="0">
                <a:solidFill>
                  <a:schemeClr val="accent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начальный, базовый, хороший, разговорный</a:t>
            </a:r>
            <a:r>
              <a:rPr lang="ru-RU" b="1" dirty="0" smtClean="0">
                <a:solidFill>
                  <a:schemeClr val="accent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, свободный</a:t>
            </a:r>
            <a:r>
              <a:rPr lang="ru-RU" b="1" dirty="0">
                <a:solidFill>
                  <a:schemeClr val="accent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);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accent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2. Уровень </a:t>
            </a:r>
            <a:r>
              <a:rPr lang="ru-RU" b="1" dirty="0">
                <a:solidFill>
                  <a:schemeClr val="accent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владения компьютером (начинающий пользователь, пользователь, уверенный пользователь, профессиональный пользователь, программист) с указанием применяемых программ (системные, прикладные, офисные, профессиональные, финансовые, бухгалтерские, правовые, образовательные, справочные).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</a:pPr>
            <a:endParaRPr lang="ru-RU" b="1" dirty="0">
              <a:solidFill>
                <a:schemeClr val="accent1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148</TotalTime>
  <Words>653</Words>
  <Application>Microsoft Office PowerPoint</Application>
  <PresentationFormat>Экран (4:3)</PresentationFormat>
  <Paragraphs>60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Презентация PowerPoint</vt:lpstr>
      <vt:lpstr>Презентация PowerPoint</vt:lpstr>
      <vt:lpstr>Деловое общение – удел всякого</vt:lpstr>
      <vt:lpstr>Презентация PowerPoint</vt:lpstr>
      <vt:lpstr>Презентация PowerPoint</vt:lpstr>
      <vt:lpstr>Форма типичного резюме</vt:lpstr>
      <vt:lpstr>Презентация PowerPoint</vt:lpstr>
      <vt:lpstr>Перечень сильных сторон</vt:lpstr>
      <vt:lpstr>Презентация PowerPoint</vt:lpstr>
      <vt:lpstr>Презентация PowerPoint</vt:lpstr>
      <vt:lpstr>Презентация PowerPoint</vt:lpstr>
      <vt:lpstr>Схема автобиографии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Компьютер</dc:creator>
  <cp:lastModifiedBy>79063094465</cp:lastModifiedBy>
  <cp:revision>10</cp:revision>
  <dcterms:created xsi:type="dcterms:W3CDTF">2012-09-04T17:37:37Z</dcterms:created>
  <dcterms:modified xsi:type="dcterms:W3CDTF">2019-11-23T11:27:30Z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316827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