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4" r:id="rId2"/>
    <p:sldId id="385" r:id="rId3"/>
    <p:sldId id="386" r:id="rId4"/>
    <p:sldId id="388" r:id="rId5"/>
    <p:sldId id="387" r:id="rId6"/>
    <p:sldId id="372" r:id="rId7"/>
    <p:sldId id="374" r:id="rId8"/>
    <p:sldId id="375" r:id="rId9"/>
    <p:sldId id="376" r:id="rId10"/>
    <p:sldId id="378" r:id="rId11"/>
    <p:sldId id="377" r:id="rId12"/>
    <p:sldId id="379" r:id="rId13"/>
    <p:sldId id="383" r:id="rId14"/>
    <p:sldId id="384" r:id="rId15"/>
    <p:sldId id="382" r:id="rId16"/>
    <p:sldId id="381" r:id="rId17"/>
    <p:sldId id="327" r:id="rId18"/>
    <p:sldId id="373" r:id="rId19"/>
    <p:sldId id="323" r:id="rId20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217" autoAdjust="0"/>
    <p:restoredTop sz="98894" autoAdjust="0"/>
  </p:normalViewPr>
  <p:slideViewPr>
    <p:cSldViewPr>
      <p:cViewPr varScale="1">
        <p:scale>
          <a:sx n="100" d="100"/>
          <a:sy n="100" d="100"/>
        </p:scale>
        <p:origin x="-8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9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12D0F4-C10E-498D-AA4C-0C1170BDC5D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5B5AF9-F107-4DDE-ADDF-F54F9D345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323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5B5AF9-F107-4DDE-ADDF-F54F9D34532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4600F-53E0-42AC-84CD-E12E6C30CF40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727D-7A64-45F3-8907-F3215182F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A2906-E739-4357-850B-79BDBE4FD3A9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58755-AE9F-4879-AF9B-58F05DBEE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9212-7098-44EB-8FCB-55EE0488FD4E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C584B-171C-4160-909D-8D7CCD3D2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CF79A-049A-4843-9E64-FCDD0DE3C29F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7AD8-D07B-434E-A295-B92CB1582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7144C-52EA-4D74-B7DE-68802E729428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8F719-F557-4BA9-B4A6-5CF1AD1A4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8D928-397C-4A25-9B9E-108953B0E4A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F2969-A5FA-4E56-9BB0-B0319D644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CAE3-FAFF-43DF-8F63-F930B1A7B329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8140-E4BF-42DF-A13F-4B5682498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48F1-4D93-4085-B3E0-4BFDC113E06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C88A9-CB70-4402-B5F0-ED523ECB7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AA4F2-C9EB-46FB-93F5-84D8C9519D7D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DC70-871B-45B9-B36F-0B2212ABD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A417E-379D-465A-B8E1-53B9C90A0167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ED1F-802B-4D8A-B7EB-D23FBD088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F8ADF-4CF9-4AF3-92D3-4B2E0DFBB83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F642-B81E-4AFD-B3F2-4051603B3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9111D4-ADF6-4F68-B324-76F5BCCC004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F0AB94-1C61-4CC0-A598-724E55100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56;&#1048;&#1057;&#1054;&#1042;&#1040;&#1053;&#1048;&#1045;%20&#1054;&#1083;&#1080;&#1084;&#1087;&#1102;%20&#1080;&#1075;&#1088;&#1099;\&#1043;&#1048;&#1052;&#1053;%20&#1056;&#1060;%20-%20(&#1089;&#1086;%20&#1089;&#1083;&#1086;&#1074;&#1072;&#1084;&#1080;)%20(www.hotplayer.ru).mp3" TargetMode="Externa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50"/>
            <a:ext cx="7772400" cy="2928944"/>
          </a:xfrm>
        </p:spPr>
        <p:txBody>
          <a:bodyPr/>
          <a:lstStyle/>
          <a:p>
            <a:pPr eaLnBrk="1" hangingPunct="1"/>
            <a:r>
              <a:rPr lang="ru-RU" sz="8000" b="1" dirty="0" smtClean="0">
                <a:solidFill>
                  <a:srgbClr val="FF0000"/>
                </a:solidFill>
              </a:rPr>
              <a:t>Государственная символика</a:t>
            </a:r>
            <a:r>
              <a:rPr lang="en-US" sz="80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</a:rPr>
              <a:t>России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215058"/>
            <a:ext cx="6200775" cy="64294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Подготовила Кудливская Ю.А.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85876"/>
          </a:xfrm>
        </p:spPr>
        <p:txBody>
          <a:bodyPr/>
          <a:lstStyle/>
          <a:p>
            <a:r>
              <a:rPr lang="ru-RU" b="1" dirty="0" smtClean="0"/>
              <a:t>Флаг поднимают в честь победы</a:t>
            </a:r>
            <a:endParaRPr lang="ru-RU" b="1" dirty="0"/>
          </a:p>
        </p:txBody>
      </p:sp>
      <p:pic>
        <p:nvPicPr>
          <p:cNvPr id="1026" name="Picture 2" descr="https://avatars.mds.yandex.net/get-zen_doc/142473/pub_5d64bd3a8600e100adc32c68_5d64bd4678125e00ac0525a2/scale_1200"/>
          <p:cNvPicPr>
            <a:picLocks noChangeAspect="1" noChangeArrowheads="1"/>
          </p:cNvPicPr>
          <p:nvPr/>
        </p:nvPicPr>
        <p:blipFill>
          <a:blip r:embed="rId2"/>
          <a:srcRect l="2488" r="1686"/>
          <a:stretch>
            <a:fillRect/>
          </a:stretch>
        </p:blipFill>
        <p:spPr bwMode="auto">
          <a:xfrm>
            <a:off x="113759" y="1357298"/>
            <a:ext cx="8884041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643438" cy="1868478"/>
          </a:xfrm>
        </p:spPr>
        <p:txBody>
          <a:bodyPr/>
          <a:lstStyle/>
          <a:p>
            <a:r>
              <a:rPr lang="ru-RU" b="1" dirty="0" smtClean="0"/>
              <a:t>Вывешивают в праздники и </a:t>
            </a:r>
            <a:br>
              <a:rPr lang="ru-RU" b="1" dirty="0" smtClean="0"/>
            </a:br>
            <a:r>
              <a:rPr lang="ru-RU" b="1" dirty="0" smtClean="0"/>
              <a:t>особые случаи</a:t>
            </a:r>
            <a:endParaRPr lang="ru-RU" b="1" dirty="0"/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3000372"/>
            <a:ext cx="4823353" cy="3676669"/>
          </a:xfrm>
          <a:prstGeom prst="rect">
            <a:avLst/>
          </a:prstGeom>
        </p:spPr>
      </p:pic>
      <p:pic>
        <p:nvPicPr>
          <p:cNvPr id="7" name="Содержимое 6" descr="photo_2017-06-12_11-03-46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2844" y="142852"/>
            <a:ext cx="3862993" cy="314327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357322"/>
          </a:xfrm>
        </p:spPr>
        <p:txBody>
          <a:bodyPr/>
          <a:lstStyle/>
          <a:p>
            <a:r>
              <a:rPr lang="ru-RU" b="1" dirty="0" smtClean="0"/>
              <a:t>Поднимают на соревнованиях в честь победителя и страны игр</a:t>
            </a:r>
            <a:endParaRPr lang="ru-RU" b="1" dirty="0"/>
          </a:p>
        </p:txBody>
      </p:sp>
      <p:pic>
        <p:nvPicPr>
          <p:cNvPr id="5" name="Рисунок 4" descr="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665131"/>
            <a:ext cx="8816832" cy="496948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ru-RU" sz="4000" b="1" dirty="0" smtClean="0"/>
              <a:t>Гимн – главная песня страны, прославляет нашу Родину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42875" y="1071546"/>
            <a:ext cx="8643938" cy="550070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dirty="0" smtClean="0"/>
              <a:t>Исполняется:</a:t>
            </a:r>
          </a:p>
          <a:p>
            <a:pPr>
              <a:spcBef>
                <a:spcPct val="0"/>
              </a:spcBef>
            </a:pPr>
            <a:r>
              <a:rPr lang="ru-RU" sz="2400" b="1" dirty="0" smtClean="0"/>
              <a:t>в особо торжественных случаях, </a:t>
            </a:r>
          </a:p>
          <a:p>
            <a:pPr>
              <a:spcBef>
                <a:spcPct val="0"/>
              </a:spcBef>
            </a:pPr>
            <a:r>
              <a:rPr lang="ru-RU" sz="2400" b="1" dirty="0" smtClean="0"/>
              <a:t>во время подъёма государственного флага,</a:t>
            </a:r>
          </a:p>
          <a:p>
            <a:pPr>
              <a:spcBef>
                <a:spcPct val="0"/>
              </a:spcBef>
            </a:pPr>
            <a:r>
              <a:rPr lang="ru-RU" sz="2400" b="1" dirty="0" smtClean="0"/>
              <a:t>во время спортивных соревнований</a:t>
            </a:r>
          </a:p>
          <a:p>
            <a:pPr>
              <a:spcBef>
                <a:spcPct val="0"/>
              </a:spcBef>
              <a:buNone/>
            </a:pPr>
            <a:r>
              <a:rPr lang="ru-RU" sz="1900" b="1" dirty="0" smtClean="0"/>
              <a:t>Слушают гимн стоя</a:t>
            </a:r>
          </a:p>
        </p:txBody>
      </p:sp>
      <p:pic>
        <p:nvPicPr>
          <p:cNvPr id="5" name="ГИМН РФ - (со словами)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72462" y="1142984"/>
            <a:ext cx="928694" cy="9286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8794" y="3000372"/>
            <a:ext cx="56436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n-lt"/>
              </a:rPr>
              <a:t>Он звучит торжественно, </a:t>
            </a:r>
          </a:p>
          <a:p>
            <a:r>
              <a:rPr lang="ru-RU" sz="3600" dirty="0" smtClean="0">
                <a:latin typeface="+mn-lt"/>
              </a:rPr>
              <a:t>Все встают приветственно –</a:t>
            </a:r>
          </a:p>
          <a:p>
            <a:r>
              <a:rPr lang="ru-RU" sz="3600" dirty="0" smtClean="0">
                <a:latin typeface="+mn-lt"/>
              </a:rPr>
              <a:t> Песню главную страны </a:t>
            </a:r>
          </a:p>
          <a:p>
            <a:r>
              <a:rPr lang="ru-RU" sz="3600" dirty="0" smtClean="0">
                <a:latin typeface="+mn-lt"/>
              </a:rPr>
              <a:t>Уважать мы все должны.</a:t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  <p:pic>
        <p:nvPicPr>
          <p:cNvPr id="7" name="Рисунок 3" descr="s1200.jpg"/>
          <p:cNvPicPr>
            <a:picLocks noChangeAspect="1"/>
          </p:cNvPicPr>
          <p:nvPr/>
        </p:nvPicPr>
        <p:blipFill>
          <a:blip r:embed="rId4"/>
          <a:srcRect b="3350"/>
          <a:stretch>
            <a:fillRect/>
          </a:stretch>
        </p:blipFill>
        <p:spPr bwMode="auto">
          <a:xfrm>
            <a:off x="1571604" y="2857496"/>
            <a:ext cx="6500809" cy="386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09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1"/>
            <a:ext cx="6500858" cy="290037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Он дополняет гимн и флаг,</a:t>
            </a:r>
          </a:p>
          <a:p>
            <a:pPr>
              <a:buNone/>
            </a:pPr>
            <a:r>
              <a:rPr lang="ru-RU" sz="3600" b="1" dirty="0" smtClean="0"/>
              <a:t>Любой страны то главный знак.</a:t>
            </a:r>
          </a:p>
          <a:p>
            <a:pPr>
              <a:buNone/>
            </a:pPr>
            <a:r>
              <a:rPr lang="ru-RU" sz="3600" b="1" dirty="0" smtClean="0"/>
              <a:t>У России он особый,</a:t>
            </a:r>
          </a:p>
          <a:p>
            <a:pPr>
              <a:buNone/>
            </a:pPr>
            <a:r>
              <a:rPr lang="ru-RU" sz="3600" b="1" dirty="0" smtClean="0"/>
              <a:t>Ты назвать его попробуй. </a:t>
            </a:r>
            <a:endParaRPr lang="ru-RU" sz="3600" b="1" dirty="0"/>
          </a:p>
        </p:txBody>
      </p:sp>
      <p:pic>
        <p:nvPicPr>
          <p:cNvPr id="4" name="Рисунок 3" descr="steme.jpg"/>
          <p:cNvPicPr>
            <a:picLocks noChangeAspect="1"/>
          </p:cNvPicPr>
          <p:nvPr/>
        </p:nvPicPr>
        <p:blipFill>
          <a:blip r:embed="rId2"/>
          <a:srcRect l="21094" r="1304"/>
          <a:stretch>
            <a:fillRect/>
          </a:stretch>
        </p:blipFill>
        <p:spPr>
          <a:xfrm>
            <a:off x="214282" y="55234"/>
            <a:ext cx="8715404" cy="673852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186106" cy="582594"/>
          </a:xfrm>
        </p:spPr>
        <p:txBody>
          <a:bodyPr/>
          <a:lstStyle/>
          <a:p>
            <a:r>
              <a:rPr lang="ru-RU" b="1" dirty="0" smtClean="0"/>
              <a:t>Герб</a:t>
            </a:r>
            <a:endParaRPr lang="ru-RU" b="1" dirty="0"/>
          </a:p>
        </p:txBody>
      </p:sp>
      <p:pic>
        <p:nvPicPr>
          <p:cNvPr id="6" name="Содержимое 5" descr="000000.jpg"/>
          <p:cNvPicPr>
            <a:picLocks noGrp="1" noChangeAspect="1"/>
          </p:cNvPicPr>
          <p:nvPr>
            <p:ph idx="1"/>
          </p:nvPr>
        </p:nvPicPr>
        <p:blipFill>
          <a:blip r:embed="rId2"/>
          <a:srcRect l="2732" t="1116" r="2999" b="1086"/>
          <a:stretch>
            <a:fillRect/>
          </a:stretch>
        </p:blipFill>
        <p:spPr>
          <a:xfrm>
            <a:off x="142844" y="55860"/>
            <a:ext cx="5214974" cy="6802140"/>
          </a:xfrm>
        </p:spPr>
      </p:pic>
      <p:sp>
        <p:nvSpPr>
          <p:cNvPr id="8" name="Прямоугольник 7"/>
          <p:cNvSpPr/>
          <p:nvPr/>
        </p:nvSpPr>
        <p:spPr>
          <a:xfrm>
            <a:off x="5429256" y="1214422"/>
            <a:ext cx="371474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+mn-lt"/>
              </a:rPr>
              <a:t>У России  величавой</a:t>
            </a:r>
          </a:p>
          <a:p>
            <a:r>
              <a:rPr lang="ru-RU" sz="2200" b="1" dirty="0" smtClean="0">
                <a:latin typeface="+mn-lt"/>
              </a:rPr>
              <a:t>На гербе орёл двуглавый,</a:t>
            </a:r>
          </a:p>
          <a:p>
            <a:r>
              <a:rPr lang="ru-RU" sz="2200" b="1" dirty="0" smtClean="0">
                <a:latin typeface="+mn-lt"/>
              </a:rPr>
              <a:t>Чтоб на запад и восток</a:t>
            </a:r>
          </a:p>
          <a:p>
            <a:r>
              <a:rPr lang="ru-RU" sz="2200" b="1" dirty="0" smtClean="0">
                <a:latin typeface="+mn-lt"/>
              </a:rPr>
              <a:t>Он смотреть бы сразу мог.</a:t>
            </a:r>
          </a:p>
          <a:p>
            <a:r>
              <a:rPr lang="ru-RU" sz="2200" b="1" dirty="0" smtClean="0">
                <a:latin typeface="+mn-lt"/>
              </a:rPr>
              <a:t>Сильный, мудрый он и гордый.</a:t>
            </a:r>
          </a:p>
          <a:p>
            <a:r>
              <a:rPr lang="ru-RU" sz="2200" b="1" dirty="0" smtClean="0">
                <a:latin typeface="+mn-lt"/>
              </a:rPr>
              <a:t>Он России – дух свободный</a:t>
            </a:r>
            <a:r>
              <a:rPr lang="ru-RU" sz="2200" dirty="0" smtClean="0">
                <a:latin typeface="+mn-lt"/>
              </a:rPr>
              <a:t>.</a:t>
            </a:r>
            <a:endParaRPr lang="ru-RU" sz="22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429132"/>
            <a:ext cx="30718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dirty="0" smtClean="0">
                <a:latin typeface="+mn-lt"/>
              </a:rPr>
              <a:t>Герб – это эмблема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+mn-lt"/>
              </a:rPr>
              <a:t>государства,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+mn-lt"/>
              </a:rPr>
              <a:t> изображается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+mn-lt"/>
              </a:rPr>
              <a:t>на печатях, 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+mn-lt"/>
              </a:rPr>
              <a:t>документах, деньгах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Рисунок 4" descr="img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7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82594"/>
          </a:xfrm>
        </p:spPr>
        <p:txBody>
          <a:bodyPr/>
          <a:lstStyle/>
          <a:p>
            <a:r>
              <a:rPr lang="ru-RU" sz="3200" b="1" dirty="0" smtClean="0"/>
              <a:t>В центре герба России герб г. Москвы</a:t>
            </a:r>
            <a:endParaRPr lang="ru-RU" sz="3200" b="1" dirty="0"/>
          </a:p>
        </p:txBody>
      </p:sp>
      <p:pic>
        <p:nvPicPr>
          <p:cNvPr id="10" name="Содержимое 9" descr="gerb_moskvy_k90m_b.jpg"/>
          <p:cNvPicPr>
            <a:picLocks noGrp="1" noChangeAspect="1"/>
          </p:cNvPicPr>
          <p:nvPr>
            <p:ph idx="1"/>
          </p:nvPr>
        </p:nvPicPr>
        <p:blipFill>
          <a:blip r:embed="rId2"/>
          <a:srcRect l="1580" t="1588" r="2014"/>
          <a:stretch>
            <a:fillRect/>
          </a:stretch>
        </p:blipFill>
        <p:spPr>
          <a:xfrm>
            <a:off x="2174248" y="857232"/>
            <a:ext cx="4581190" cy="5857916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>
          <a:xfrm>
            <a:off x="539552" y="5949280"/>
            <a:ext cx="8060432" cy="792088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СПАСИБО ЗА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214422"/>
            <a:ext cx="70009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n-lt"/>
              </a:rPr>
              <a:t>Здравствуй, друг мой иностранный!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Из России шлю привет!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Рад ты будешь несказанно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Знать, что краше места нет!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Я хочу тебе поведать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О символике мирской.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Как везде, у нас есть флаги, герб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И песни гимн простой!</a:t>
            </a:r>
            <a:endParaRPr lang="ru-RU" sz="3200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+mn-lt"/>
              </a:rPr>
              <a:t>«Письмо зарубежному другу о символах России»</a:t>
            </a:r>
            <a:r>
              <a:rPr lang="en-US" b="1" dirty="0" smtClean="0">
                <a:latin typeface="+mn-lt"/>
              </a:rPr>
              <a:t> (</a:t>
            </a:r>
            <a:r>
              <a:rPr lang="ru-RU" b="1" dirty="0" smtClean="0">
                <a:latin typeface="+mn-lt"/>
              </a:rPr>
              <a:t>отрывок)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6182" y="1714488"/>
            <a:ext cx="2214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Наша страна</a:t>
            </a:r>
            <a:endParaRPr lang="ru-RU" sz="2400" b="1" dirty="0">
              <a:latin typeface="+mn-lt"/>
            </a:endParaRPr>
          </a:p>
        </p:txBody>
      </p:sp>
      <p:pic>
        <p:nvPicPr>
          <p:cNvPr id="6" name="Рисунок 5" descr="Carte-de-laustral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86182" cy="3496587"/>
          </a:xfrm>
          <a:prstGeom prst="rect">
            <a:avLst/>
          </a:prstGeom>
        </p:spPr>
      </p:pic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3314"/>
            <a:ext cx="4746590" cy="3214686"/>
          </a:xfrm>
          <a:prstGeom prst="rect">
            <a:avLst/>
          </a:prstGeom>
        </p:spPr>
      </p:pic>
      <p:pic>
        <p:nvPicPr>
          <p:cNvPr id="9" name="Рисунок 8" descr="c588eff4437f3d40e5aa5397300267c2d1b15e2e-n16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8467" y="0"/>
            <a:ext cx="3165532" cy="3214686"/>
          </a:xfrm>
          <a:prstGeom prst="rect">
            <a:avLst/>
          </a:prstGeom>
        </p:spPr>
      </p:pic>
      <p:pic>
        <p:nvPicPr>
          <p:cNvPr id="10" name="Рисунок 9" descr="dy5d3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3347028"/>
            <a:ext cx="3143240" cy="351097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2.jpg"/>
          <p:cNvPicPr>
            <a:picLocks noChangeAspect="1"/>
          </p:cNvPicPr>
          <p:nvPr/>
        </p:nvPicPr>
        <p:blipFill>
          <a:blip r:embed="rId2"/>
          <a:srcRect l="7031" r="1452" b="16401"/>
          <a:stretch>
            <a:fillRect/>
          </a:stretch>
        </p:blipFill>
        <p:spPr>
          <a:xfrm>
            <a:off x="0" y="642918"/>
            <a:ext cx="9144000" cy="56436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142852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Наша Родина - Россия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Текст 2"/>
          <p:cNvSpPr>
            <a:spLocks noGrp="1"/>
          </p:cNvSpPr>
          <p:nvPr>
            <p:ph type="body" idx="1"/>
          </p:nvPr>
        </p:nvSpPr>
        <p:spPr>
          <a:xfrm>
            <a:off x="457200" y="214313"/>
            <a:ext cx="4040188" cy="500062"/>
          </a:xfrm>
        </p:spPr>
        <p:txBody>
          <a:bodyPr/>
          <a:lstStyle/>
          <a:p>
            <a:pPr algn="ctr"/>
            <a:r>
              <a:rPr lang="ru-RU" dirty="0" smtClean="0"/>
              <a:t>Президент</a:t>
            </a:r>
          </a:p>
        </p:txBody>
      </p:sp>
      <p:pic>
        <p:nvPicPr>
          <p:cNvPr id="8195" name="Содержимое 6" descr="8df236113bdbd77c6e33e1a2e546aac9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28688"/>
            <a:ext cx="4711700" cy="3513137"/>
          </a:xfrm>
        </p:spPr>
      </p:pic>
      <p:sp>
        <p:nvSpPr>
          <p:cNvPr id="8196" name="Текст 4"/>
          <p:cNvSpPr>
            <a:spLocks noGrp="1"/>
          </p:cNvSpPr>
          <p:nvPr>
            <p:ph type="body" sz="quarter" idx="3"/>
          </p:nvPr>
        </p:nvSpPr>
        <p:spPr>
          <a:xfrm>
            <a:off x="5000625" y="2286000"/>
            <a:ext cx="3686175" cy="785813"/>
          </a:xfrm>
        </p:spPr>
        <p:txBody>
          <a:bodyPr/>
          <a:lstStyle/>
          <a:p>
            <a:pPr algn="ctr"/>
            <a:r>
              <a:rPr lang="ru-RU" dirty="0" smtClean="0"/>
              <a:t>Армия</a:t>
            </a:r>
          </a:p>
        </p:txBody>
      </p:sp>
      <p:pic>
        <p:nvPicPr>
          <p:cNvPr id="8197" name="Содержимое 7" descr="03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3768725" y="3621088"/>
            <a:ext cx="5375275" cy="323691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3071810"/>
            <a:ext cx="2500330" cy="785818"/>
          </a:xfrm>
        </p:spPr>
        <p:txBody>
          <a:bodyPr/>
          <a:lstStyle/>
          <a:p>
            <a:r>
              <a:rPr lang="ru-RU" sz="3600" b="1" dirty="0" smtClean="0"/>
              <a:t>Столица</a:t>
            </a:r>
            <a:endParaRPr lang="ru-RU" sz="3600" b="1" dirty="0"/>
          </a:p>
        </p:txBody>
      </p:sp>
      <p:pic>
        <p:nvPicPr>
          <p:cNvPr id="4" name="Рисунок 3" descr="Vol-Marrakech-Paris-A-S-dimanche-31-decembre-2017-dimanche-31-decembre-2017-23-59-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10646" cy="2786058"/>
          </a:xfrm>
          <a:prstGeom prst="rect">
            <a:avLst/>
          </a:prstGeom>
        </p:spPr>
      </p:pic>
      <p:pic>
        <p:nvPicPr>
          <p:cNvPr id="6" name="Рисунок 5" descr="5cefd2ea550b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874" y="4214818"/>
            <a:ext cx="4695126" cy="2643182"/>
          </a:xfrm>
          <a:prstGeom prst="rect">
            <a:avLst/>
          </a:prstGeom>
        </p:spPr>
      </p:pic>
      <p:pic>
        <p:nvPicPr>
          <p:cNvPr id="7" name="Рисунок 6" descr="depositphotos_78964910-stock-photo-kremlin-and-cathedral-of-s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0"/>
            <a:ext cx="4572000" cy="2803922"/>
          </a:xfrm>
          <a:prstGeom prst="rect">
            <a:avLst/>
          </a:prstGeom>
        </p:spPr>
      </p:pic>
      <p:pic>
        <p:nvPicPr>
          <p:cNvPr id="1026" name="Picture 2" descr="https://avatars.mds.yandex.net/get-pdb/1220164/483c12d4-ec9a-4cbd-8820-417dbe322965/s1200"/>
          <p:cNvPicPr>
            <a:picLocks noChangeAspect="1" noChangeArrowheads="1"/>
          </p:cNvPicPr>
          <p:nvPr/>
        </p:nvPicPr>
        <p:blipFill>
          <a:blip r:embed="rId5" cstate="screen"/>
          <a:srcRect t="8521"/>
          <a:stretch>
            <a:fillRect/>
          </a:stretch>
        </p:blipFill>
        <p:spPr bwMode="auto">
          <a:xfrm>
            <a:off x="0" y="4214818"/>
            <a:ext cx="4319686" cy="264318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42844" y="6488668"/>
            <a:ext cx="1277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Канберра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/>
              <a:t>Столица – г. </a:t>
            </a:r>
            <a:r>
              <a:rPr lang="ru-RU" b="1" smtClean="0"/>
              <a:t>Москва</a:t>
            </a:r>
            <a:endParaRPr lang="ru-RU" b="1" dirty="0"/>
          </a:p>
        </p:txBody>
      </p:sp>
      <p:pic>
        <p:nvPicPr>
          <p:cNvPr id="3" name="Рисунок 2" descr="426079-svetik_2880x180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5" y="1000125"/>
            <a:ext cx="8672513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2594"/>
          </a:xfrm>
        </p:spPr>
        <p:txBody>
          <a:bodyPr/>
          <a:lstStyle/>
          <a:p>
            <a:r>
              <a:rPr lang="ru-RU" sz="3600" b="1" dirty="0" smtClean="0"/>
              <a:t>Символы, по которым страну узнают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500306"/>
            <a:ext cx="6500858" cy="228601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Раньше звали его стягом, </a:t>
            </a:r>
          </a:p>
          <a:p>
            <a:pPr>
              <a:buNone/>
            </a:pPr>
            <a:r>
              <a:rPr lang="ru-RU" sz="3600" b="1" dirty="0" smtClean="0"/>
              <a:t>С ним идут парадным шагом, </a:t>
            </a:r>
          </a:p>
          <a:p>
            <a:pPr>
              <a:buNone/>
            </a:pPr>
            <a:r>
              <a:rPr lang="ru-RU" sz="3600" b="1" dirty="0" smtClean="0"/>
              <a:t>Назовёт солдат любой</a:t>
            </a:r>
          </a:p>
          <a:p>
            <a:pPr>
              <a:buNone/>
            </a:pPr>
            <a:r>
              <a:rPr lang="ru-RU" sz="3600" b="1" dirty="0" smtClean="0"/>
              <a:t>Символ славы боевой…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 descr="fa144ee6.jpg"/>
          <p:cNvPicPr>
            <a:picLocks noChangeAspect="1"/>
          </p:cNvPicPr>
          <p:nvPr/>
        </p:nvPicPr>
        <p:blipFill>
          <a:blip r:embed="rId2"/>
          <a:srcRect b="2259"/>
          <a:stretch>
            <a:fillRect/>
          </a:stretch>
        </p:blipFill>
        <p:spPr>
          <a:xfrm>
            <a:off x="357158" y="535736"/>
            <a:ext cx="8429684" cy="617941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2643206" cy="642942"/>
          </a:xfrm>
        </p:spPr>
        <p:txBody>
          <a:bodyPr/>
          <a:lstStyle/>
          <a:p>
            <a:pPr algn="l"/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3900486" cy="1828800"/>
          </a:xfrm>
        </p:spPr>
        <p:txBody>
          <a:bodyPr/>
          <a:lstStyle/>
          <a:p>
            <a:r>
              <a:rPr lang="ru-RU" sz="2400" b="1" dirty="0" smtClean="0"/>
              <a:t>Белый – символ мира, чистоты, благородства. Наша страна миролюбивая.</a:t>
            </a:r>
          </a:p>
          <a:p>
            <a:r>
              <a:rPr lang="ru-RU" sz="2400" b="1" dirty="0" smtClean="0"/>
              <a:t>Синий – символ верности, честности.</a:t>
            </a:r>
          </a:p>
          <a:p>
            <a:r>
              <a:rPr lang="ru-RU" sz="2400" b="1" dirty="0" smtClean="0"/>
              <a:t>Красный – символ любви крови, огня.</a:t>
            </a:r>
            <a:endParaRPr lang="ru-RU" sz="2400" b="1" dirty="0"/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/>
          <a:srcRect l="2343" r="3906" b="5208"/>
          <a:stretch>
            <a:fillRect/>
          </a:stretch>
        </p:blipFill>
        <p:spPr>
          <a:xfrm>
            <a:off x="4643438" y="214290"/>
            <a:ext cx="4286280" cy="325041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8794" y="3571876"/>
            <a:ext cx="65008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n-lt"/>
              </a:rPr>
              <a:t>Три его полоски — это неспроста:</a:t>
            </a:r>
          </a:p>
          <a:p>
            <a:r>
              <a:rPr lang="ru-RU" sz="2400" b="1" dirty="0" smtClean="0">
                <a:latin typeface="+mn-lt"/>
              </a:rPr>
              <a:t> Белая полоска — мир и чистота, </a:t>
            </a:r>
          </a:p>
          <a:p>
            <a:r>
              <a:rPr lang="ru-RU" sz="2400" b="1" dirty="0" smtClean="0">
                <a:latin typeface="+mn-lt"/>
              </a:rPr>
              <a:t>Синяя полоска — это цвет небес,</a:t>
            </a:r>
          </a:p>
          <a:p>
            <a:r>
              <a:rPr lang="ru-RU" sz="2400" b="1" dirty="0" smtClean="0">
                <a:latin typeface="+mn-lt"/>
              </a:rPr>
              <a:t>Куполов нарядных, радости, чудес. </a:t>
            </a:r>
          </a:p>
          <a:p>
            <a:r>
              <a:rPr lang="ru-RU" sz="2400" b="1" dirty="0" smtClean="0">
                <a:latin typeface="+mn-lt"/>
              </a:rPr>
              <a:t>Красная полоска — подвиги солдат, </a:t>
            </a:r>
          </a:p>
          <a:p>
            <a:r>
              <a:rPr lang="ru-RU" sz="2400" b="1" dirty="0" smtClean="0">
                <a:latin typeface="+mn-lt"/>
              </a:rPr>
              <a:t>Что свою Отчизну от врагов хранят. </a:t>
            </a:r>
          </a:p>
          <a:p>
            <a:r>
              <a:rPr lang="ru-RU" sz="2400" b="1" dirty="0" smtClean="0">
                <a:latin typeface="+mn-lt"/>
              </a:rPr>
              <a:t>Он страны великой самый главный знак — Доблестный трехцветный наш российский …!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/>
          <a:lstStyle/>
          <a:p>
            <a:r>
              <a:rPr lang="ru-RU" b="1" dirty="0" smtClean="0"/>
              <a:t>Под флагом сражаются за свою Родину</a:t>
            </a:r>
            <a:endParaRPr lang="ru-RU" b="1" dirty="0"/>
          </a:p>
        </p:txBody>
      </p:sp>
      <p:pic>
        <p:nvPicPr>
          <p:cNvPr id="4" name="Содержимое 3" descr="ac17747c02c13e7d0cd16c27d23cbdd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9914" y="1595486"/>
            <a:ext cx="7579738" cy="5048224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297</Words>
  <Application>Microsoft Office PowerPoint</Application>
  <PresentationFormat>Экран (4:3)</PresentationFormat>
  <Paragraphs>62</Paragraphs>
  <Slides>19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Государственная символика России</vt:lpstr>
      <vt:lpstr>Слайд 2</vt:lpstr>
      <vt:lpstr>Слайд 3</vt:lpstr>
      <vt:lpstr>Слайд 4</vt:lpstr>
      <vt:lpstr>Столица</vt:lpstr>
      <vt:lpstr>Столица – г. Москва</vt:lpstr>
      <vt:lpstr>Символы, по которым страну узнают </vt:lpstr>
      <vt:lpstr>  </vt:lpstr>
      <vt:lpstr>Под флагом сражаются за свою Родину</vt:lpstr>
      <vt:lpstr>Флаг поднимают в честь победы</vt:lpstr>
      <vt:lpstr>Вывешивают в праздники и  особые случаи</vt:lpstr>
      <vt:lpstr>Поднимают на соревнованиях в честь победителя и страны игр</vt:lpstr>
      <vt:lpstr>Гимн – главная песня страны, прославляет нашу Родину</vt:lpstr>
      <vt:lpstr>Слайд 14</vt:lpstr>
      <vt:lpstr>Слайд 15</vt:lpstr>
      <vt:lpstr>Герб</vt:lpstr>
      <vt:lpstr>Слайд 17</vt:lpstr>
      <vt:lpstr>В центре герба России герб г. Москвы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- Россия</dc:title>
  <dc:creator>1</dc:creator>
  <cp:lastModifiedBy>Администратор</cp:lastModifiedBy>
  <cp:revision>134</cp:revision>
  <dcterms:created xsi:type="dcterms:W3CDTF">2012-10-19T05:56:22Z</dcterms:created>
  <dcterms:modified xsi:type="dcterms:W3CDTF">2019-11-23T10:39:59Z</dcterms:modified>
</cp:coreProperties>
</file>