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69" r:id="rId16"/>
    <p:sldId id="278" r:id="rId17"/>
    <p:sldId id="280" r:id="rId18"/>
    <p:sldId id="271" r:id="rId19"/>
    <p:sldId id="272" r:id="rId20"/>
    <p:sldId id="273" r:id="rId21"/>
    <p:sldId id="276" r:id="rId22"/>
    <p:sldId id="275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t="-1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raduga-chita.ru/static/uploads/events/0e3d87baae28f5fc93031cf197b7bac4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resumekraft.ru/files/blog/images/ac7379ceae57d15e8659496dde7118f6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izba-eda.ru/wp-content/uploads/2015/02/%D0%9B%D1%83%D0%B8-%D0%9F%D0%B0%D1%81%D1%82%D0%B5%D1%80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72000" y="1428736"/>
            <a:ext cx="4214842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хлебе появляются  дырочки?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http://hd.agence-boulangerie.info/images/creation-vente-boulangerie-et-fond-de-boulanger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4000528" cy="2649701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3857628"/>
            <a:ext cx="74295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Лаухин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Егор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850" eaLnBrk="0" hangingPunct="0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Овчинникова Елена Михайловна,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857232"/>
            <a:ext cx="5500726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МЫ ЗНАЕМ ПРО ДРОЖЖИ?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43778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857232"/>
            <a:ext cx="2667019" cy="2000264"/>
          </a:xfrm>
          <a:prstGeom prst="rect">
            <a:avLst/>
          </a:prstGeom>
        </p:spPr>
      </p:pic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4429132"/>
            <a:ext cx="3072137" cy="20487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131736">
            <a:off x="2331009" y="3038355"/>
            <a:ext cx="4000528" cy="1384995"/>
          </a:xfrm>
          <a:prstGeom prst="rect">
            <a:avLst/>
          </a:prstGeom>
          <a:ln w="3810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Дрожжи добавляют в хлебное тесто, любую другую выпечку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43274" y="714356"/>
            <a:ext cx="5500726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ПРЕДСТАВЛЯЮТ СОБОЙ ДРОЖЖИ?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2071678"/>
            <a:ext cx="45005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ДРОЖЖИ – это живые организмы похожие на бактерии простейших одноклеточных растений.</a:t>
            </a:r>
          </a:p>
        </p:txBody>
      </p:sp>
      <p:pic>
        <p:nvPicPr>
          <p:cNvPr id="6" name="Рисунок 5" descr="13401-img_1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D9"/>
              </a:clrFrom>
              <a:clrTo>
                <a:srgbClr val="FFFFD9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500042"/>
            <a:ext cx="4071934" cy="43577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20" y="507207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Дрожжевые грибы состоят из клеток, которые способны размножаться. </a:t>
            </a:r>
          </a:p>
        </p:txBody>
      </p:sp>
      <p:pic>
        <p:nvPicPr>
          <p:cNvPr id="8" name="Рисунок 7" descr="08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4357694"/>
            <a:ext cx="2143140" cy="2001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857232"/>
            <a:ext cx="5311069" cy="523220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ДРОЖЖИ – «СЛАДКОЕЖКИ»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HiaakcWD2U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85926"/>
            <a:ext cx="3051529" cy="2071702"/>
          </a:xfrm>
          <a:prstGeom prst="rect">
            <a:avLst/>
          </a:prstGeom>
        </p:spPr>
      </p:pic>
      <p:pic>
        <p:nvPicPr>
          <p:cNvPr id="5" name="Рисунок 4" descr="berries-that-reduce-inflammation-by-GreenBlender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1928802"/>
            <a:ext cx="2786082" cy="1855531"/>
          </a:xfrm>
          <a:prstGeom prst="rect">
            <a:avLst/>
          </a:prstGeom>
        </p:spPr>
      </p:pic>
      <p:pic>
        <p:nvPicPr>
          <p:cNvPr id="6" name="Рисунок 5" descr="Flowers_wallpapers_2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4286256"/>
            <a:ext cx="3300436" cy="2062772"/>
          </a:xfrm>
          <a:prstGeom prst="rect">
            <a:avLst/>
          </a:prstGeom>
        </p:spPr>
      </p:pic>
      <p:pic>
        <p:nvPicPr>
          <p:cNvPr id="7" name="Рисунок 6" descr="sok-z-brzozy-waciwoci-zastosowanie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000760" y="4191004"/>
            <a:ext cx="2786082" cy="2285995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rot="10800000" flipV="1">
            <a:off x="3000364" y="1428736"/>
            <a:ext cx="1428760" cy="1143008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5" idx="1"/>
          </p:cNvCxnSpPr>
          <p:nvPr/>
        </p:nvCxnSpPr>
        <p:spPr>
          <a:xfrm>
            <a:off x="4429124" y="1428736"/>
            <a:ext cx="1428760" cy="142783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714612" y="2571744"/>
            <a:ext cx="2857520" cy="571504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3857620" y="2071678"/>
            <a:ext cx="2786082" cy="1643074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8286808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ЛЕЧЕБНЫЕ И ПИЩЕВЫЕ ДОСТОИНСТВА ДРОЖЖЕЙ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1857364"/>
            <a:ext cx="492922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витамины  группы B,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эстергол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(провитамин D),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углеводы,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белки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некоторое количество жиров.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огромное количество минеральных связей, микроэлементов, например, хром и селен.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1857364"/>
            <a:ext cx="35004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близки к белкам мяса, рыбы, молока и других продуктов животного происхождения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286256"/>
            <a:ext cx="37861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ценнейший источник витаминов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желтая-стрелка-25906494.jpg"/>
          <p:cNvPicPr>
            <a:picLocks noChangeAspect="1"/>
          </p:cNvPicPr>
          <p:nvPr/>
        </p:nvPicPr>
        <p:blipFill>
          <a:blip r:embed="rId2" cstate="print"/>
          <a:srcRect b="13988"/>
          <a:stretch>
            <a:fillRect/>
          </a:stretch>
        </p:blipFill>
        <p:spPr>
          <a:xfrm rot="1348895" flipH="1">
            <a:off x="2639838" y="3060267"/>
            <a:ext cx="2422212" cy="1211249"/>
          </a:xfrm>
          <a:prstGeom prst="rect">
            <a:avLst/>
          </a:prstGeom>
        </p:spPr>
      </p:pic>
      <p:pic>
        <p:nvPicPr>
          <p:cNvPr id="4" name="Рисунок 3" descr="pivdrojj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500306"/>
            <a:ext cx="2699388" cy="227076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2910" y="785794"/>
            <a:ext cx="8286808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ЛЕЧЕБНЫЕ И ПИЩЕВЫЕ ДОСТОИНСТВА ДРОЖЖЕЙ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0007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571612"/>
            <a:ext cx="2214578" cy="1601614"/>
          </a:xfrm>
          <a:prstGeom prst="rect">
            <a:avLst/>
          </a:prstGeom>
        </p:spPr>
      </p:pic>
      <p:pic>
        <p:nvPicPr>
          <p:cNvPr id="5" name="Рисунок 4" descr="iskussmesi1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489856">
            <a:off x="4714347" y="2703462"/>
            <a:ext cx="4263849" cy="2848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0"/>
            <a:ext cx="347261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ДРОЖЖЕЙ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J_eUyuAlk_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571480"/>
            <a:ext cx="2926080" cy="19476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571744"/>
            <a:ext cx="3287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Хлебопекарные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500702"/>
            <a:ext cx="2055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eaLnBrk="0" hangingPunct="0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Пивные 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8076-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071810"/>
            <a:ext cx="2214578" cy="221457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43306" y="2285992"/>
            <a:ext cx="1938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ctr" eaLnBrk="0" hangingPunct="0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Винные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262_G_1390507374616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00430" y="714356"/>
            <a:ext cx="2989438" cy="16896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000892" y="2428868"/>
            <a:ext cx="1845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Кормовые</a:t>
            </a:r>
            <a:endParaRPr lang="ru-RU" dirty="0"/>
          </a:p>
        </p:txBody>
      </p:sp>
      <p:pic>
        <p:nvPicPr>
          <p:cNvPr id="12" name="Рисунок 11" descr="norm_925513_0.jpe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72330" y="251562"/>
            <a:ext cx="1724037" cy="224874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357554" y="5857892"/>
            <a:ext cx="26193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Чайный гриб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2011-10-28-Scoby1-1024x68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071802" y="3071810"/>
            <a:ext cx="2950852" cy="25908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858000" y="5929330"/>
            <a:ext cx="228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hangingPunct="0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Патогенные 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drozhzhi-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786578" y="3357562"/>
            <a:ext cx="1840422" cy="2214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642918"/>
            <a:ext cx="7786742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ДРОЖЖИ ПРИНОСЯТ НЕ ТОЛЬКО ПОЛЬЗУ, НО И ВРЕД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l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3F1F2"/>
              </a:clrFrom>
              <a:clrTo>
                <a:srgbClr val="F3F1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1428736"/>
            <a:ext cx="3955043" cy="2714644"/>
          </a:xfrm>
          <a:prstGeom prst="rect">
            <a:avLst/>
          </a:prstGeom>
        </p:spPr>
      </p:pic>
      <p:pic>
        <p:nvPicPr>
          <p:cNvPr id="5" name="Рисунок 4" descr="PR201202161227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3505200" cy="1973580"/>
          </a:xfrm>
          <a:prstGeom prst="rect">
            <a:avLst/>
          </a:prstGeom>
        </p:spPr>
      </p:pic>
      <p:pic>
        <p:nvPicPr>
          <p:cNvPr id="7" name="Рисунок 6" descr="166335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7" y="1785926"/>
            <a:ext cx="4286279" cy="3286148"/>
          </a:xfrm>
          <a:prstGeom prst="rect">
            <a:avLst/>
          </a:prstGeom>
        </p:spPr>
      </p:pic>
      <p:pic>
        <p:nvPicPr>
          <p:cNvPr id="9" name="Рисунок 8" descr="12448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571612"/>
            <a:ext cx="2357422" cy="5029132"/>
          </a:xfrm>
          <a:prstGeom prst="rect">
            <a:avLst/>
          </a:prstGeom>
        </p:spPr>
      </p:pic>
      <p:pic>
        <p:nvPicPr>
          <p:cNvPr id="8" name="Содержимое 4" descr="355px-Digestive_system_whitout_labels_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61668" y="1643050"/>
            <a:ext cx="2682332" cy="45259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571480"/>
            <a:ext cx="7786742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ДРОЖЖИ -  ЭТО ОСОБАЯ РАЗНОВИДНОСТЬ ГРИБОВ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lyusyi-i-minusy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3072845"/>
            <a:ext cx="5357850" cy="3570841"/>
          </a:xfrm>
          <a:prstGeom prst="rect">
            <a:avLst/>
          </a:prstGeom>
        </p:spPr>
      </p:pic>
      <p:pic>
        <p:nvPicPr>
          <p:cNvPr id="6" name="Рисунок 5" descr="pivnye-drozh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714488"/>
            <a:ext cx="2643206" cy="1585924"/>
          </a:xfrm>
          <a:prstGeom prst="rect">
            <a:avLst/>
          </a:prstGeom>
        </p:spPr>
      </p:pic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1643050"/>
            <a:ext cx="2428892" cy="1190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42910" y="857232"/>
            <a:ext cx="821537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ПРИГОТОВЛЕНИЕ ДРОЖЖЕВОЙ ОСНОВЫ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F:\Хлеб ЛАУХИН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14488"/>
            <a:ext cx="3929072" cy="4738722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786314" y="2000240"/>
            <a:ext cx="407196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процесса брожения необходим сахар. Дрожжи превращают сахар в углекислый газ.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 rot="19579147">
            <a:off x="445497" y="3529291"/>
            <a:ext cx="1071570" cy="642942"/>
            <a:chOff x="7072330" y="2643182"/>
            <a:chExt cx="1071570" cy="642942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7072330" y="2643182"/>
              <a:ext cx="1071570" cy="642942"/>
            </a:xfrm>
            <a:prstGeom prst="wedgeRoundRectCallout">
              <a:avLst>
                <a:gd name="adj1" fmla="val -19608"/>
                <a:gd name="adj2" fmla="val 138967"/>
                <a:gd name="adj3" fmla="val 16667"/>
              </a:avLst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143768" y="2643182"/>
              <a:ext cx="9364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пена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 rot="1518710">
            <a:off x="3730866" y="3899180"/>
            <a:ext cx="1357322" cy="714380"/>
            <a:chOff x="5214942" y="2428868"/>
            <a:chExt cx="1357322" cy="714380"/>
          </a:xfrm>
        </p:grpSpPr>
        <p:sp>
          <p:nvSpPr>
            <p:cNvPr id="8" name="Скругленная прямоугольная выноска 7"/>
            <p:cNvSpPr/>
            <p:nvPr/>
          </p:nvSpPr>
          <p:spPr>
            <a:xfrm>
              <a:off x="5214942" y="2500306"/>
              <a:ext cx="1357322" cy="642942"/>
            </a:xfrm>
            <a:prstGeom prst="wedgeRoundRectCallout">
              <a:avLst>
                <a:gd name="adj1" fmla="val -19608"/>
                <a:gd name="adj2" fmla="val 138967"/>
                <a:gd name="adj3" fmla="val 16667"/>
              </a:avLst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214942" y="2428868"/>
              <a:ext cx="12742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осадок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285852" y="357166"/>
            <a:ext cx="6000792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ЗАМЕШИВАНИЕ ТЕСТА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F:\Хлеб ЛАУХИН\4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00107"/>
            <a:ext cx="3500462" cy="4338209"/>
          </a:xfrm>
          <a:prstGeom prst="rect">
            <a:avLst/>
          </a:prstGeom>
          <a:noFill/>
        </p:spPr>
      </p:pic>
      <p:pic>
        <p:nvPicPr>
          <p:cNvPr id="29699" name="Picture 3" descr="F:\Хлеб ЛАУХИН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034071"/>
            <a:ext cx="3214710" cy="4321413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85720" y="5214950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ывод: 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хлеб можно печь и без сахара, потому что мука уже содержит сахар в небольшом количестве, но этого вполне достаточно для работы дрожжей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215074" y="3143248"/>
            <a:ext cx="2500330" cy="1461611"/>
            <a:chOff x="5214942" y="1928802"/>
            <a:chExt cx="3857652" cy="1461611"/>
          </a:xfrm>
        </p:grpSpPr>
        <p:sp>
          <p:nvSpPr>
            <p:cNvPr id="7" name="Скругленная прямоугольная выноска 6"/>
            <p:cNvSpPr/>
            <p:nvPr/>
          </p:nvSpPr>
          <p:spPr>
            <a:xfrm>
              <a:off x="5214942" y="2143116"/>
              <a:ext cx="3857652" cy="1000132"/>
            </a:xfrm>
            <a:prstGeom prst="downArrowCallou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971372" y="1928802"/>
              <a:ext cx="2491949" cy="1461611"/>
            </a:xfrm>
            <a:prstGeom prst="downArrowCallou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увеличилось </a:t>
              </a:r>
            </a:p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 3 раза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raduga-chita.ru/static/uploads/events/0e3d87baae28f5fc93031cf197b7bac4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357158" y="785794"/>
            <a:ext cx="393304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572000" y="785794"/>
            <a:ext cx="42148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Однажды мама купила к ужину мягкий, свежий хлеб,  с большим количеством  дырочек. Он был очень ароматный и вкусный.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714752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стало интересно: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Почему в хлебе столько дырочек?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они там появляются?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Почему хлеб с дырочками гораздо вкуснее?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85918" y="214290"/>
            <a:ext cx="557216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ВЫПЕКАНИЕ ХЛЕБА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F:\Хлеб ЛАУХИН\7 В ДУХОВК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06" y="857232"/>
            <a:ext cx="5214974" cy="2848921"/>
          </a:xfrm>
          <a:prstGeom prst="rect">
            <a:avLst/>
          </a:prstGeom>
          <a:noFill/>
        </p:spPr>
      </p:pic>
      <p:pic>
        <p:nvPicPr>
          <p:cNvPr id="30723" name="Picture 3" descr="F:\Хлеб ЛАУХИН\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786190"/>
            <a:ext cx="5072066" cy="26395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857628"/>
            <a:ext cx="36433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хлебе без сахара дырочек больше, чем с сахаром, так как сахар утяжеляет тесто.</a:t>
            </a: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 rot="1518710">
            <a:off x="5169661" y="1334664"/>
            <a:ext cx="1028559" cy="642942"/>
            <a:chOff x="5214942" y="2500306"/>
            <a:chExt cx="1357322" cy="642942"/>
          </a:xfrm>
        </p:grpSpPr>
        <p:sp>
          <p:nvSpPr>
            <p:cNvPr id="11" name="Скругленная прямоугольная выноска 10"/>
            <p:cNvSpPr/>
            <p:nvPr/>
          </p:nvSpPr>
          <p:spPr>
            <a:xfrm>
              <a:off x="5214942" y="2500306"/>
              <a:ext cx="1357322" cy="642942"/>
            </a:xfrm>
            <a:prstGeom prst="wedgeRoundRectCallout">
              <a:avLst>
                <a:gd name="adj1" fmla="val -19608"/>
                <a:gd name="adj2" fmla="val 138967"/>
                <a:gd name="adj3" fmla="val 16667"/>
              </a:avLst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356660" y="2530227"/>
              <a:ext cx="111734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180°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 rot="228096">
            <a:off x="5249020" y="3252294"/>
            <a:ext cx="1849138" cy="642942"/>
            <a:chOff x="5214942" y="2500306"/>
            <a:chExt cx="1385712" cy="642942"/>
          </a:xfrm>
        </p:grpSpPr>
        <p:sp>
          <p:nvSpPr>
            <p:cNvPr id="14" name="Скругленная прямоугольная выноска 13"/>
            <p:cNvSpPr/>
            <p:nvPr/>
          </p:nvSpPr>
          <p:spPr>
            <a:xfrm>
              <a:off x="5214942" y="2500306"/>
              <a:ext cx="1357322" cy="642942"/>
            </a:xfrm>
            <a:prstGeom prst="wedgeRoundRectCallout">
              <a:avLst>
                <a:gd name="adj1" fmla="val -19608"/>
                <a:gd name="adj2" fmla="val 138967"/>
                <a:gd name="adj3" fmla="val 16667"/>
              </a:avLst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230013" y="2530227"/>
              <a:ext cx="137064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без сахара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 rot="228096">
            <a:off x="7275622" y="3416899"/>
            <a:ext cx="1811253" cy="642942"/>
            <a:chOff x="5214942" y="2500306"/>
            <a:chExt cx="1357322" cy="642942"/>
          </a:xfrm>
        </p:grpSpPr>
        <p:sp>
          <p:nvSpPr>
            <p:cNvPr id="17" name="Скругленная прямоугольная выноска 16"/>
            <p:cNvSpPr/>
            <p:nvPr/>
          </p:nvSpPr>
          <p:spPr>
            <a:xfrm>
              <a:off x="5214942" y="2500306"/>
              <a:ext cx="1357322" cy="642942"/>
            </a:xfrm>
            <a:prstGeom prst="wedgeRoundRectCallout">
              <a:avLst>
                <a:gd name="adj1" fmla="val -19608"/>
                <a:gd name="adj2" fmla="val 138967"/>
                <a:gd name="adj3" fmla="val 16667"/>
              </a:avLst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260240" y="2530227"/>
              <a:ext cx="131019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 сахаром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314" y="4643446"/>
            <a:ext cx="87154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Вкус и качество хлеба зависит от выдержки теста: чем лучше прошел процесс брожения, тем больше дырочек-пор, тем вкуснее хлеб.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85786" y="214290"/>
            <a:ext cx="7929618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ДЕГУСТАЦИЯ ВЫПЕЧЕННОГО ХЛЕБА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P1040878.JPG"/>
          <p:cNvPicPr>
            <a:picLocks noChangeAspect="1"/>
          </p:cNvPicPr>
          <p:nvPr/>
        </p:nvPicPr>
        <p:blipFill>
          <a:blip r:embed="rId2" cstate="print"/>
          <a:srcRect l="22959" r="17346"/>
          <a:stretch>
            <a:fillRect/>
          </a:stretch>
        </p:blipFill>
        <p:spPr>
          <a:xfrm>
            <a:off x="357158" y="928670"/>
            <a:ext cx="2786082" cy="3500438"/>
          </a:xfrm>
          <a:prstGeom prst="rect">
            <a:avLst/>
          </a:prstGeom>
        </p:spPr>
      </p:pic>
      <p:pic>
        <p:nvPicPr>
          <p:cNvPr id="5" name="Рисунок 4" descr="P1040882.JPG"/>
          <p:cNvPicPr>
            <a:picLocks noChangeAspect="1"/>
          </p:cNvPicPr>
          <p:nvPr/>
        </p:nvPicPr>
        <p:blipFill>
          <a:blip r:embed="rId3" cstate="print"/>
          <a:srcRect t="13726" r="5882"/>
          <a:stretch>
            <a:fillRect/>
          </a:stretch>
        </p:blipFill>
        <p:spPr>
          <a:xfrm>
            <a:off x="3357554" y="1500174"/>
            <a:ext cx="2571768" cy="3143248"/>
          </a:xfrm>
          <a:prstGeom prst="rect">
            <a:avLst/>
          </a:prstGeom>
        </p:spPr>
      </p:pic>
      <p:pic>
        <p:nvPicPr>
          <p:cNvPr id="7" name="Picture 2" descr="F:\Хлеб ЛАУХИН\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643182"/>
            <a:ext cx="2857488" cy="178593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6143634" y="1000108"/>
            <a:ext cx="2487541" cy="1461611"/>
            <a:chOff x="5003277" y="2464448"/>
            <a:chExt cx="1568987" cy="733663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5003277" y="2500306"/>
              <a:ext cx="1568987" cy="642942"/>
            </a:xfrm>
            <a:prstGeom prst="downArrowCallou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042562" y="2464448"/>
              <a:ext cx="1492710" cy="733663"/>
            </a:xfrm>
            <a:prstGeom prst="downArrowCallou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вкусный,</a:t>
              </a:r>
            </a:p>
            <a:p>
              <a:pPr lvl="0" algn="ctr"/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ноздреватый</a:t>
              </a:r>
              <a:endPara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488" y="642918"/>
            <a:ext cx="35719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214422"/>
            <a:ext cx="75724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дрожжи – это живые организмы, одноклеточные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грибы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tock-illustration-10585755-check-marks-with-shadow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4744" b="57965"/>
          <a:stretch>
            <a:fillRect/>
          </a:stretch>
        </p:blipFill>
        <p:spPr>
          <a:xfrm>
            <a:off x="0" y="1214422"/>
            <a:ext cx="1003940" cy="932502"/>
          </a:xfrm>
          <a:prstGeom prst="rect">
            <a:avLst/>
          </a:prstGeom>
        </p:spPr>
      </p:pic>
      <p:pic>
        <p:nvPicPr>
          <p:cNvPr id="5" name="Рисунок 4" descr="stock-illustration-10585755-check-marks-with-shadow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4744" b="57965"/>
          <a:stretch>
            <a:fillRect/>
          </a:stretch>
        </p:blipFill>
        <p:spPr>
          <a:xfrm>
            <a:off x="0" y="2143116"/>
            <a:ext cx="1003940" cy="9325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8662" y="2143116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дрожжи чувствительны к температуре окружающей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tock-illustration-10585755-check-marks-with-shadow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4744" b="57965"/>
          <a:stretch>
            <a:fillRect/>
          </a:stretch>
        </p:blipFill>
        <p:spPr>
          <a:xfrm>
            <a:off x="0" y="3000372"/>
            <a:ext cx="1003940" cy="93250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00100" y="3143248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процесса брожения необходим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сахар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500570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дырочки в хлебе появляются уже на этапе приготовления теста – при его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брожении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stock-illustration-10585755-check-marks-with-shadow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4744" b="57965"/>
          <a:stretch>
            <a:fillRect/>
          </a:stretch>
        </p:blipFill>
        <p:spPr>
          <a:xfrm>
            <a:off x="214282" y="4572008"/>
            <a:ext cx="1003940" cy="93250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00132" y="5763300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моя гипотеза полностью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подтвердилась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stock-illustration-10585755-check-marks-with-shadow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4744" b="57965"/>
          <a:stretch>
            <a:fillRect/>
          </a:stretch>
        </p:blipFill>
        <p:spPr>
          <a:xfrm>
            <a:off x="0" y="5643578"/>
            <a:ext cx="1003940" cy="93250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85720" y="3786190"/>
            <a:ext cx="7970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ОТКУДА В ХЛЕБЕ ТАК МНОГО ДЫРОЧЕК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 (1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3357074"/>
            <a:ext cx="785818" cy="1273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  <p:bldP spid="1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28728" y="139463"/>
            <a:ext cx="71438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F:\Хлеб ЛАУХИН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890400"/>
            <a:ext cx="5143536" cy="5602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000108"/>
            <a:ext cx="55721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ИССЛЕДОВАНИЯ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ыяснение причины появления дырочек в хлебе.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chernyi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1598" y="642918"/>
            <a:ext cx="3312402" cy="221457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2571744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>
              <a:tabLst>
                <a:tab pos="1143000" algn="l"/>
              </a:tabLst>
            </a:pP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28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Tx/>
              <a:buChar char="•"/>
              <a:tabLst>
                <a:tab pos="1143000" algn="l"/>
              </a:tabLst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историю возникновения дрожжей;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Tx/>
              <a:buChar char="•"/>
              <a:tabLst>
                <a:tab pos="1143000" algn="l"/>
              </a:tabLst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узнать, что же это такое – дрожжи, и какие они бывают; 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Tx/>
              <a:buChar char="•"/>
              <a:tabLst>
                <a:tab pos="1143000" algn="l"/>
              </a:tabLst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найти информацию, как «работают» дрожжи в хлебе;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Tx/>
              <a:buChar char="•"/>
              <a:tabLst>
                <a:tab pos="1143000" algn="l"/>
              </a:tabLst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проверить на практике, как при помощи дрожжей в хлебе образуются дырочки.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785794"/>
            <a:ext cx="850112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ИССЛЕДОВАНИЯ: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 появления дырочек в хлебе.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дрожжи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>
              <a:tabLst>
                <a:tab pos="11430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предполагаю, что 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хлеб, в котором больше дырочек, вкуснее, чем хлеб плотной консистенции.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hutterstock_1508313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4612" y="2357430"/>
            <a:ext cx="3427311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857232"/>
            <a:ext cx="554035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ДРОЖЖИ?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14488"/>
            <a:ext cx="251235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Русское слово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«ДРОЖЖИ»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571876"/>
            <a:ext cx="2286016" cy="1077218"/>
          </a:xfrm>
          <a:prstGeom prst="rect">
            <a:avLst/>
          </a:prstGeom>
          <a:ln w="3810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«давить, месить» 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250927" y="3084375"/>
            <a:ext cx="927900" cy="794"/>
          </a:xfrm>
          <a:prstGeom prst="straightConnector1">
            <a:avLst/>
          </a:prstGeom>
          <a:ln w="57150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403519" y="2366954"/>
            <a:ext cx="3192862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Английское слово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«ДРОЖЖИ»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03519" y="4352046"/>
            <a:ext cx="3454761" cy="1077218"/>
          </a:xfrm>
          <a:prstGeom prst="rect">
            <a:avLst/>
          </a:prstGeom>
          <a:ln w="3810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«пена, кипеть, выделять газ»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6465901" y="3892553"/>
            <a:ext cx="927900" cy="794"/>
          </a:xfrm>
          <a:prstGeom prst="straightConnector1">
            <a:avLst/>
          </a:prstGeom>
          <a:ln w="57150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9703d5ba8047c26840888b67c418b7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01436" y="3143248"/>
            <a:ext cx="2213506" cy="3328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42918"/>
            <a:ext cx="71438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ИСТОРИИ   ДРОЖЖЕЙ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428736"/>
            <a:ext cx="7786742" cy="1384995"/>
          </a:xfrm>
          <a:prstGeom prst="rect">
            <a:avLst/>
          </a:prstGeom>
          <a:ln w="5715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XX век до нашей эры.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ДРЕВНИЙ ЕГИПЕТ - приготовление хлеба из кислого дрожжевого теста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85603467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28860" y="3000372"/>
            <a:ext cx="473070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571612"/>
            <a:ext cx="8429684" cy="954107"/>
          </a:xfrm>
          <a:prstGeom prst="rect">
            <a:avLst/>
          </a:prstGeom>
          <a:ln w="5715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 тысячи лет назад.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КИТАЙ - получение крепких спиртных напитков 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9643-_00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786058"/>
            <a:ext cx="3046268" cy="3643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7290" y="642918"/>
            <a:ext cx="71438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ИСТОРИИ   ДРОЖЖЕЙ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ortret_veshi_zontik_ot_drevnego_kitaya_do_nashih_dnej_spletnik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786058"/>
            <a:ext cx="4572032" cy="3720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571612"/>
            <a:ext cx="8215370" cy="1384995"/>
          </a:xfrm>
          <a:prstGeom prst="rect">
            <a:avLst/>
          </a:prstGeom>
          <a:ln w="5715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1680 год.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Нидерландский натуралист </a:t>
            </a:r>
            <a:r>
              <a:rPr 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Антони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Левенгук.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Первое описание дрожжевой клетки 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857232"/>
            <a:ext cx="71438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ИСТОРИИ   ДРОЖЖЕЙ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resumekraft.ru/files/blog/images/ac7379ceae57d15e8659496dde7118f6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2285984" y="3143248"/>
            <a:ext cx="4531374" cy="320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zba-eda.ru/wp-content/uploads/2015/02/%D0%9B%D1%83%D0%B8-%D0%9F%D0%B0%D1%81%D1%82%D0%B5%D1%80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1357290" y="3286124"/>
            <a:ext cx="5915028" cy="313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1571612"/>
            <a:ext cx="8215370" cy="1384995"/>
          </a:xfrm>
          <a:prstGeom prst="rect">
            <a:avLst/>
          </a:prstGeom>
          <a:ln w="5715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1857 год.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Французский микробиолог Луи Пастер.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Открыл дрожжи как причину брожения. 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857232"/>
            <a:ext cx="71438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ИСТОРИИ   ДРОЖЖЕЙ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FFC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546</Words>
  <Application>Microsoft Office PowerPoint</Application>
  <PresentationFormat>Экран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ОЕМ</cp:lastModifiedBy>
  <cp:revision>66</cp:revision>
  <dcterms:created xsi:type="dcterms:W3CDTF">2014-06-24T15:51:35Z</dcterms:created>
  <dcterms:modified xsi:type="dcterms:W3CDTF">2016-03-25T16:25:46Z</dcterms:modified>
</cp:coreProperties>
</file>