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7" r:id="rId5"/>
    <p:sldId id="265" r:id="rId6"/>
    <p:sldId id="261" r:id="rId7"/>
    <p:sldId id="266" r:id="rId8"/>
    <p:sldId id="260" r:id="rId9"/>
    <p:sldId id="269" r:id="rId10"/>
    <p:sldId id="273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  <a:srgbClr val="00FF00"/>
    <a:srgbClr val="006600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4267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МАСТЕР – КЛАСС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ТЕМА</a:t>
            </a:r>
            <a:r>
              <a:rPr lang="ru-RU" dirty="0" smtClean="0"/>
              <a:t>: </a:t>
            </a:r>
            <a:r>
              <a:rPr lang="ru-RU" b="1" dirty="0" smtClean="0">
                <a:solidFill>
                  <a:srgbClr val="333300"/>
                </a:solidFill>
              </a:rPr>
              <a:t>«Формирование универсальных учебных действий </a:t>
            </a:r>
            <a:r>
              <a:rPr lang="ru-RU" dirty="0" smtClean="0">
                <a:solidFill>
                  <a:srgbClr val="333300"/>
                </a:solidFill>
              </a:rPr>
              <a:t/>
            </a:r>
            <a:br>
              <a:rPr lang="ru-RU" dirty="0" smtClean="0">
                <a:solidFill>
                  <a:srgbClr val="333300"/>
                </a:solidFill>
              </a:rPr>
            </a:br>
            <a:r>
              <a:rPr lang="ru-RU" b="1" dirty="0" smtClean="0">
                <a:solidFill>
                  <a:srgbClr val="333300"/>
                </a:solidFill>
              </a:rPr>
              <a:t>на уроках литературного чтения»</a:t>
            </a:r>
            <a:r>
              <a:rPr lang="ru-RU" dirty="0" smtClean="0">
                <a:solidFill>
                  <a:srgbClr val="333300"/>
                </a:solidFill>
              </a:rPr>
              <a:t/>
            </a:r>
            <a:br>
              <a:rPr lang="ru-RU" dirty="0" smtClean="0">
                <a:solidFill>
                  <a:srgbClr val="333300"/>
                </a:solidFill>
              </a:rPr>
            </a:br>
            <a:endParaRPr lang="ru-RU" dirty="0">
              <a:solidFill>
                <a:srgbClr val="3333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5000" y="4648200"/>
            <a:ext cx="6400800" cy="1524000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07704" y="1268760"/>
            <a:ext cx="7236296" cy="2304256"/>
          </a:xfrm>
        </p:spPr>
        <p:txBody>
          <a:bodyPr>
            <a:noAutofit/>
          </a:bodyPr>
          <a:lstStyle/>
          <a:p>
            <a:pPr algn="l"/>
            <a:r>
              <a:rPr lang="en-US" sz="4800" b="1" dirty="0" smtClean="0">
                <a:solidFill>
                  <a:srgbClr val="002060"/>
                </a:solidFill>
              </a:rPr>
              <a:t/>
            </a:r>
            <a:br>
              <a:rPr lang="en-US" sz="4800" b="1" dirty="0" smtClean="0">
                <a:solidFill>
                  <a:srgbClr val="002060"/>
                </a:solidFill>
              </a:rPr>
            </a:br>
            <a:r>
              <a:rPr lang="en-US" sz="4800" b="1" dirty="0" smtClean="0">
                <a:solidFill>
                  <a:srgbClr val="002060"/>
                </a:solidFill>
              </a:rPr>
              <a:t/>
            </a:r>
            <a:br>
              <a:rPr lang="en-US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«Расскажи- и я забуду,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 покажи-и я запомню,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дай попробовать- и я пойму»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30288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n\Desktop\21726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228600"/>
            <a:ext cx="8610600" cy="6400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solidFill>
                  <a:schemeClr val="accent6">
                    <a:lumMod val="50000"/>
                  </a:schemeClr>
                </a:solidFill>
              </a:rPr>
              <a:t>1 </a:t>
            </a: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</a:rPr>
              <a:t>класс – 8</a:t>
            </a:r>
          </a:p>
          <a:p>
            <a:pPr algn="ctr"/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</a:rPr>
              <a:t>2 класс – 16</a:t>
            </a:r>
          </a:p>
          <a:p>
            <a:pPr algn="ctr"/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</a:rPr>
              <a:t>3 класс – 3</a:t>
            </a:r>
            <a:r>
              <a:rPr lang="en-US" sz="7200" b="1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endParaRPr lang="ru-RU" sz="7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</a:rPr>
              <a:t>4 класс - 3</a:t>
            </a:r>
            <a:r>
              <a:rPr lang="en-US" sz="7200" b="1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endParaRPr lang="ru-RU" sz="7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Юрий Иванович  Ермолаев «Два пирожных»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31640" y="188640"/>
            <a:ext cx="7056784" cy="836712"/>
          </a:xfrm>
          <a:prstGeom prst="roundRect">
            <a:avLst/>
          </a:prstGeom>
          <a:solidFill>
            <a:srgbClr val="FFFF99"/>
          </a:solidFill>
          <a:ln w="381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ДОВОДЯЩИЕ КАРТОЧКИ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79512" y="1052736"/>
            <a:ext cx="8784976" cy="5616624"/>
          </a:xfrm>
          <a:prstGeom prst="flowChartProcess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Витамин 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990600" y="1066800"/>
            <a:ext cx="8153400" cy="304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10668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Карточка №1.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04800" y="1676400"/>
          <a:ext cx="8534400" cy="45034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7200"/>
                <a:gridCol w="4267200"/>
              </a:tblGrid>
              <a:tr h="6985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ВОПРОС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ОТВЕТ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О чём попросила мама дочек?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(Вымыть посуду).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 Кто из девочек пошёл на кухню помогать маме?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(Оля)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 Кто из девочек был старше?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(Наташа)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7. Чем были вымазаны губы Оли, когда она вернулась из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кухни?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(кремом)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9. Кто велел Оле съесть два пирожных? Почему?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(Мама. Она сказала, что пирожные могут испортиться, пока Наташа вернётся из Африки).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31640" y="188640"/>
            <a:ext cx="7056784" cy="836712"/>
          </a:xfrm>
          <a:prstGeom prst="roundRect">
            <a:avLst/>
          </a:prstGeom>
          <a:solidFill>
            <a:srgbClr val="FFFF99"/>
          </a:solidFill>
          <a:ln w="381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ДОВОДЯЩИЕ КАРТОЧКИ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79512" y="1052736"/>
            <a:ext cx="8784976" cy="5616624"/>
          </a:xfrm>
          <a:prstGeom prst="flowChartProcess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Витамин 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990600" y="1066800"/>
            <a:ext cx="8153400" cy="304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10668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Карточка №2.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969127"/>
              </p:ext>
            </p:extLst>
          </p:nvPr>
        </p:nvGraphicFramePr>
        <p:xfrm>
          <a:off x="304800" y="1676400"/>
          <a:ext cx="8534400" cy="42037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7200"/>
                <a:gridCol w="4267200"/>
              </a:tblGrid>
              <a:tr h="6985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ВОПРОС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ОТВЕТ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Чем были заняты девочки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(Наташа</a:t>
                      </a:r>
                      <a:r>
                        <a:rPr lang="ru-RU" sz="20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читала книгу о путешествиях</a:t>
                      </a:r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 Что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сказала Наташа вдогонку Оле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(Сейчас</a:t>
                      </a:r>
                      <a:r>
                        <a:rPr lang="ru-RU" sz="20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приду, только главу дочитаю</a:t>
                      </a:r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6. Что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ответила Наташа, когда Оля за ней вернулась в комнату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(Меня</a:t>
                      </a:r>
                      <a:r>
                        <a:rPr lang="ru-RU" sz="20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здесь нет, я путешествую</a:t>
                      </a:r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8. За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кого Оля съела второе пирожное?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(за</a:t>
                      </a:r>
                      <a:r>
                        <a:rPr lang="ru-RU" sz="20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Наташу</a:t>
                      </a:r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10. За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что мама наказала Наташу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(За</a:t>
                      </a:r>
                      <a:r>
                        <a:rPr lang="ru-RU" sz="20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то, что Наташа не помогла им с Олей мыть посуду</a:t>
                      </a:r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 rot="5400000">
            <a:off x="1257300" y="1333500"/>
            <a:ext cx="1600200" cy="4114800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2816712">
            <a:off x="5439047" y="-522106"/>
            <a:ext cx="1609174" cy="4114800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9016712">
            <a:off x="4527519" y="1211025"/>
            <a:ext cx="3370298" cy="683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ПРОСТЫЕ ВОПРОСЫ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Что? Кто? Где? Когда? Как?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5400000">
            <a:off x="6057900" y="1333500"/>
            <a:ext cx="1600200" cy="4114800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59497" y="3002594"/>
            <a:ext cx="3370298" cy="683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ОБЪЯСНЯЮЩИЕ ВОПРОСЫ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Почему?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rot="8352649">
            <a:off x="5073683" y="3146906"/>
            <a:ext cx="1599353" cy="4114800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 rot="2952649">
            <a:off x="4232228" y="4842697"/>
            <a:ext cx="3370298" cy="683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ОЦЕНОЧНЫЕ ВОПРОСЫ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Почему … хорошо, а …. плохо?</a:t>
            </a:r>
            <a:r>
              <a:rPr lang="en-US" sz="2400" b="1" i="1" dirty="0" smtClean="0">
                <a:solidFill>
                  <a:schemeClr val="tx1"/>
                </a:solidFill>
              </a:rPr>
              <a:t>(</a:t>
            </a:r>
            <a:r>
              <a:rPr lang="ru-RU" sz="1600" b="1" i="1" dirty="0" smtClean="0">
                <a:solidFill>
                  <a:schemeClr val="tx1"/>
                </a:solidFill>
              </a:rPr>
              <a:t>оцениваем те или иные </a:t>
            </a:r>
            <a:r>
              <a:rPr lang="ru-RU" sz="1600" b="1" i="1" dirty="0" err="1" smtClean="0">
                <a:solidFill>
                  <a:schemeClr val="tx1"/>
                </a:solidFill>
              </a:rPr>
              <a:t>события,поступки,сравниваем</a:t>
            </a:r>
            <a:r>
              <a:rPr lang="ru-RU" sz="1600" b="1" i="1" dirty="0" smtClean="0">
                <a:solidFill>
                  <a:schemeClr val="tx1"/>
                </a:solidFill>
              </a:rPr>
              <a:t>)</a:t>
            </a:r>
            <a:endParaRPr lang="ru-RU" sz="1600" b="1" i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 rot="2488680">
            <a:off x="2240032" y="3119264"/>
            <a:ext cx="1556730" cy="4114800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 rot="18688680">
            <a:off x="1279088" y="4828484"/>
            <a:ext cx="3370298" cy="683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ТВОРЧЕСКИЕ ВОПРОСЫ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Что было бы, если ..? </a:t>
            </a:r>
            <a:r>
              <a:rPr lang="ru-RU" sz="2400" b="1" i="1" dirty="0" smtClean="0">
                <a:solidFill>
                  <a:schemeClr val="tx1"/>
                </a:solidFill>
              </a:rPr>
              <a:t>(</a:t>
            </a:r>
            <a:r>
              <a:rPr lang="ru-RU" sz="1400" b="1" i="1" dirty="0" smtClean="0">
                <a:solidFill>
                  <a:schemeClr val="tx1"/>
                </a:solidFill>
              </a:rPr>
              <a:t>содержит частицу бы, элементы предположения, прогноза</a:t>
            </a:r>
            <a:r>
              <a:rPr lang="ru-RU" sz="2400" b="1" i="1" dirty="0" smtClean="0">
                <a:solidFill>
                  <a:schemeClr val="tx1"/>
                </a:solidFill>
              </a:rPr>
              <a:t>)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 rot="8601328">
            <a:off x="2517074" y="-297459"/>
            <a:ext cx="1634922" cy="3917616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 rot="3201328">
            <a:off x="1781207" y="1279090"/>
            <a:ext cx="3208791" cy="683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ПРАКТИЧЕСКИЕ  ВОПРОСЫ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Как бы ты поступил на месте….?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8896" y="3002594"/>
            <a:ext cx="3603503" cy="683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УТОЧНЯЮЩИЕ ВОПРОСЫ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solidFill>
                  <a:schemeClr val="tx1"/>
                </a:solidFill>
              </a:rPr>
              <a:t>Если я правильно понял…?(</a:t>
            </a:r>
            <a:r>
              <a:rPr lang="ru-RU" b="1" i="1" dirty="0" smtClean="0">
                <a:solidFill>
                  <a:schemeClr val="tx1"/>
                </a:solidFill>
              </a:rPr>
              <a:t>их задают с целью что- то уточнить)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886200" y="2895600"/>
            <a:ext cx="1219200" cy="10668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need4soft.ru/uploads/taginator/Nov-2012/fony-dlya-prezentac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382000" cy="4270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Приём «Угадай вопрос»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204" y="2133599"/>
            <a:ext cx="8001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Как зовут главных героев рассказа?</a:t>
            </a:r>
            <a:endParaRPr lang="ru-RU" sz="3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2895600"/>
            <a:ext cx="8077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2.Что лепила Оля из пластилина?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3657600"/>
            <a:ext cx="8077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 чем читала Наташа?</a:t>
            </a:r>
            <a:endParaRPr lang="ru-RU" sz="3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need4soft.ru/uploads/taginator/Nov-2012/fony-dlya-prezentac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382000" cy="4270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Приём «Пропущенный вопрос»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72000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1. О чём попросила мама девочек?</a:t>
            </a: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2. </a:t>
            </a: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3. Хотелось ли им мыть посуду?</a:t>
            </a: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4.</a:t>
            </a: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5. Что пообещала Наташа?</a:t>
            </a: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6.</a:t>
            </a:r>
          </a:p>
          <a:p>
            <a:endParaRPr lang="ru-RU" sz="36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7. Почему Оля съела два пирожных?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25146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FF00"/>
                </a:solidFill>
              </a:rPr>
              <a:t>Чем занимались девочки 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71600" y="36576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FF00"/>
                </a:solidFill>
              </a:rPr>
              <a:t>Что решила Оля?</a:t>
            </a:r>
            <a:endParaRPr lang="ru-RU" sz="3600" b="1" dirty="0">
              <a:solidFill>
                <a:srgbClr val="00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47244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FF00"/>
                </a:solidFill>
              </a:rPr>
              <a:t>Что сказала Наташа, когда Оля вернулась за ней в комнату?</a:t>
            </a:r>
            <a:endParaRPr lang="ru-RU" sz="3600" b="1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2" descr="C:\Users\ольга\Desktop\мой мастер-класс\8f3ba5755e9d86cc2246b64ff4a9f1a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989138"/>
            <a:ext cx="6034087" cy="45259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318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МАСТЕР – КЛАСС ТЕМА: «Формирование универсальных учебных действий  на уроках литературного чтения» </vt:lpstr>
      <vt:lpstr>Презентация PowerPoint</vt:lpstr>
      <vt:lpstr>Презентация PowerPoint</vt:lpstr>
      <vt:lpstr> </vt:lpstr>
      <vt:lpstr> </vt:lpstr>
      <vt:lpstr>Презентация PowerPoint</vt:lpstr>
      <vt:lpstr>Приём «Угадай вопрос»</vt:lpstr>
      <vt:lpstr>Приём «Пропущенный вопрос»</vt:lpstr>
      <vt:lpstr>Презентация PowerPoint</vt:lpstr>
      <vt:lpstr>  «Расскажи- и я забуду,  покажи-и я запомню, дай попробовать- и я пойму»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Лилия</cp:lastModifiedBy>
  <cp:revision>67</cp:revision>
  <dcterms:created xsi:type="dcterms:W3CDTF">2013-10-20T14:43:13Z</dcterms:created>
  <dcterms:modified xsi:type="dcterms:W3CDTF">2017-12-12T07:15:04Z</dcterms:modified>
</cp:coreProperties>
</file>