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56" r:id="rId2"/>
    <p:sldMasterId id="2147483768" r:id="rId3"/>
  </p:sldMasterIdLst>
  <p:notesMasterIdLst>
    <p:notesMasterId r:id="rId14"/>
  </p:notesMasterIdLst>
  <p:sldIdLst>
    <p:sldId id="289" r:id="rId4"/>
    <p:sldId id="281" r:id="rId5"/>
    <p:sldId id="259" r:id="rId6"/>
    <p:sldId id="264" r:id="rId7"/>
    <p:sldId id="269" r:id="rId8"/>
    <p:sldId id="290" r:id="rId9"/>
    <p:sldId id="283" r:id="rId10"/>
    <p:sldId id="291" r:id="rId11"/>
    <p:sldId id="294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840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139C815-4F73-43DB-B666-A19FC93B4651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45B8DED-8FD3-4F3B-888E-17B787166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545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D12F8646-4A94-45EA-A74C-B9DD8DF96555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D5D1C1D-5007-4742-B37B-0CC93477C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494A5BE3-87A0-4C5B-87F3-A2C824BC2EB5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C522732-30DE-43EA-890E-2508FB86D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66478B80-30E0-47AF-9FDF-A72BC63CD599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78059E4-C1E6-4C7B-808A-F1E13EBEA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89A9AB6-59B3-430D-872D-56CF5A74B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08AB308-0DCC-4BF1-B53B-83803F707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7AE1ECD-808E-45DA-97FE-52F38F606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0B5C7EE-F795-4C53-9B7C-BBEAFFD86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F9AF38C-7BC4-453C-93B5-99C41A953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73A0F14-C1EE-489D-9D70-8F88A33FC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977DD27-F998-4F06-9198-D52DFE696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AEC4F0E-7ED2-4EFD-AA71-3B4C0A542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731A3473-D89B-4627-A13D-4513326D423A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52BEAC0-19C9-4205-B518-4081E9C7C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A59F5BF-C9C7-4585-B7DB-FD0FCC584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C782F11-1D65-42DF-8EFF-D3455FB76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24CA742-1561-4030-9AD6-FB4D6E05A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00E687A7-E1E7-41EF-9194-31D8B3DCC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E73DB147-25FA-4FCD-8F80-F2B159C7D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20F4E5E-AD99-4334-ACC8-129DA8A4D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73B58CC-90E3-4760-ABE7-FA041155C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279A60C0-5EFF-45A9-8043-CF4A128C31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2A0AAE74-E6DF-4F38-A10B-DD9F72637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655B85A-AB86-4C2F-B30F-13D422840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1AF42F45-043C-496A-B88B-9CA5F658AD4C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4801F2F-400F-404E-A170-A96EB5C37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7F4BE83F-6179-4065-A80A-985541548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F37DFB85-605E-4800-A100-6FDDDEDC8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79DD1342-0824-4EB4-BC5F-F4893CE79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F59432C3-9EF6-46F2-BEFE-2BF0F79DDBEC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E8E4C54-66FC-4EEB-9363-C6618FFC5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4443F296-C08B-4672-AEB9-3C28B5DFD937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5DBDF02-2B9B-4372-8A5D-04028B0ECB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2FE829D6-54BB-4156-8CE8-DF0F63541E5B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A5EC63C-BC61-453A-972A-C32FDC716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DD1B38CB-6521-4852-AFB5-01A21EC2C236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005A093-62B0-47C8-A1A5-75FAEDFCC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47889492-412F-43B9-9D80-B50C32800D17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47D964C-A193-4E69-95F8-EF76464FF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/>
            </a:lvl1pPr>
          </a:lstStyle>
          <a:p>
            <a:pPr>
              <a:defRPr/>
            </a:pPr>
            <a:fld id="{58B97310-2CC2-480F-9551-EA9A84A867BC}" type="datetimeFigureOut">
              <a:rPr lang="ru-RU"/>
              <a:pPr>
                <a:defRPr/>
              </a:pPr>
              <a:t>13.10.2014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4AD393E-29BE-4B63-8984-297ECF7C59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7404F6-1ECA-4D3E-9150-1F9719601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8B9713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8B9713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8B9713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8B9713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8B9713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8B9713"/>
        </a:buClr>
        <a:buSzPct val="130000"/>
        <a:buFont typeface="Georgia" pitchFamily="18" charset="0"/>
        <a:buChar char="*"/>
        <a:defRPr sz="2200" kern="1200">
          <a:solidFill>
            <a:srgbClr val="FFFFFF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8B9713"/>
        </a:buClr>
        <a:buSzPct val="130000"/>
        <a:buFont typeface="Georgia" pitchFamily="18" charset="0"/>
        <a:buChar char="*"/>
        <a:defRPr sz="2000" kern="1200">
          <a:solidFill>
            <a:srgbClr val="FFFFFF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8B9713"/>
        </a:buClr>
        <a:buSzPct val="130000"/>
        <a:buFont typeface="Georgia" pitchFamily="18" charset="0"/>
        <a:buChar char="*"/>
        <a:defRPr kern="1200">
          <a:solidFill>
            <a:srgbClr val="FFFFFF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8B9713"/>
        </a:buClr>
        <a:buSzPct val="130000"/>
        <a:buFont typeface="Georgia" pitchFamily="18" charset="0"/>
        <a:buChar char="*"/>
        <a:defRPr sz="1600" kern="1200">
          <a:solidFill>
            <a:srgbClr val="FFFFFF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8B9713"/>
        </a:buClr>
        <a:buSzPct val="130000"/>
        <a:buFont typeface="Georgia" pitchFamily="18" charset="0"/>
        <a:buChar char="*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32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8867A5-9B7A-4360-97C4-71560E1E7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7E9632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7E9632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7E9632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7E9632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7E9632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7E9632"/>
        </a:buClr>
        <a:buSzPct val="130000"/>
        <a:buFont typeface="Georgia" pitchFamily="18" charset="0"/>
        <a:buChar char="*"/>
        <a:defRPr sz="2200" kern="1200">
          <a:solidFill>
            <a:srgbClr val="FFFFFF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7E9632"/>
        </a:buClr>
        <a:buSzPct val="130000"/>
        <a:buFont typeface="Georgia" pitchFamily="18" charset="0"/>
        <a:buChar char="*"/>
        <a:defRPr sz="2000" kern="1200">
          <a:solidFill>
            <a:srgbClr val="FFFFFF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7E9632"/>
        </a:buClr>
        <a:buSzPct val="130000"/>
        <a:buFont typeface="Georgia" pitchFamily="18" charset="0"/>
        <a:buChar char="*"/>
        <a:defRPr kern="1200">
          <a:solidFill>
            <a:srgbClr val="FFFFFF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7E9632"/>
        </a:buClr>
        <a:buSzPct val="130000"/>
        <a:buFont typeface="Georgia" pitchFamily="18" charset="0"/>
        <a:buChar char="*"/>
        <a:defRPr sz="1600" kern="1200">
          <a:solidFill>
            <a:srgbClr val="FFFFFF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7E9632"/>
        </a:buClr>
        <a:buSzPct val="130000"/>
        <a:buFont typeface="Georgia" pitchFamily="18" charset="0"/>
        <a:buChar char="*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C676748-CE3A-489B-A65C-36B3E1809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28.xml"/><Relationship Id="rId1" Type="http://schemas.openxmlformats.org/officeDocument/2006/relationships/audio" Target="../media/audio1.wav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Рисунок 3" descr="C:\Users\User\Pictures\Рисунок1.jpg"/>
          <p:cNvPicPr>
            <a:picLocks noChangeAspect="1" noChangeArrowheads="1"/>
          </p:cNvPicPr>
          <p:nvPr/>
        </p:nvPicPr>
        <p:blipFill>
          <a:blip r:embed="rId2"/>
          <a:srcRect l="4340" t="4134" r="4185" b="3052"/>
          <a:stretch>
            <a:fillRect/>
          </a:stretch>
        </p:blipFill>
        <p:spPr bwMode="auto">
          <a:xfrm>
            <a:off x="611188" y="476250"/>
            <a:ext cx="8135937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8100" y="41275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667625" y="41275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86800" y="6411913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316038" y="645160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5888" y="5373688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4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5888" y="635635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43000" y="15875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8575" y="108585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75688" y="61913"/>
            <a:ext cx="381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99500" y="542448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64588" y="108585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658100" y="6419850"/>
            <a:ext cx="381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5" name="Rectangle 19"/>
          <p:cNvSpPr>
            <a:spLocks noChangeArrowheads="1"/>
          </p:cNvSpPr>
          <p:nvPr/>
        </p:nvSpPr>
        <p:spPr bwMode="auto">
          <a:xfrm>
            <a:off x="1042988" y="1125538"/>
            <a:ext cx="69850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C0000"/>
                </a:solidFill>
              </a:rPr>
              <a:t>Мы – умные.</a:t>
            </a:r>
          </a:p>
          <a:p>
            <a:r>
              <a:rPr lang="ru-RU" sz="3200" b="1">
                <a:solidFill>
                  <a:srgbClr val="CC0000"/>
                </a:solidFill>
              </a:rPr>
              <a:t>Мы – дружные.</a:t>
            </a:r>
          </a:p>
          <a:p>
            <a:r>
              <a:rPr lang="ru-RU" sz="3200" b="1">
                <a:solidFill>
                  <a:srgbClr val="CC0000"/>
                </a:solidFill>
              </a:rPr>
              <a:t>Мы - внимательные.</a:t>
            </a:r>
          </a:p>
          <a:p>
            <a:r>
              <a:rPr lang="ru-RU" sz="3200" b="1">
                <a:solidFill>
                  <a:srgbClr val="CC0000"/>
                </a:solidFill>
              </a:rPr>
              <a:t>Мы – старательные.</a:t>
            </a:r>
          </a:p>
          <a:p>
            <a:r>
              <a:rPr lang="ru-RU" sz="3200" b="1">
                <a:solidFill>
                  <a:srgbClr val="CC0000"/>
                </a:solidFill>
              </a:rPr>
              <a:t>Мы – отлично учимся,</a:t>
            </a:r>
          </a:p>
          <a:p>
            <a:r>
              <a:rPr lang="ru-RU" sz="3200" b="1">
                <a:solidFill>
                  <a:srgbClr val="CC0000"/>
                </a:solidFill>
              </a:rPr>
              <a:t>У нас всё получится!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61442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8100" y="41275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31763" y="928688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971550" y="41275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227763" y="5084763"/>
            <a:ext cx="381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6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740650" y="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7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66163" y="11430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8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3975" y="5373688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9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31763" y="6346825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0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82038" y="6381750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1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339850" y="64214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2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543800" y="6421438"/>
            <a:ext cx="381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3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64588" y="5338763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Oval 2"/>
          <p:cNvSpPr>
            <a:spLocks noChangeArrowheads="1"/>
          </p:cNvSpPr>
          <p:nvPr/>
        </p:nvSpPr>
        <p:spPr bwMode="auto">
          <a:xfrm>
            <a:off x="2987675" y="3284538"/>
            <a:ext cx="2736850" cy="2160587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61457" name="Oval 3"/>
          <p:cNvSpPr>
            <a:spLocks noChangeArrowheads="1"/>
          </p:cNvSpPr>
          <p:nvPr/>
        </p:nvSpPr>
        <p:spPr bwMode="auto">
          <a:xfrm>
            <a:off x="3492500" y="2060575"/>
            <a:ext cx="1727200" cy="1368425"/>
          </a:xfrm>
          <a:prstGeom prst="ellipse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pic>
        <p:nvPicPr>
          <p:cNvPr id="61458" name="Picture 27" descr="1198423906_0lik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t="27179" r="54167" b="36531"/>
          <a:stretch>
            <a:fillRect/>
          </a:stretch>
        </p:blipFill>
        <p:spPr bwMode="auto">
          <a:xfrm rot="-745644">
            <a:off x="2840038" y="812800"/>
            <a:ext cx="2519362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9" name="AutoShape 42"/>
          <p:cNvSpPr>
            <a:spLocks noChangeArrowheads="1"/>
          </p:cNvSpPr>
          <p:nvPr/>
        </p:nvSpPr>
        <p:spPr bwMode="auto">
          <a:xfrm rot="4163096">
            <a:off x="4739481" y="2097882"/>
            <a:ext cx="288925" cy="1081088"/>
          </a:xfrm>
          <a:prstGeom prst="triangle">
            <a:avLst>
              <a:gd name="adj" fmla="val 100000"/>
            </a:avLst>
          </a:prstGeom>
          <a:gradFill rotWithShape="1">
            <a:gsLst>
              <a:gs pos="0">
                <a:srgbClr val="FF6600"/>
              </a:gs>
              <a:gs pos="100000">
                <a:srgbClr val="FF99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5" name="Oval 40"/>
          <p:cNvSpPr>
            <a:spLocks noChangeArrowheads="1"/>
          </p:cNvSpPr>
          <p:nvPr/>
        </p:nvSpPr>
        <p:spPr bwMode="auto">
          <a:xfrm>
            <a:off x="3995738" y="2420938"/>
            <a:ext cx="287337" cy="287337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6" name="Oval 41"/>
          <p:cNvSpPr>
            <a:spLocks noChangeArrowheads="1"/>
          </p:cNvSpPr>
          <p:nvPr/>
        </p:nvSpPr>
        <p:spPr bwMode="auto">
          <a:xfrm>
            <a:off x="4572000" y="2349500"/>
            <a:ext cx="287338" cy="28733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462" name="AutoShape 43"/>
          <p:cNvSpPr>
            <a:spLocks noChangeArrowheads="1"/>
          </p:cNvSpPr>
          <p:nvPr/>
        </p:nvSpPr>
        <p:spPr bwMode="auto">
          <a:xfrm rot="-5759440">
            <a:off x="4432301" y="2776537"/>
            <a:ext cx="209550" cy="504825"/>
          </a:xfrm>
          <a:prstGeom prst="moon">
            <a:avLst>
              <a:gd name="adj" fmla="val 3881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61463" name="Oval 38"/>
          <p:cNvSpPr>
            <a:spLocks noChangeArrowheads="1"/>
          </p:cNvSpPr>
          <p:nvPr/>
        </p:nvSpPr>
        <p:spPr bwMode="auto">
          <a:xfrm rot="830955">
            <a:off x="2913063" y="5183188"/>
            <a:ext cx="1150937" cy="503237"/>
          </a:xfrm>
          <a:prstGeom prst="ellipse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61464" name="Oval 39"/>
          <p:cNvSpPr>
            <a:spLocks noChangeArrowheads="1"/>
          </p:cNvSpPr>
          <p:nvPr/>
        </p:nvSpPr>
        <p:spPr bwMode="auto">
          <a:xfrm rot="-665123">
            <a:off x="4795838" y="5176838"/>
            <a:ext cx="1146175" cy="504825"/>
          </a:xfrm>
          <a:prstGeom prst="ellipse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61465" name="AutoShape 37"/>
          <p:cNvSpPr>
            <a:spLocks noChangeArrowheads="1"/>
          </p:cNvSpPr>
          <p:nvPr/>
        </p:nvSpPr>
        <p:spPr bwMode="auto">
          <a:xfrm rot="1261379">
            <a:off x="5364163" y="3357563"/>
            <a:ext cx="1058862" cy="1254125"/>
          </a:xfrm>
          <a:custGeom>
            <a:avLst/>
            <a:gdLst>
              <a:gd name="T0" fmla="*/ 41587979 w 21600"/>
              <a:gd name="T1" fmla="*/ 0 h 21600"/>
              <a:gd name="T2" fmla="*/ 31269078 w 21600"/>
              <a:gd name="T3" fmla="*/ 0 h 21600"/>
              <a:gd name="T4" fmla="*/ 0 w 21600"/>
              <a:gd name="T5" fmla="*/ 43864995 h 21600"/>
              <a:gd name="T6" fmla="*/ 0 w 21600"/>
              <a:gd name="T7" fmla="*/ 58340611 h 21600"/>
              <a:gd name="T8" fmla="*/ 0 w 21600"/>
              <a:gd name="T9" fmla="*/ 72816184 h 21600"/>
              <a:gd name="T10" fmla="*/ 21522153 w 21600"/>
              <a:gd name="T11" fmla="*/ 60383499 h 21600"/>
              <a:gd name="T12" fmla="*/ 43044257 w 21600"/>
              <a:gd name="T13" fmla="*/ 30191720 h 21600"/>
              <a:gd name="T14" fmla="*/ 51906892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6700 h 21600"/>
              <a:gd name="T26" fmla="*/ 17912 w 21600"/>
              <a:gd name="T27" fmla="*/ 1791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lnTo>
                  <a:pt x="17306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66" name="Picture 34" descr="varezki2_resiz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599"/>
          <a:stretch>
            <a:fillRect/>
          </a:stretch>
        </p:blipFill>
        <p:spPr bwMode="auto">
          <a:xfrm rot="1798119">
            <a:off x="6149975" y="2566988"/>
            <a:ext cx="10445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7" name="AutoShape 36"/>
          <p:cNvSpPr>
            <a:spLocks noChangeArrowheads="1"/>
          </p:cNvSpPr>
          <p:nvPr/>
        </p:nvSpPr>
        <p:spPr bwMode="auto">
          <a:xfrm rot="2333782" flipH="1" flipV="1">
            <a:off x="2051050" y="3141663"/>
            <a:ext cx="1173163" cy="1338262"/>
          </a:xfrm>
          <a:custGeom>
            <a:avLst/>
            <a:gdLst>
              <a:gd name="T0" fmla="*/ 51051215 w 21600"/>
              <a:gd name="T1" fmla="*/ 0 h 21600"/>
              <a:gd name="T2" fmla="*/ 38384264 w 21600"/>
              <a:gd name="T3" fmla="*/ 0 h 21600"/>
              <a:gd name="T4" fmla="*/ 0 w 21600"/>
              <a:gd name="T5" fmla="*/ 49948086 h 21600"/>
              <a:gd name="T6" fmla="*/ 0 w 21600"/>
              <a:gd name="T7" fmla="*/ 66431085 h 21600"/>
              <a:gd name="T8" fmla="*/ 0 w 21600"/>
              <a:gd name="T9" fmla="*/ 82914130 h 21600"/>
              <a:gd name="T10" fmla="*/ 26419411 w 21600"/>
              <a:gd name="T11" fmla="*/ 68757305 h 21600"/>
              <a:gd name="T12" fmla="*/ 52838821 w 21600"/>
              <a:gd name="T13" fmla="*/ 34378653 h 21600"/>
              <a:gd name="T14" fmla="*/ 63718126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6700 h 21600"/>
              <a:gd name="T26" fmla="*/ 17912 w 21600"/>
              <a:gd name="T27" fmla="*/ 1791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lnTo>
                  <a:pt x="17306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68" name="Picture 33" descr="varezki2_resiz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933"/>
          <a:stretch>
            <a:fillRect/>
          </a:stretch>
        </p:blipFill>
        <p:spPr bwMode="auto">
          <a:xfrm rot="-8340417">
            <a:off x="1349375" y="3451225"/>
            <a:ext cx="9937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9" name="Picture 19" descr="sn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23850" y="4365625"/>
            <a:ext cx="10683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0" name="Picture 19" descr="sn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995738" y="5629275"/>
            <a:ext cx="10683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1" name="Picture 19" descr="sn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23900" y="1700213"/>
            <a:ext cx="10683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2" name="Picture 19" descr="sn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181225" y="142875"/>
            <a:ext cx="10683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3" name="Picture 19" descr="sn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84213" y="476250"/>
            <a:ext cx="10683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4" name="Picture 19" descr="sn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09538" y="3143250"/>
            <a:ext cx="10683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5" name="Picture 19" descr="sn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737100" y="77788"/>
            <a:ext cx="10683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6" name="Picture 19" descr="sn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659563" y="5300663"/>
            <a:ext cx="10683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7" name="Picture 19" descr="sn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528763" y="4830763"/>
            <a:ext cx="10683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8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678113" y="2357438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9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600700" y="1833563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0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156325" y="26035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1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575425" y="69215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2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66163" y="931863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3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684338" y="287337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4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388350" y="4797425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5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50900" y="57737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6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950200" y="5380038"/>
            <a:ext cx="381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7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867025" y="58880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8" name="Picture 47" descr="sn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880100" y="5919788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6876256" y="786903"/>
            <a:ext cx="193833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rebuchet MS" pitchFamily="34" charset="0"/>
              </a:rPr>
              <a:t>Домашнее задание: составить 5 примеров на вычитание и 5 примеров на сложение, и решить их в столбик..</a:t>
            </a:r>
            <a:endParaRPr lang="ru-RU" sz="2400" b="1" dirty="0">
              <a:solidFill>
                <a:srgbClr val="00B05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Рисунок 4" descr="C:\Users\User\Pictures\Рисунок1.jpg"/>
          <p:cNvPicPr>
            <a:picLocks noChangeAspect="1" noChangeArrowheads="1"/>
          </p:cNvPicPr>
          <p:nvPr/>
        </p:nvPicPr>
        <p:blipFill>
          <a:blip r:embed="rId2"/>
          <a:srcRect l="4340" t="4134" r="4185" b="3052"/>
          <a:stretch>
            <a:fillRect/>
          </a:stretch>
        </p:blipFill>
        <p:spPr bwMode="auto">
          <a:xfrm>
            <a:off x="539750" y="476250"/>
            <a:ext cx="8135938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Содержимое 2"/>
          <p:cNvSpPr>
            <a:spLocks noGrp="1"/>
          </p:cNvSpPr>
          <p:nvPr>
            <p:ph sz="quarter" idx="13"/>
          </p:nvPr>
        </p:nvSpPr>
        <p:spPr>
          <a:xfrm>
            <a:off x="1116013" y="765175"/>
            <a:ext cx="6400800" cy="3475038"/>
          </a:xfrm>
        </p:spPr>
        <p:txBody>
          <a:bodyPr/>
          <a:lstStyle/>
          <a:p>
            <a:pPr marL="44450" indent="0" algn="ctr">
              <a:buFont typeface="Georgia" pitchFamily="18" charset="0"/>
              <a:buNone/>
            </a:pPr>
            <a:r>
              <a:rPr lang="ru-RU" sz="4000" i="1" smtClean="0">
                <a:solidFill>
                  <a:schemeClr val="bg1"/>
                </a:solidFill>
              </a:rPr>
              <a:t> </a:t>
            </a:r>
            <a:r>
              <a:rPr lang="en-US" sz="4000" i="1" smtClean="0">
                <a:solidFill>
                  <a:schemeClr val="bg1"/>
                </a:solidFill>
                <a:latin typeface="Arial Black" pitchFamily="34" charset="0"/>
                <a:cs typeface="Angsana New" pitchFamily="18" charset="-34"/>
              </a:rPr>
              <a:t>14 </a:t>
            </a:r>
            <a:r>
              <a:rPr lang="ru-RU" sz="4000" i="1" smtClean="0">
                <a:solidFill>
                  <a:schemeClr val="bg1"/>
                </a:solidFill>
                <a:latin typeface="Arial" charset="0"/>
                <a:cs typeface="Angsana New" pitchFamily="18" charset="-34"/>
              </a:rPr>
              <a:t>октября</a:t>
            </a:r>
            <a:r>
              <a:rPr lang="ru-RU" sz="4000" i="1" smtClean="0">
                <a:solidFill>
                  <a:schemeClr val="bg1"/>
                </a:solidFill>
                <a:latin typeface="Arial Black" pitchFamily="34" charset="0"/>
                <a:cs typeface="Angsana New" pitchFamily="18" charset="-34"/>
              </a:rPr>
              <a:t>.</a:t>
            </a:r>
          </a:p>
          <a:p>
            <a:pPr marL="44450" indent="0" algn="ctr">
              <a:buFont typeface="Georgia" pitchFamily="18" charset="0"/>
              <a:buNone/>
            </a:pPr>
            <a:r>
              <a:rPr lang="ru-RU" sz="4000" i="1" smtClean="0">
                <a:solidFill>
                  <a:srgbClr val="00B050"/>
                </a:solidFill>
                <a:latin typeface="Arial Black" pitchFamily="34" charset="0"/>
                <a:cs typeface="Angsana New" pitchFamily="18" charset="-34"/>
              </a:rPr>
              <a:t>К</a:t>
            </a:r>
            <a:r>
              <a:rPr lang="ru-RU" sz="4000" i="1" smtClean="0">
                <a:solidFill>
                  <a:schemeClr val="bg1"/>
                </a:solidFill>
                <a:latin typeface="Arial Black" pitchFamily="34" charset="0"/>
                <a:cs typeface="Angsana New" pitchFamily="18" charset="-34"/>
              </a:rPr>
              <a:t>ла</a:t>
            </a:r>
            <a:r>
              <a:rPr lang="ru-RU" sz="4000" i="1" smtClean="0">
                <a:solidFill>
                  <a:srgbClr val="00B050"/>
                </a:solidFill>
                <a:latin typeface="Arial Black" pitchFamily="34" charset="0"/>
                <a:cs typeface="Angsana New" pitchFamily="18" charset="-34"/>
              </a:rPr>
              <a:t>сс</a:t>
            </a:r>
            <a:r>
              <a:rPr lang="ru-RU" sz="4000" i="1" smtClean="0">
                <a:solidFill>
                  <a:schemeClr val="bg1"/>
                </a:solidFill>
                <a:latin typeface="Arial Black" pitchFamily="34" charset="0"/>
                <a:cs typeface="Angsana New" pitchFamily="18" charset="-34"/>
              </a:rPr>
              <a:t>ная р</a:t>
            </a:r>
            <a:r>
              <a:rPr lang="ru-RU" sz="4000" i="1" smtClean="0">
                <a:solidFill>
                  <a:srgbClr val="00B050"/>
                </a:solidFill>
                <a:latin typeface="Arial Black" pitchFamily="34" charset="0"/>
                <a:cs typeface="Angsana New" pitchFamily="18" charset="-34"/>
              </a:rPr>
              <a:t>а</a:t>
            </a:r>
            <a:r>
              <a:rPr lang="ru-RU" sz="4000" i="1" smtClean="0">
                <a:solidFill>
                  <a:schemeClr val="bg1"/>
                </a:solidFill>
                <a:latin typeface="Arial Black" pitchFamily="34" charset="0"/>
                <a:cs typeface="Angsana New" pitchFamily="18" charset="-34"/>
              </a:rPr>
              <a:t>бота.</a:t>
            </a:r>
          </a:p>
          <a:p>
            <a:pPr marL="44450" indent="0" algn="ctr">
              <a:buFont typeface="Georgia" pitchFamily="18" charset="0"/>
              <a:buNone/>
            </a:pPr>
            <a:endParaRPr lang="ru-RU" sz="4000" i="1" smtClean="0">
              <a:solidFill>
                <a:schemeClr val="bg1"/>
              </a:solidFill>
              <a:latin typeface="Arial Black" pitchFamily="34" charset="0"/>
              <a:cs typeface="Angsana New" pitchFamily="18" charset="-34"/>
            </a:endParaRPr>
          </a:p>
          <a:p>
            <a:pPr marL="44450" indent="0" algn="ctr">
              <a:buFont typeface="Georgia" pitchFamily="18" charset="0"/>
              <a:buNone/>
            </a:pPr>
            <a:r>
              <a:rPr lang="ru-RU" sz="4000" i="1" smtClean="0">
                <a:solidFill>
                  <a:schemeClr val="bg1"/>
                </a:solidFill>
                <a:latin typeface="Arial Black" pitchFamily="34" charset="0"/>
                <a:cs typeface="Angsana New" pitchFamily="18" charset="-34"/>
              </a:rPr>
              <a:t> </a:t>
            </a:r>
          </a:p>
        </p:txBody>
      </p:sp>
      <p:pic>
        <p:nvPicPr>
          <p:cNvPr id="4198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6988" y="41275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99500" y="63960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82038" y="50800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308850" y="64214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011863" y="643572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787900" y="63960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635375" y="6372225"/>
            <a:ext cx="381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484438" y="6421438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289050" y="641350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3813" y="6381750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6988" y="5373688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0" y="4365625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0" y="342900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3813" y="2565400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3813" y="1674813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0" y="82708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25538" y="0"/>
            <a:ext cx="381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4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978400" y="23813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384925" y="333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651750" y="333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64588" y="104457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28075" y="22050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20138" y="3357563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28075" y="450850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56650" y="5510213"/>
            <a:ext cx="381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319338" y="33338"/>
            <a:ext cx="381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813175" y="38100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Рисунок 27" descr="C:\Users\User\Pictures\Рисунок1.jpg"/>
          <p:cNvPicPr>
            <a:picLocks noChangeAspect="1" noChangeArrowheads="1"/>
          </p:cNvPicPr>
          <p:nvPr/>
        </p:nvPicPr>
        <p:blipFill>
          <a:blip r:embed="rId2"/>
          <a:srcRect l="4340" t="4134" r="4185" b="3052"/>
          <a:stretch>
            <a:fillRect/>
          </a:stretch>
        </p:blipFill>
        <p:spPr bwMode="auto">
          <a:xfrm>
            <a:off x="539750" y="476250"/>
            <a:ext cx="8135938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53" y="510010"/>
            <a:ext cx="7936776" cy="854968"/>
          </a:xfrm>
        </p:spPr>
        <p:txBody>
          <a:bodyPr>
            <a:normAutofit fontScale="90000"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rgbClr val="0070C0"/>
                </a:solidFill>
              </a:rPr>
              <a:t>Подумай и запиши числа в порядке убывания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4035" name="Содержимое 2"/>
          <p:cNvSpPr>
            <a:spLocks noGrp="1"/>
          </p:cNvSpPr>
          <p:nvPr>
            <p:ph sz="quarter" idx="13"/>
          </p:nvPr>
        </p:nvSpPr>
        <p:spPr>
          <a:xfrm>
            <a:off x="1042988" y="2205038"/>
            <a:ext cx="6400800" cy="3475037"/>
          </a:xfrm>
        </p:spPr>
        <p:txBody>
          <a:bodyPr/>
          <a:lstStyle/>
          <a:p>
            <a:pPr>
              <a:buFont typeface="Georgia" pitchFamily="18" charset="0"/>
              <a:buNone/>
            </a:pPr>
            <a:endParaRPr lang="ru-RU" smtClean="0"/>
          </a:p>
          <a:p>
            <a:pPr>
              <a:buFont typeface="Georgia" pitchFamily="18" charset="0"/>
              <a:buNone/>
            </a:pPr>
            <a:endParaRPr lang="ru-RU" smtClean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258888" y="2205038"/>
            <a:ext cx="720725" cy="6477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916238" y="2276475"/>
            <a:ext cx="647700" cy="6477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7538" y="2205038"/>
            <a:ext cx="720725" cy="71913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58888" y="3500438"/>
            <a:ext cx="720725" cy="7207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90850" y="4543425"/>
            <a:ext cx="647700" cy="6477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041" name="TextBox 9"/>
          <p:cNvSpPr txBox="1">
            <a:spLocks noChangeArrowheads="1"/>
          </p:cNvSpPr>
          <p:nvPr/>
        </p:nvSpPr>
        <p:spPr bwMode="auto">
          <a:xfrm>
            <a:off x="4427538" y="4545013"/>
            <a:ext cx="12969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12</a:t>
            </a:r>
          </a:p>
        </p:txBody>
      </p:sp>
      <p:sp>
        <p:nvSpPr>
          <p:cNvPr id="44042" name="TextBox 10"/>
          <p:cNvSpPr txBox="1">
            <a:spLocks noChangeArrowheads="1"/>
          </p:cNvSpPr>
          <p:nvPr/>
        </p:nvSpPr>
        <p:spPr bwMode="auto">
          <a:xfrm>
            <a:off x="2268538" y="2276475"/>
            <a:ext cx="5032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-</a:t>
            </a:r>
          </a:p>
        </p:txBody>
      </p:sp>
      <p:sp>
        <p:nvSpPr>
          <p:cNvPr id="44043" name="TextBox 11"/>
          <p:cNvSpPr txBox="1">
            <a:spLocks noChangeArrowheads="1"/>
          </p:cNvSpPr>
          <p:nvPr/>
        </p:nvSpPr>
        <p:spPr bwMode="auto">
          <a:xfrm>
            <a:off x="3779838" y="2205038"/>
            <a:ext cx="504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=</a:t>
            </a:r>
          </a:p>
        </p:txBody>
      </p:sp>
      <p:sp>
        <p:nvSpPr>
          <p:cNvPr id="44044" name="TextBox 12"/>
          <p:cNvSpPr txBox="1">
            <a:spLocks noChangeArrowheads="1"/>
          </p:cNvSpPr>
          <p:nvPr/>
        </p:nvSpPr>
        <p:spPr bwMode="auto">
          <a:xfrm>
            <a:off x="2195513" y="3429000"/>
            <a:ext cx="5048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+</a:t>
            </a:r>
          </a:p>
        </p:txBody>
      </p:sp>
      <p:sp>
        <p:nvSpPr>
          <p:cNvPr id="44045" name="TextBox 13"/>
          <p:cNvSpPr txBox="1">
            <a:spLocks noChangeArrowheads="1"/>
          </p:cNvSpPr>
          <p:nvPr/>
        </p:nvSpPr>
        <p:spPr bwMode="auto">
          <a:xfrm>
            <a:off x="4356100" y="3563938"/>
            <a:ext cx="1079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13</a:t>
            </a:r>
          </a:p>
        </p:txBody>
      </p:sp>
      <p:sp>
        <p:nvSpPr>
          <p:cNvPr id="44046" name="TextBox 14"/>
          <p:cNvSpPr txBox="1">
            <a:spLocks noChangeArrowheads="1"/>
          </p:cNvSpPr>
          <p:nvPr/>
        </p:nvSpPr>
        <p:spPr bwMode="auto">
          <a:xfrm>
            <a:off x="3743325" y="3500438"/>
            <a:ext cx="504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=</a:t>
            </a:r>
          </a:p>
        </p:txBody>
      </p:sp>
      <p:sp>
        <p:nvSpPr>
          <p:cNvPr id="44047" name="TextBox 15"/>
          <p:cNvSpPr txBox="1">
            <a:spLocks noChangeArrowheads="1"/>
          </p:cNvSpPr>
          <p:nvPr/>
        </p:nvSpPr>
        <p:spPr bwMode="auto">
          <a:xfrm>
            <a:off x="2987675" y="3538538"/>
            <a:ext cx="504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7</a:t>
            </a:r>
          </a:p>
        </p:txBody>
      </p:sp>
      <p:sp>
        <p:nvSpPr>
          <p:cNvPr id="44048" name="TextBox 16"/>
          <p:cNvSpPr txBox="1">
            <a:spLocks noChangeArrowheads="1"/>
          </p:cNvSpPr>
          <p:nvPr/>
        </p:nvSpPr>
        <p:spPr bwMode="auto">
          <a:xfrm>
            <a:off x="3851275" y="4581525"/>
            <a:ext cx="5048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=</a:t>
            </a:r>
          </a:p>
        </p:txBody>
      </p:sp>
      <p:sp>
        <p:nvSpPr>
          <p:cNvPr id="44049" name="TextBox 17"/>
          <p:cNvSpPr txBox="1">
            <a:spLocks noChangeArrowheads="1"/>
          </p:cNvSpPr>
          <p:nvPr/>
        </p:nvSpPr>
        <p:spPr bwMode="auto">
          <a:xfrm>
            <a:off x="2124075" y="4581525"/>
            <a:ext cx="5032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+</a:t>
            </a:r>
          </a:p>
        </p:txBody>
      </p:sp>
      <p:sp>
        <p:nvSpPr>
          <p:cNvPr id="44050" name="TextBox 18"/>
          <p:cNvSpPr txBox="1">
            <a:spLocks noChangeArrowheads="1"/>
          </p:cNvSpPr>
          <p:nvPr/>
        </p:nvSpPr>
        <p:spPr bwMode="auto">
          <a:xfrm>
            <a:off x="1331913" y="4581525"/>
            <a:ext cx="5032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193800" y="2278063"/>
            <a:ext cx="11890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14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987675" y="2278063"/>
            <a:ext cx="504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8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059113" y="4519613"/>
            <a:ext cx="504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8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368425" y="3575050"/>
            <a:ext cx="5032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6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572000" y="2278063"/>
            <a:ext cx="504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6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062038" y="5589588"/>
            <a:ext cx="13350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14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397125" y="5611813"/>
            <a:ext cx="5032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8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492500" y="5629275"/>
            <a:ext cx="5032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Trebuchet MS" pitchFamily="34" charset="0"/>
              </a:rPr>
              <a:t>6</a:t>
            </a:r>
          </a:p>
        </p:txBody>
      </p:sp>
      <p:pic>
        <p:nvPicPr>
          <p:cNvPr id="4405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8100" y="41275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9688" y="98107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308850" y="1905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795963" y="317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356100" y="-9525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4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959100" y="3175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89975" y="1343025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492250" y="19050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75688" y="41275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70925" y="637698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9688" y="6381750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07438" y="497205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91563" y="3670300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380288" y="6443663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730875" y="64214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4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165600" y="6443663"/>
            <a:ext cx="381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765425" y="6430963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333500" y="64214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91563" y="240982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0963" y="215582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8100" y="3386138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06363" y="4903788"/>
            <a:ext cx="381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Рисунок 33" descr="C:\Users\User\Pictures\Рисунок1.jpg"/>
          <p:cNvPicPr>
            <a:picLocks noChangeAspect="1" noChangeArrowheads="1"/>
          </p:cNvPicPr>
          <p:nvPr/>
        </p:nvPicPr>
        <p:blipFill>
          <a:blip r:embed="rId2"/>
          <a:srcRect l="4340" t="4134" r="4185" b="3052"/>
          <a:stretch>
            <a:fillRect/>
          </a:stretch>
        </p:blipFill>
        <p:spPr bwMode="auto">
          <a:xfrm>
            <a:off x="539750" y="476250"/>
            <a:ext cx="8135938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971550" y="612775"/>
            <a:ext cx="1809750" cy="1223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13 - 6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7900" y="612775"/>
            <a:ext cx="1795463" cy="1223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7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088" y="1773238"/>
            <a:ext cx="360362" cy="4318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851275" y="2508250"/>
            <a:ext cx="1633538" cy="1223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11 - 6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851275" y="2505075"/>
            <a:ext cx="1633538" cy="1223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67100" y="3624263"/>
            <a:ext cx="431800" cy="4318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89013" y="2505075"/>
            <a:ext cx="1730375" cy="11525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5 + 7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19175" y="2492375"/>
            <a:ext cx="1714500" cy="11525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12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90563" y="3590925"/>
            <a:ext cx="360362" cy="3603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500813" y="4514850"/>
            <a:ext cx="1601787" cy="11525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14 - 6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516688" y="4511675"/>
            <a:ext cx="1612900" cy="11525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8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192838" y="5583238"/>
            <a:ext cx="358775" cy="3603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879850" y="4525963"/>
            <a:ext cx="1633538" cy="12239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8  + 4 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881438" y="4540250"/>
            <a:ext cx="1631950" cy="1223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12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521075" y="5594350"/>
            <a:ext cx="360363" cy="3603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084263" y="4514850"/>
            <a:ext cx="1658937" cy="10795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15 – 8 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1068388" y="4514850"/>
            <a:ext cx="1674812" cy="10795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7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38188" y="5551488"/>
            <a:ext cx="360362" cy="3603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516688" y="2492375"/>
            <a:ext cx="1601787" cy="1223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5 + 9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516688" y="2508250"/>
            <a:ext cx="1601787" cy="1223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14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238875" y="3644900"/>
            <a:ext cx="360363" cy="36036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6373813" y="642938"/>
            <a:ext cx="1798637" cy="12239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11 – 8 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372225" y="642938"/>
            <a:ext cx="1800225" cy="12239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3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156325" y="1836738"/>
            <a:ext cx="360363" cy="3603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683000" y="641350"/>
            <a:ext cx="1814513" cy="1223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8  + 5 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659188" y="620713"/>
            <a:ext cx="1825625" cy="12239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13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348038" y="1801813"/>
            <a:ext cx="360362" cy="36036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pic>
        <p:nvPicPr>
          <p:cNvPr id="4303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313" y="2346325"/>
            <a:ext cx="381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465263" y="-952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192588" y="6405563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713038" y="6421438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331913" y="6440488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96838" y="630872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75688" y="6381750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4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75688" y="41275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98425" y="41275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48713" y="1254125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83625" y="2513013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64588" y="3827463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4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77275" y="5116513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380288" y="6427788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753100" y="642143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192588" y="2222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771775" y="41275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4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0800" y="3714750"/>
            <a:ext cx="381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8575" y="5138738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8100" y="1125538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859463" y="23813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5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518400" y="49213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15" grpId="0" animBg="1"/>
      <p:bldP spid="15" grpId="1" animBg="1"/>
      <p:bldP spid="16" grpId="0" animBg="1"/>
      <p:bldP spid="16" grpId="1" animBg="1"/>
      <p:bldP spid="10" grpId="0" animBg="1"/>
      <p:bldP spid="10" grpId="1" animBg="1"/>
      <p:bldP spid="11" grpId="0" animBg="1"/>
      <p:bldP spid="11" grpId="1" animBg="1"/>
      <p:bldP spid="28" grpId="0" animBg="1"/>
      <p:bldP spid="28" grpId="1" animBg="1"/>
      <p:bldP spid="29" grpId="0" animBg="1"/>
      <p:bldP spid="29" grpId="1" animBg="1"/>
      <p:bldP spid="31" grpId="0" animBg="1"/>
      <p:bldP spid="31" grpId="1" animBg="1"/>
      <p:bldP spid="32" grpId="0" animBg="1"/>
      <p:bldP spid="32" grpId="1" animBg="1"/>
      <p:bldP spid="40" grpId="0" animBg="1"/>
      <p:bldP spid="40" grpId="1" animBg="1"/>
      <p:bldP spid="41" grpId="0" animBg="1"/>
      <p:bldP spid="41" grpId="1" animBg="1"/>
      <p:bldP spid="43" grpId="0" animBg="1"/>
      <p:bldP spid="43" grpId="1" animBg="1"/>
      <p:bldP spid="44" grpId="0" animBg="1"/>
      <p:bldP spid="44" grpId="1" animBg="1"/>
      <p:bldP spid="46" grpId="0" animBg="1"/>
      <p:bldP spid="46" grpId="1" animBg="1"/>
      <p:bldP spid="47" grpId="0" animBg="1"/>
      <p:bldP spid="47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Рисунок 28" descr="C:\Users\User\Pictures\Рисунок1.jpg"/>
          <p:cNvPicPr>
            <a:picLocks noChangeAspect="1" noChangeArrowheads="1"/>
          </p:cNvPicPr>
          <p:nvPr/>
        </p:nvPicPr>
        <p:blipFill>
          <a:blip r:embed="rId2"/>
          <a:srcRect l="4340" t="4134" r="4185" b="3052"/>
          <a:stretch>
            <a:fillRect/>
          </a:stretch>
        </p:blipFill>
        <p:spPr bwMode="auto">
          <a:xfrm>
            <a:off x="539750" y="476250"/>
            <a:ext cx="8137525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2988" y="4292600"/>
          <a:ext cx="1368152" cy="1558121"/>
        </p:xfrm>
        <a:graphic>
          <a:graphicData uri="http://schemas.openxmlformats.org/drawingml/2006/table">
            <a:tbl>
              <a:tblPr/>
              <a:tblGrid>
                <a:gridCol w="342038"/>
                <a:gridCol w="342038"/>
                <a:gridCol w="342038"/>
                <a:gridCol w="342038"/>
              </a:tblGrid>
              <a:tr h="2130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3563938" y="4797425"/>
            <a:ext cx="0" cy="1444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3203575" y="4292600"/>
          <a:ext cx="1368152" cy="1558121"/>
        </p:xfrm>
        <a:graphic>
          <a:graphicData uri="http://schemas.openxmlformats.org/drawingml/2006/table">
            <a:tbl>
              <a:tblPr/>
              <a:tblGrid>
                <a:gridCol w="342038"/>
                <a:gridCol w="342038"/>
                <a:gridCol w="342038"/>
                <a:gridCol w="342038"/>
              </a:tblGrid>
              <a:tr h="2130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3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1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5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8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42988" y="2420938"/>
          <a:ext cx="1368152" cy="1558121"/>
        </p:xfrm>
        <a:graphic>
          <a:graphicData uri="http://schemas.openxmlformats.org/drawingml/2006/table">
            <a:tbl>
              <a:tblPr/>
              <a:tblGrid>
                <a:gridCol w="342038"/>
                <a:gridCol w="342038"/>
                <a:gridCol w="342038"/>
                <a:gridCol w="342038"/>
              </a:tblGrid>
              <a:tr h="2130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5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7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4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2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3203575" y="2420938"/>
          <a:ext cx="1368152" cy="1558121"/>
        </p:xfrm>
        <a:graphic>
          <a:graphicData uri="http://schemas.openxmlformats.org/drawingml/2006/table">
            <a:tbl>
              <a:tblPr/>
              <a:tblGrid>
                <a:gridCol w="342038"/>
                <a:gridCol w="342038"/>
                <a:gridCol w="342038"/>
                <a:gridCol w="342038"/>
              </a:tblGrid>
              <a:tr h="2130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4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4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1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3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7342" name="Group 238"/>
          <p:cNvGraphicFramePr>
            <a:graphicFrameLocks noGrp="1"/>
          </p:cNvGraphicFramePr>
          <p:nvPr/>
        </p:nvGraphicFramePr>
        <p:xfrm>
          <a:off x="5435600" y="4292600"/>
          <a:ext cx="1368425" cy="1557021"/>
        </p:xfrm>
        <a:graphic>
          <a:graphicData uri="http://schemas.openxmlformats.org/drawingml/2006/table">
            <a:tbl>
              <a:tblPr/>
              <a:tblGrid>
                <a:gridCol w="342900"/>
                <a:gridCol w="341313"/>
                <a:gridCol w="342900"/>
                <a:gridCol w="341312"/>
              </a:tblGrid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5435600" y="2420938"/>
          <a:ext cx="1368152" cy="1558121"/>
        </p:xfrm>
        <a:graphic>
          <a:graphicData uri="http://schemas.openxmlformats.org/drawingml/2006/table">
            <a:tbl>
              <a:tblPr/>
              <a:tblGrid>
                <a:gridCol w="342038"/>
                <a:gridCol w="342038"/>
                <a:gridCol w="342038"/>
                <a:gridCol w="342038"/>
              </a:tblGrid>
              <a:tr h="2130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7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6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2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3</a:t>
                      </a:r>
                      <a:endParaRPr lang="ru-RU" sz="2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30" name="Прямая соединительная линия 29"/>
          <p:cNvCxnSpPr/>
          <p:nvPr/>
        </p:nvCxnSpPr>
        <p:spPr>
          <a:xfrm>
            <a:off x="3563938" y="5229225"/>
            <a:ext cx="7207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795963" y="5229225"/>
            <a:ext cx="7207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403350" y="3357563"/>
            <a:ext cx="7207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563938" y="3357563"/>
            <a:ext cx="7207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795963" y="3357563"/>
            <a:ext cx="7207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403350" y="5229225"/>
            <a:ext cx="7207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1403350" y="4797425"/>
            <a:ext cx="0" cy="1444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795963" y="2924175"/>
            <a:ext cx="0" cy="1444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724525" y="4868863"/>
            <a:ext cx="1428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492500" y="4868863"/>
            <a:ext cx="1555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331913" y="4868863"/>
            <a:ext cx="1444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724525" y="2997200"/>
            <a:ext cx="1428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92500" y="2997200"/>
            <a:ext cx="1555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1331913" y="2997200"/>
            <a:ext cx="1555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7" name="Заголовок 96"/>
          <p:cNvSpPr>
            <a:spLocks noGrp="1"/>
          </p:cNvSpPr>
          <p:nvPr>
            <p:ph type="title"/>
          </p:nvPr>
        </p:nvSpPr>
        <p:spPr>
          <a:xfrm>
            <a:off x="1265806" y="681583"/>
            <a:ext cx="6512511" cy="1143000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rgbClr val="0070C0"/>
                </a:solidFill>
              </a:rPr>
              <a:t>Решите выражения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731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90488" y="23813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1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459163" y="642302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1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268538" y="638810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2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08075" y="6423025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2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7788" y="6380163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2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40775" y="6388100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2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29650" y="1428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24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4925" y="3905250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2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32825" y="5157788"/>
            <a:ext cx="3794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2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0638" y="5157788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2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380288" y="644207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2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870575" y="6399213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2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643438" y="6423025"/>
            <a:ext cx="381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3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6038" y="1243013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3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9213" y="2493963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3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36013" y="1243013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3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75688" y="2420938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34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75688" y="3716338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3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273300" y="0"/>
            <a:ext cx="381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3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648075" y="22225"/>
            <a:ext cx="381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3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932363" y="47625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3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178550" y="22225"/>
            <a:ext cx="381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3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380288" y="14288"/>
            <a:ext cx="37941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34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08075" y="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Рисунок 3" descr="C:\Users\User\Pictures\Рисунок1.jpg"/>
          <p:cNvPicPr>
            <a:picLocks noChangeAspect="1" noChangeArrowheads="1"/>
          </p:cNvPicPr>
          <p:nvPr/>
        </p:nvPicPr>
        <p:blipFill>
          <a:blip r:embed="rId2"/>
          <a:srcRect l="4340" t="4134" r="4185" b="3052"/>
          <a:stretch>
            <a:fillRect/>
          </a:stretch>
        </p:blipFill>
        <p:spPr bwMode="auto">
          <a:xfrm>
            <a:off x="611188" y="476250"/>
            <a:ext cx="8135937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8100" y="41275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667625" y="41275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86800" y="6411913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4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316038" y="645160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5888" y="5373688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5888" y="635635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43000" y="15875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8575" y="108585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75688" y="61913"/>
            <a:ext cx="381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4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99500" y="542448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4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64588" y="108585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4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658100" y="6419850"/>
            <a:ext cx="381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43" name="Rectangle 15"/>
          <p:cNvSpPr>
            <a:spLocks noChangeArrowheads="1"/>
          </p:cNvSpPr>
          <p:nvPr/>
        </p:nvSpPr>
        <p:spPr bwMode="auto">
          <a:xfrm>
            <a:off x="1042988" y="1125538"/>
            <a:ext cx="6985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C0000"/>
                </a:solidFill>
              </a:rPr>
              <a:t>Тема урока</a:t>
            </a:r>
          </a:p>
        </p:txBody>
      </p:sp>
      <p:sp>
        <p:nvSpPr>
          <p:cNvPr id="99345" name="Rectangle 17"/>
          <p:cNvSpPr>
            <a:spLocks noChangeArrowheads="1"/>
          </p:cNvSpPr>
          <p:nvPr/>
        </p:nvSpPr>
        <p:spPr bwMode="auto">
          <a:xfrm>
            <a:off x="1258888" y="2060575"/>
            <a:ext cx="6985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2"/>
                </a:solidFill>
              </a:rPr>
              <a:t>Нахождение значения выражений в столбик</a:t>
            </a:r>
          </a:p>
        </p:txBody>
      </p:sp>
      <p:sp>
        <p:nvSpPr>
          <p:cNvPr id="99346" name="Rectangle 18"/>
          <p:cNvSpPr>
            <a:spLocks noChangeArrowheads="1"/>
          </p:cNvSpPr>
          <p:nvPr/>
        </p:nvSpPr>
        <p:spPr bwMode="auto">
          <a:xfrm>
            <a:off x="1187450" y="3284538"/>
            <a:ext cx="6985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C0000"/>
                </a:solidFill>
              </a:rPr>
              <a:t>Цель урока</a:t>
            </a:r>
          </a:p>
        </p:txBody>
      </p:sp>
      <p:sp>
        <p:nvSpPr>
          <p:cNvPr id="99347" name="Rectangle 19"/>
          <p:cNvSpPr>
            <a:spLocks noChangeArrowheads="1"/>
          </p:cNvSpPr>
          <p:nvPr/>
        </p:nvSpPr>
        <p:spPr bwMode="auto">
          <a:xfrm>
            <a:off x="1187450" y="4221163"/>
            <a:ext cx="6985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2"/>
                </a:solidFill>
              </a:rPr>
              <a:t>учиться находить значение выражений на сложение и вычитание в столбик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9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9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9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9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9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9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9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9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50000">
              <a:srgbClr val="0066FF"/>
            </a:gs>
            <a:gs pos="100000">
              <a:srgbClr val="99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7" name="AutoShape 37"/>
          <p:cNvSpPr>
            <a:spLocks noChangeArrowheads="1"/>
          </p:cNvSpPr>
          <p:nvPr/>
        </p:nvSpPr>
        <p:spPr bwMode="auto">
          <a:xfrm rot="1261379">
            <a:off x="5364163" y="3357563"/>
            <a:ext cx="1058862" cy="1254125"/>
          </a:xfrm>
          <a:custGeom>
            <a:avLst/>
            <a:gdLst>
              <a:gd name="T0" fmla="*/ 41587979 w 21600"/>
              <a:gd name="T1" fmla="*/ 0 h 21600"/>
              <a:gd name="T2" fmla="*/ 31269078 w 21600"/>
              <a:gd name="T3" fmla="*/ 0 h 21600"/>
              <a:gd name="T4" fmla="*/ 0 w 21600"/>
              <a:gd name="T5" fmla="*/ 43864995 h 21600"/>
              <a:gd name="T6" fmla="*/ 0 w 21600"/>
              <a:gd name="T7" fmla="*/ 58340611 h 21600"/>
              <a:gd name="T8" fmla="*/ 0 w 21600"/>
              <a:gd name="T9" fmla="*/ 72816184 h 21600"/>
              <a:gd name="T10" fmla="*/ 21522153 w 21600"/>
              <a:gd name="T11" fmla="*/ 60383499 h 21600"/>
              <a:gd name="T12" fmla="*/ 43044257 w 21600"/>
              <a:gd name="T13" fmla="*/ 30191720 h 21600"/>
              <a:gd name="T14" fmla="*/ 51906892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6700 h 21600"/>
              <a:gd name="T26" fmla="*/ 17912 w 21600"/>
              <a:gd name="T27" fmla="*/ 1791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lnTo>
                  <a:pt x="17306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76" name="AutoShape 36"/>
          <p:cNvSpPr>
            <a:spLocks noChangeArrowheads="1"/>
          </p:cNvSpPr>
          <p:nvPr/>
        </p:nvSpPr>
        <p:spPr bwMode="auto">
          <a:xfrm rot="2333782" flipH="1" flipV="1">
            <a:off x="2051050" y="3141663"/>
            <a:ext cx="1173163" cy="1338262"/>
          </a:xfrm>
          <a:custGeom>
            <a:avLst/>
            <a:gdLst>
              <a:gd name="T0" fmla="*/ 51051215 w 21600"/>
              <a:gd name="T1" fmla="*/ 0 h 21600"/>
              <a:gd name="T2" fmla="*/ 38384264 w 21600"/>
              <a:gd name="T3" fmla="*/ 0 h 21600"/>
              <a:gd name="T4" fmla="*/ 0 w 21600"/>
              <a:gd name="T5" fmla="*/ 49948086 h 21600"/>
              <a:gd name="T6" fmla="*/ 0 w 21600"/>
              <a:gd name="T7" fmla="*/ 66431085 h 21600"/>
              <a:gd name="T8" fmla="*/ 0 w 21600"/>
              <a:gd name="T9" fmla="*/ 82914130 h 21600"/>
              <a:gd name="T10" fmla="*/ 26419411 w 21600"/>
              <a:gd name="T11" fmla="*/ 68757305 h 21600"/>
              <a:gd name="T12" fmla="*/ 52838821 w 21600"/>
              <a:gd name="T13" fmla="*/ 34378653 h 21600"/>
              <a:gd name="T14" fmla="*/ 63718126 w 21600"/>
              <a:gd name="T15" fmla="*/ 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0 w 21600"/>
              <a:gd name="T25" fmla="*/ 16700 h 21600"/>
              <a:gd name="T26" fmla="*/ 17912 w 21600"/>
              <a:gd name="T27" fmla="*/ 1791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306" y="0"/>
                </a:moveTo>
                <a:lnTo>
                  <a:pt x="13012" y="0"/>
                </a:lnTo>
                <a:lnTo>
                  <a:pt x="16700" y="0"/>
                </a:lnTo>
                <a:lnTo>
                  <a:pt x="16700" y="16700"/>
                </a:lnTo>
                <a:lnTo>
                  <a:pt x="0" y="16700"/>
                </a:lnTo>
                <a:lnTo>
                  <a:pt x="0" y="13012"/>
                </a:lnTo>
                <a:lnTo>
                  <a:pt x="0" y="17306"/>
                </a:lnTo>
                <a:lnTo>
                  <a:pt x="0" y="21600"/>
                </a:lnTo>
                <a:lnTo>
                  <a:pt x="0" y="17912"/>
                </a:lnTo>
                <a:lnTo>
                  <a:pt x="17912" y="17912"/>
                </a:lnTo>
                <a:lnTo>
                  <a:pt x="17912" y="0"/>
                </a:lnTo>
                <a:lnTo>
                  <a:pt x="21600" y="0"/>
                </a:lnTo>
                <a:lnTo>
                  <a:pt x="17306" y="0"/>
                </a:lnTo>
                <a:close/>
              </a:path>
            </a:pathLst>
          </a:cu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2987675" y="3284538"/>
            <a:ext cx="2736850" cy="216058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3492500" y="2060575"/>
            <a:ext cx="1727200" cy="13684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10248" name="Picture 8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5516563"/>
            <a:ext cx="10414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 descr="sn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3933825"/>
            <a:ext cx="79375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0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700213"/>
            <a:ext cx="106521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1" descr="sn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79388" y="188913"/>
            <a:ext cx="75565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2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979613" y="188913"/>
            <a:ext cx="1103312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3" descr="sne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140200" y="188913"/>
            <a:ext cx="8143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14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5940425" y="188913"/>
            <a:ext cx="1103313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Picture 15" descr="sne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243888" y="188913"/>
            <a:ext cx="728662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Picture 1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1773238"/>
            <a:ext cx="106521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8" name="Picture 18" descr="sn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172450" y="3933825"/>
            <a:ext cx="79375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9" name="Picture 19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85113" y="5445125"/>
            <a:ext cx="10683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0" name="Picture 20" descr="sne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227763" y="5734050"/>
            <a:ext cx="79057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1" name="Picture 21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211638" y="5445125"/>
            <a:ext cx="10683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2" name="Picture 22" descr="sne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195513" y="5734050"/>
            <a:ext cx="8540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3" name="Picture 33" descr="varezki2_resize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933"/>
          <a:stretch>
            <a:fillRect/>
          </a:stretch>
        </p:blipFill>
        <p:spPr bwMode="auto">
          <a:xfrm rot="-8340417">
            <a:off x="1349375" y="3451225"/>
            <a:ext cx="9937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4" name="Picture 34" descr="varezki2_resize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599"/>
          <a:stretch>
            <a:fillRect/>
          </a:stretch>
        </p:blipFill>
        <p:spPr bwMode="auto">
          <a:xfrm rot="1798119">
            <a:off x="6149975" y="2566988"/>
            <a:ext cx="10445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8" name="Oval 38"/>
          <p:cNvSpPr>
            <a:spLocks noChangeArrowheads="1"/>
          </p:cNvSpPr>
          <p:nvPr/>
        </p:nvSpPr>
        <p:spPr bwMode="auto">
          <a:xfrm rot="830955">
            <a:off x="2913063" y="5183188"/>
            <a:ext cx="1150937" cy="503237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279" name="Oval 39"/>
          <p:cNvSpPr>
            <a:spLocks noChangeArrowheads="1"/>
          </p:cNvSpPr>
          <p:nvPr/>
        </p:nvSpPr>
        <p:spPr bwMode="auto">
          <a:xfrm rot="-665123">
            <a:off x="4795838" y="5176838"/>
            <a:ext cx="1146175" cy="5048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280" name="Oval 40"/>
          <p:cNvSpPr>
            <a:spLocks noChangeArrowheads="1"/>
          </p:cNvSpPr>
          <p:nvPr/>
        </p:nvSpPr>
        <p:spPr bwMode="auto">
          <a:xfrm>
            <a:off x="3995738" y="2420938"/>
            <a:ext cx="287337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281" name="Oval 41"/>
          <p:cNvSpPr>
            <a:spLocks noChangeArrowheads="1"/>
          </p:cNvSpPr>
          <p:nvPr/>
        </p:nvSpPr>
        <p:spPr bwMode="auto">
          <a:xfrm>
            <a:off x="4572000" y="2349500"/>
            <a:ext cx="287338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283" name="AutoShape 43"/>
          <p:cNvSpPr>
            <a:spLocks noChangeArrowheads="1"/>
          </p:cNvSpPr>
          <p:nvPr/>
        </p:nvSpPr>
        <p:spPr bwMode="auto">
          <a:xfrm rot="-5759440">
            <a:off x="4432301" y="2776537"/>
            <a:ext cx="209550" cy="504825"/>
          </a:xfrm>
          <a:prstGeom prst="moon">
            <a:avLst>
              <a:gd name="adj" fmla="val 3881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10267" name="Picture 27" descr="1198423906_0lik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t="27179" r="54167" b="36531"/>
          <a:stretch>
            <a:fillRect/>
          </a:stretch>
        </p:blipFill>
        <p:spPr bwMode="auto">
          <a:xfrm rot="-745644">
            <a:off x="2840038" y="812800"/>
            <a:ext cx="2519362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5" name="Picture 45" descr="sne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87450" y="765175"/>
            <a:ext cx="728663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6" name="Picture 46" descr="sne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300788" y="1196975"/>
            <a:ext cx="728662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7" name="Picture 47" descr="sne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835150" y="1989138"/>
            <a:ext cx="728663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8" name="Picture 48" descr="sne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356100" y="260350"/>
            <a:ext cx="728663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9" name="Picture 49" descr="sne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468313" y="3860800"/>
            <a:ext cx="728662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0" name="Picture 50" descr="sne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812088" y="1989138"/>
            <a:ext cx="728662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1" name="Picture 51" descr="sne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6948488" y="3789363"/>
            <a:ext cx="728662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2" name="AutoShape 42"/>
          <p:cNvSpPr>
            <a:spLocks noChangeArrowheads="1"/>
          </p:cNvSpPr>
          <p:nvPr/>
        </p:nvSpPr>
        <p:spPr bwMode="auto">
          <a:xfrm rot="4163096">
            <a:off x="4739481" y="2097882"/>
            <a:ext cx="288925" cy="1081088"/>
          </a:xfrm>
          <a:prstGeom prst="triangle">
            <a:avLst>
              <a:gd name="adj" fmla="val 100000"/>
            </a:avLst>
          </a:prstGeom>
          <a:gradFill rotWithShape="1">
            <a:gsLst>
              <a:gs pos="0">
                <a:srgbClr val="FF6600"/>
              </a:gs>
              <a:gs pos="100000">
                <a:srgbClr val="FF99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10292" name="спор233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порт.wav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4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26" presetID="10" presetClass="entr" presetSubtype="0" repeatCount="4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5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37" presetID="1" presetClass="path" presetSubtype="0" repeatCount="300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1042 C 0.10816 -0.01042 0.19687 0.10231 0.19687 0.2412 C 0.19687 0.38009 0.10816 0.49352 -0.00035 0.49352 C -0.10868 0.49352 -0.19688 0.38009 -0.19688 0.2412 C -0.19688 0.10231 -0.10868 -0.01042 -0.00035 -0.01042 Z " pathEditMode="relative" rAng="0" ptsTypes="fffff">
                                      <p:cBhvr>
                                        <p:cTn id="138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2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14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145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149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1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17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41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18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43000"/>
                            </p:stCondLst>
                            <p:childTnLst>
                              <p:par>
                                <p:cTn id="18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 nodeType="afterGroup">
                            <p:stCondLst>
                              <p:cond delay="45000"/>
                            </p:stCondLst>
                            <p:childTnLst>
                              <p:par>
                                <p:cTn id="200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1" dur="10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 nodeType="afterGroup">
                            <p:stCondLst>
                              <p:cond delay="48000"/>
                            </p:stCondLst>
                            <p:childTnLst>
                              <p:par>
                                <p:cTn id="2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1" dur="2000" fill="hold"/>
                                        <p:tgtEl>
                                          <p:spTgt spid="102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25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86 -0.09236 C 0.03455 -0.12477 0.10677 -0.08125 0.13125 0.00486 C 0.15556 0.09074 0.12292 0.18703 0.05833 0.21967 C -0.00608 0.25208 -0.0783 0.20856 -0.10278 0.12245 C -0.12708 0.03657 -0.09444 -0.05973 -0.02986 -0.09236 Z " pathEditMode="relative" rAng="-1238949" ptsTypes="fffff">
                                      <p:cBhvr>
                                        <p:cTn id="256" dur="2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0" y="1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25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C 0.05347 -0.05833 0.13229 -0.04769 0.17569 0.02338 C 0.21927 0.09468 0.21146 0.19977 0.15798 0.25787 C 0.10503 0.31597 0.02604 0.30532 -0.01771 0.23426 C -0.06129 0.16319 -0.05313 0.0581 2.5E-6 7.40741E-7 Z " pathEditMode="relative" rAng="-2351964" ptsTypes="fffff">
                                      <p:cBhvr>
                                        <p:cTn id="259" dur="2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17" y="1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 nodeType="afterGroup">
                            <p:stCondLst>
                              <p:cond delay="61000"/>
                            </p:stCondLst>
                            <p:childTnLst>
                              <p:par>
                                <p:cTn id="26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1.38889E-6 0.64051 " pathEditMode="relative" rAng="0" ptsTypes="AA">
                                      <p:cBhvr>
                                        <p:cTn id="262" dur="10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 nodeType="afterGroup">
                            <p:stCondLst>
                              <p:cond delay="62000"/>
                            </p:stCondLst>
                            <p:childTnLst>
                              <p:par>
                                <p:cTn id="26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05469 0.60047 " pathEditMode="relative" rAng="0" ptsTypes="AA">
                                      <p:cBhvr>
                                        <p:cTn id="265" dur="10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6" y="3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 nodeType="afterGroup">
                            <p:stCondLst>
                              <p:cond delay="63000"/>
                            </p:stCondLst>
                            <p:childTnLst>
                              <p:par>
                                <p:cTn id="26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03976 0.77917 " pathEditMode="relative" rAng="0" ptsTypes="AA">
                                      <p:cBhvr>
                                        <p:cTn id="268" dur="1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7" y="3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 nodeType="afterGroup">
                            <p:stCondLst>
                              <p:cond delay="64000"/>
                            </p:stCondLst>
                            <p:childTnLst>
                              <p:par>
                                <p:cTn id="2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00034 0.19097 " pathEditMode="relative" rAng="0" ptsTypes="AA">
                                      <p:cBhvr>
                                        <p:cTn id="271" dur="1000" fill="hold"/>
                                        <p:tgtEl>
                                          <p:spTgt spid="10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9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 nodeType="afterGroup">
                            <p:stCondLst>
                              <p:cond delay="65000"/>
                            </p:stCondLst>
                            <p:childTnLst>
                              <p:par>
                                <p:cTn id="2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0.11788 0.55856 " pathEditMode="relative" rAng="0" ptsTypes="AA">
                                      <p:cBhvr>
                                        <p:cTn id="274" dur="1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85" y="2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 nodeType="afterGroup">
                            <p:stCondLst>
                              <p:cond delay="66000"/>
                            </p:stCondLst>
                            <p:childTnLst>
                              <p:par>
                                <p:cTn id="27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-0.31528 0.55856 " pathEditMode="relative" rAng="0" ptsTypes="AA">
                                      <p:cBhvr>
                                        <p:cTn id="277" dur="1000" fill="hold"/>
                                        <p:tgtEl>
                                          <p:spTgt spid="10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64" y="2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 nodeType="afterGroup">
                            <p:stCondLst>
                              <p:cond delay="67000"/>
                            </p:stCondLst>
                            <p:childTnLst>
                              <p:par>
                                <p:cTn id="27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2.59259E-6 L 0.0783 0.22269 " pathEditMode="relative" rAng="0" ptsTypes="AA">
                                      <p:cBhvr>
                                        <p:cTn id="280" dur="10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4" y="1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92"/>
                </p:tgtEl>
              </p:cMediaNode>
            </p:audio>
          </p:childTnLst>
        </p:cTn>
      </p:par>
    </p:tnLst>
    <p:bldLst>
      <p:bldP spid="10277" grpId="0" animBg="1"/>
      <p:bldP spid="10276" grpId="0" animBg="1"/>
      <p:bldP spid="10242" grpId="0" animBg="1"/>
      <p:bldP spid="10242" grpId="1" animBg="1"/>
      <p:bldP spid="10242" grpId="2" animBg="1"/>
      <p:bldP spid="10243" grpId="0" animBg="1"/>
      <p:bldP spid="10243" grpId="1" animBg="1"/>
      <p:bldP spid="10243" grpId="2" animBg="1"/>
      <p:bldP spid="10278" grpId="0" animBg="1"/>
      <p:bldP spid="10279" grpId="0" animBg="1"/>
      <p:bldP spid="10280" grpId="0" animBg="1"/>
      <p:bldP spid="10281" grpId="0" animBg="1"/>
      <p:bldP spid="10283" grpId="0" animBg="1"/>
      <p:bldP spid="10283" grpId="1" animBg="1"/>
      <p:bldP spid="1028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Рисунок 3" descr="C:\Users\User\Pictures\Рисунок1.jpg"/>
          <p:cNvPicPr>
            <a:picLocks noChangeAspect="1" noChangeArrowheads="1"/>
          </p:cNvPicPr>
          <p:nvPr/>
        </p:nvPicPr>
        <p:blipFill>
          <a:blip r:embed="rId2"/>
          <a:srcRect l="4340" t="4134" r="4185" b="3052"/>
          <a:stretch>
            <a:fillRect/>
          </a:stretch>
        </p:blipFill>
        <p:spPr bwMode="auto">
          <a:xfrm>
            <a:off x="611188" y="476250"/>
            <a:ext cx="8135937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38100" y="41275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667625" y="41275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7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86800" y="6411913"/>
            <a:ext cx="381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8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316038" y="645160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9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5888" y="5373688"/>
            <a:ext cx="379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60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5888" y="635635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61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1143000" y="15875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62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28575" y="1085850"/>
            <a:ext cx="3794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63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75688" y="61913"/>
            <a:ext cx="38100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64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699500" y="5424488"/>
            <a:ext cx="379413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65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8764588" y="1085850"/>
            <a:ext cx="37941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66" name="Picture 47" descr="sn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72000"/>
          </a:blip>
          <a:srcRect/>
          <a:stretch>
            <a:fillRect/>
          </a:stretch>
        </p:blipFill>
        <p:spPr bwMode="auto">
          <a:xfrm>
            <a:off x="7658100" y="6419850"/>
            <a:ext cx="3810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70" name="Rectangle 18"/>
          <p:cNvSpPr>
            <a:spLocks noChangeArrowheads="1"/>
          </p:cNvSpPr>
          <p:nvPr/>
        </p:nvSpPr>
        <p:spPr bwMode="auto">
          <a:xfrm>
            <a:off x="1187450" y="1700213"/>
            <a:ext cx="6985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bg2"/>
                </a:solidFill>
              </a:rPr>
              <a:t>(39 - 17) + 23 =</a:t>
            </a:r>
          </a:p>
        </p:txBody>
      </p:sp>
      <p:sp>
        <p:nvSpPr>
          <p:cNvPr id="100371" name="Rectangle 19"/>
          <p:cNvSpPr>
            <a:spLocks noChangeArrowheads="1"/>
          </p:cNvSpPr>
          <p:nvPr/>
        </p:nvSpPr>
        <p:spPr bwMode="auto">
          <a:xfrm>
            <a:off x="1258888" y="2924175"/>
            <a:ext cx="6985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bg2"/>
                </a:solidFill>
              </a:rPr>
              <a:t>92 - (14 +23) =</a:t>
            </a:r>
          </a:p>
        </p:txBody>
      </p:sp>
      <p:sp>
        <p:nvSpPr>
          <p:cNvPr id="100372" name="Rectangle 20"/>
          <p:cNvSpPr>
            <a:spLocks noChangeArrowheads="1"/>
          </p:cNvSpPr>
          <p:nvPr/>
        </p:nvSpPr>
        <p:spPr bwMode="auto">
          <a:xfrm>
            <a:off x="827088" y="549275"/>
            <a:ext cx="6985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C0000"/>
                </a:solidFill>
              </a:rPr>
              <a:t>Решите выражения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0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0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0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0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0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0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7" name="Рисунок 82" descr="клетка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08050"/>
            <a:ext cx="850106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TextBox 84"/>
          <p:cNvSpPr txBox="1"/>
          <p:nvPr/>
        </p:nvSpPr>
        <p:spPr>
          <a:xfrm>
            <a:off x="796013" y="2000784"/>
            <a:ext cx="32154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376092"/>
                </a:solidFill>
                <a:latin typeface="Rockwell" pitchFamily="18" charset="0"/>
              </a:rPr>
              <a:t>I</a:t>
            </a:r>
            <a:r>
              <a:rPr lang="ru-RU" sz="3200" b="1" dirty="0">
                <a:solidFill>
                  <a:srgbClr val="376092"/>
                </a:solidFill>
                <a:latin typeface="Cambria" pitchFamily="18" charset="0"/>
              </a:rPr>
              <a:t> </a:t>
            </a:r>
            <a:r>
              <a:rPr lang="ru-RU" sz="3200" b="1" dirty="0" smtClean="0">
                <a:solidFill>
                  <a:srgbClr val="376092"/>
                </a:solidFill>
                <a:latin typeface="Cambria" pitchFamily="18" charset="0"/>
              </a:rPr>
              <a:t>класс – </a:t>
            </a:r>
            <a:r>
              <a:rPr lang="ru-RU" sz="3200" b="1" dirty="0">
                <a:solidFill>
                  <a:srgbClr val="376092"/>
                </a:solidFill>
                <a:latin typeface="Cambria" pitchFamily="18" charset="0"/>
              </a:rPr>
              <a:t>21 ш.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15724" y="2859892"/>
            <a:ext cx="38616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376092"/>
                </a:solidFill>
                <a:latin typeface="Rockwell" pitchFamily="18" charset="0"/>
              </a:rPr>
              <a:t>II</a:t>
            </a:r>
            <a:r>
              <a:rPr lang="ru-RU" sz="3200" b="1" dirty="0">
                <a:solidFill>
                  <a:srgbClr val="376092"/>
                </a:solidFill>
                <a:latin typeface="Cambria" pitchFamily="18" charset="0"/>
              </a:rPr>
              <a:t> </a:t>
            </a:r>
            <a:r>
              <a:rPr lang="ru-RU" sz="3200" b="1" dirty="0" smtClean="0">
                <a:solidFill>
                  <a:srgbClr val="376092"/>
                </a:solidFill>
                <a:latin typeface="Cambria" pitchFamily="18" charset="0"/>
              </a:rPr>
              <a:t>кл</a:t>
            </a:r>
            <a:r>
              <a:rPr lang="ru-RU" sz="3200" b="1" dirty="0" smtClean="0">
                <a:solidFill>
                  <a:srgbClr val="376092"/>
                </a:solidFill>
                <a:latin typeface="Cambria" pitchFamily="18" charset="0"/>
              </a:rPr>
              <a:t>асс</a:t>
            </a:r>
            <a:r>
              <a:rPr lang="ru-RU" sz="3200" b="1" dirty="0" smtClean="0">
                <a:solidFill>
                  <a:srgbClr val="376092"/>
                </a:solidFill>
                <a:latin typeface="Cambria" pitchFamily="18" charset="0"/>
              </a:rPr>
              <a:t>– </a:t>
            </a:r>
            <a:r>
              <a:rPr lang="ru-RU" sz="3200" b="1" dirty="0">
                <a:solidFill>
                  <a:srgbClr val="376092"/>
                </a:solidFill>
                <a:latin typeface="Cambria" pitchFamily="18" charset="0"/>
              </a:rPr>
              <a:t>( </a:t>
            </a:r>
            <a:r>
              <a:rPr lang="en-US" sz="3200" b="1" dirty="0">
                <a:solidFill>
                  <a:srgbClr val="376092"/>
                </a:solidFill>
                <a:latin typeface="Rockwell" pitchFamily="18" charset="0"/>
              </a:rPr>
              <a:t>I</a:t>
            </a:r>
            <a:r>
              <a:rPr lang="ru-RU" sz="3200" b="1" dirty="0">
                <a:solidFill>
                  <a:srgbClr val="376092"/>
                </a:solidFill>
                <a:latin typeface="Cambria" pitchFamily="18" charset="0"/>
              </a:rPr>
              <a:t>+12) ш.</a:t>
            </a:r>
          </a:p>
        </p:txBody>
      </p:sp>
      <p:sp>
        <p:nvSpPr>
          <p:cNvPr id="88" name="Правая фигурная скобка 87"/>
          <p:cNvSpPr/>
          <p:nvPr/>
        </p:nvSpPr>
        <p:spPr>
          <a:xfrm>
            <a:off x="4572000" y="1989138"/>
            <a:ext cx="642938" cy="1584325"/>
          </a:xfrm>
          <a:prstGeom prst="rightBrace">
            <a:avLst>
              <a:gd name="adj1" fmla="val 8333"/>
              <a:gd name="adj2" fmla="val 50645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TextBox 88"/>
          <p:cNvSpPr txBox="1"/>
          <p:nvPr/>
        </p:nvSpPr>
        <p:spPr>
          <a:xfrm>
            <a:off x="5214938" y="2714625"/>
            <a:ext cx="292893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76092"/>
                </a:solidFill>
                <a:latin typeface="Cambria" pitchFamily="18" charset="0"/>
              </a:rPr>
              <a:t>Всего ? ш.</a:t>
            </a:r>
          </a:p>
        </p:txBody>
      </p:sp>
      <p:pic>
        <p:nvPicPr>
          <p:cNvPr id="90" name="Picture 34" descr="ччччччч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91338" y="1430338"/>
            <a:ext cx="2252662" cy="14859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3434" name="Рисунок 90" descr="Рисунок1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128" y="3495675"/>
            <a:ext cx="30829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35" name="Rectangle 11"/>
          <p:cNvSpPr>
            <a:spLocks noChangeArrowheads="1"/>
          </p:cNvSpPr>
          <p:nvPr/>
        </p:nvSpPr>
        <p:spPr bwMode="auto">
          <a:xfrm>
            <a:off x="827088" y="1052513"/>
            <a:ext cx="6985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C0000"/>
                </a:solidFill>
              </a:rPr>
              <a:t>Составьте и решите задачу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3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3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8" grpId="0" animBg="1"/>
      <p:bldP spid="89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</TotalTime>
  <Words>201</Words>
  <Application>Microsoft Office PowerPoint</Application>
  <PresentationFormat>Экран (4:3)</PresentationFormat>
  <Paragraphs>180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Воздушный поток</vt:lpstr>
      <vt:lpstr>1_Воздушный поток</vt:lpstr>
      <vt:lpstr>1_Оформление по умолчанию</vt:lpstr>
      <vt:lpstr>Презентация PowerPoint</vt:lpstr>
      <vt:lpstr>Презентация PowerPoint</vt:lpstr>
      <vt:lpstr>Подумай и запиши числа в порядке убывания</vt:lpstr>
      <vt:lpstr>Презентация PowerPoint</vt:lpstr>
      <vt:lpstr>Решите выражения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Admin-pc</cp:lastModifiedBy>
  <cp:revision>57</cp:revision>
  <dcterms:created xsi:type="dcterms:W3CDTF">2011-11-28T13:49:21Z</dcterms:created>
  <dcterms:modified xsi:type="dcterms:W3CDTF">2014-10-13T15:44:18Z</dcterms:modified>
</cp:coreProperties>
</file>