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74" r:id="rId4"/>
    <p:sldId id="258" r:id="rId5"/>
    <p:sldId id="259" r:id="rId6"/>
    <p:sldId id="260" r:id="rId7"/>
    <p:sldId id="275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норма</c:v>
                </c:pt>
                <c:pt idx="1">
                  <c:v>проблема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0.87</c:v>
                </c:pt>
                <c:pt idx="1">
                  <c:v>0.13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2"/>
                <c:pt idx="0">
                  <c:v>норма</c:v>
                </c:pt>
                <c:pt idx="1">
                  <c:v>проблема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0.52</c:v>
                </c:pt>
                <c:pt idx="1">
                  <c:v>0.48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1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6982718118335277E-4"/>
          <c:y val="8.8839285714285718E-2"/>
          <c:w val="0.82916666666666672"/>
          <c:h val="0.8062500000000000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норма</c:v>
                </c:pt>
                <c:pt idx="1">
                  <c:v>проблема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0.35</c:v>
                </c:pt>
                <c:pt idx="1">
                  <c:v>0.65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норма</c:v>
                </c:pt>
                <c:pt idx="1">
                  <c:v>проблема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0.65</c:v>
                </c:pt>
                <c:pt idx="1">
                  <c:v>0.35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норма</c:v>
                </c:pt>
                <c:pt idx="1">
                  <c:v>проблема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0.82</c:v>
                </c:pt>
                <c:pt idx="1">
                  <c:v>0.18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B82C3-2985-4B6D-89CA-FCFE23B2C7CA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2479C-EDA3-44CD-8EDF-54E3A1CEB5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B82C3-2985-4B6D-89CA-FCFE23B2C7CA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2479C-EDA3-44CD-8EDF-54E3A1CEB5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B82C3-2985-4B6D-89CA-FCFE23B2C7CA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2479C-EDA3-44CD-8EDF-54E3A1CEB566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B82C3-2985-4B6D-89CA-FCFE23B2C7CA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2479C-EDA3-44CD-8EDF-54E3A1CEB56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B82C3-2985-4B6D-89CA-FCFE23B2C7CA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2479C-EDA3-44CD-8EDF-54E3A1CEB5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B82C3-2985-4B6D-89CA-FCFE23B2C7CA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2479C-EDA3-44CD-8EDF-54E3A1CEB56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B82C3-2985-4B6D-89CA-FCFE23B2C7CA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2479C-EDA3-44CD-8EDF-54E3A1CEB5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B82C3-2985-4B6D-89CA-FCFE23B2C7CA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2479C-EDA3-44CD-8EDF-54E3A1CEB5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B82C3-2985-4B6D-89CA-FCFE23B2C7CA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2479C-EDA3-44CD-8EDF-54E3A1CEB5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B82C3-2985-4B6D-89CA-FCFE23B2C7CA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2479C-EDA3-44CD-8EDF-54E3A1CEB566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B82C3-2985-4B6D-89CA-FCFE23B2C7CA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2479C-EDA3-44CD-8EDF-54E3A1CEB56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DCEB82C3-2985-4B6D-89CA-FCFE23B2C7CA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5842479C-EDA3-44CD-8EDF-54E3A1CEB56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Relationship Id="rId9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pn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10" Type="http://schemas.openxmlformats.org/officeDocument/2006/relationships/image" Target="../media/image42.jpeg"/><Relationship Id="rId4" Type="http://schemas.openxmlformats.org/officeDocument/2006/relationships/image" Target="../media/image36.jpeg"/><Relationship Id="rId9" Type="http://schemas.openxmlformats.org/officeDocument/2006/relationships/image" Target="../media/image4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1412776"/>
            <a:ext cx="6400800" cy="4392488"/>
          </a:xfrm>
        </p:spPr>
        <p:txBody>
          <a:bodyPr/>
          <a:lstStyle/>
          <a:p>
            <a:pPr>
              <a:lnSpc>
                <a:spcPct val="115000"/>
              </a:lnSpc>
            </a:pPr>
            <a:r>
              <a:rPr lang="ru-RU" b="1" dirty="0" smtClean="0">
                <a:effectLst/>
                <a:latin typeface="Times New Roman"/>
                <a:ea typeface="Times New Roman"/>
                <a:cs typeface="Times New Roman"/>
              </a:rPr>
              <a:t>Аналитический отчет</a:t>
            </a:r>
            <a:endParaRPr lang="ru-RU" sz="20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</a:pPr>
            <a:r>
              <a:rPr lang="ru-RU" b="1" dirty="0" smtClean="0"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b="1" dirty="0" err="1" smtClean="0">
                <a:effectLst/>
                <a:latin typeface="Times New Roman"/>
                <a:ea typeface="Times New Roman"/>
                <a:cs typeface="Times New Roman"/>
              </a:rPr>
              <a:t>воспитательно</a:t>
            </a:r>
            <a:r>
              <a:rPr lang="ru-RU" b="1" dirty="0" smtClean="0">
                <a:effectLst/>
                <a:latin typeface="Times New Roman"/>
                <a:ea typeface="Times New Roman"/>
                <a:cs typeface="Times New Roman"/>
              </a:rPr>
              <a:t>-образовательной работы в группе общеразвивающей направленности от 2 до 3 лет </a:t>
            </a:r>
            <a:endParaRPr lang="ru-RU" sz="20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</a:pPr>
            <a:r>
              <a:rPr lang="ru-RU" b="1" dirty="0" smtClean="0">
                <a:effectLst/>
                <a:latin typeface="Times New Roman"/>
                <a:ea typeface="Times New Roman"/>
                <a:cs typeface="Times New Roman"/>
              </a:rPr>
              <a:t>за 2018-2019 учебный год.</a:t>
            </a:r>
          </a:p>
          <a:p>
            <a:pPr>
              <a:lnSpc>
                <a:spcPct val="115000"/>
              </a:lnSpc>
            </a:pPr>
            <a:endParaRPr lang="ru-RU" b="1" dirty="0"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</a:pPr>
            <a:endParaRPr lang="ru-RU" b="1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</a:pPr>
            <a:endParaRPr lang="ru-RU" b="1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</a:pPr>
            <a:r>
              <a:rPr lang="ru-RU" sz="2000" b="1" dirty="0" smtClean="0">
                <a:latin typeface="Times New Roman"/>
                <a:ea typeface="Calibri"/>
                <a:cs typeface="Times New Roman"/>
              </a:rPr>
              <a:t>		Воспитатели: Соловьева Л.А.</a:t>
            </a:r>
          </a:p>
          <a:p>
            <a:pPr>
              <a:lnSpc>
                <a:spcPct val="115000"/>
              </a:lnSpc>
            </a:pPr>
            <a:r>
              <a:rPr lang="ru-RU" b="1" dirty="0" smtClean="0">
                <a:latin typeface="Times New Roman"/>
                <a:ea typeface="Calibri"/>
                <a:cs typeface="Times New Roman"/>
              </a:rPr>
              <a:t>	        		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         Никулина А.А.</a:t>
            </a:r>
            <a:endParaRPr lang="ru-RU" sz="2000" b="1" dirty="0">
              <a:ea typeface="Calibri"/>
              <a:cs typeface="Times New Roman"/>
            </a:endParaRP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831570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Художественно-эстетическое развитие</a:t>
            </a:r>
            <a:endParaRPr lang="ru-RU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411374270"/>
              </p:ext>
            </p:extLst>
          </p:nvPr>
        </p:nvGraphicFramePr>
        <p:xfrm>
          <a:off x="1475656" y="234888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9704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Физическое развитие</a:t>
            </a:r>
            <a:endParaRPr lang="ru-RU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382511259"/>
              </p:ext>
            </p:extLst>
          </p:nvPr>
        </p:nvGraphicFramePr>
        <p:xfrm>
          <a:off x="1547664" y="2204864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88065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772816"/>
            <a:ext cx="820891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выполнения основных разделов основной образовательной программы находятся в пределах нормы у основной массы детей,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в развитии детей состоит в том, что у некоторых детей недостаточно сформирована речь для их возраста, отсюда есть небольшие нарушения в координации движений, плохо развита моторика рук.</a:t>
            </a:r>
          </a:p>
        </p:txBody>
      </p:sp>
    </p:spTree>
    <p:extLst>
      <p:ext uri="{BB962C8B-B14F-4D97-AF65-F5344CB8AC3E}">
        <p14:creationId xmlns:p14="http://schemas.microsoft.com/office/powerpoint/2010/main" val="1078250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10350"/>
            <a:ext cx="8568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dirty="0" smtClean="0">
                <a:effectLst/>
                <a:latin typeface="Times New Roman"/>
                <a:ea typeface="Times New Roman"/>
                <a:cs typeface="Times New Roman"/>
              </a:rPr>
              <a:t>В течение года были проведены праздники и тематические  развлечения: «Новогодняя </a:t>
            </a:r>
            <a:r>
              <a:rPr lang="ru-RU" sz="2400" dirty="0" err="1" smtClean="0">
                <a:effectLst/>
                <a:latin typeface="Times New Roman"/>
                <a:ea typeface="Times New Roman"/>
                <a:cs typeface="Times New Roman"/>
              </a:rPr>
              <a:t>сказка»,«Колядки»,театрализованные</a:t>
            </a:r>
            <a:r>
              <a:rPr lang="ru-RU" sz="2400" dirty="0" smtClean="0">
                <a:effectLst/>
                <a:latin typeface="Times New Roman"/>
                <a:ea typeface="Times New Roman"/>
                <a:cs typeface="Times New Roman"/>
              </a:rPr>
              <a:t> представления, субботники, день открытых дверей.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58" y="1310679"/>
            <a:ext cx="4032000" cy="226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1253894"/>
            <a:ext cx="4176464" cy="2322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52" y="3789040"/>
            <a:ext cx="4018706" cy="2880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2105" y="3789040"/>
            <a:ext cx="2160000" cy="2880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6733" y="3789040"/>
            <a:ext cx="2160000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22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76672"/>
            <a:ext cx="288032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effectLst/>
                <a:latin typeface="Times New Roman"/>
                <a:ea typeface="Calibri"/>
              </a:rPr>
              <a:t>Неотъемлемой частью всех этих мероприятий   являются  также закаливание детей, ежедневное проветривание групповой комнаты и спальни, </a:t>
            </a:r>
            <a:r>
              <a:rPr lang="ru-RU" sz="2000" dirty="0" err="1" smtClean="0">
                <a:effectLst/>
                <a:latin typeface="Times New Roman"/>
                <a:ea typeface="Calibri"/>
              </a:rPr>
              <a:t>кварцевание</a:t>
            </a:r>
            <a:r>
              <a:rPr lang="ru-RU" sz="2000" dirty="0" smtClean="0">
                <a:effectLst/>
                <a:latin typeface="Times New Roman"/>
                <a:ea typeface="Calibri"/>
              </a:rPr>
              <a:t> в период эпидемии, чесночно-луковая терапия, прогулки детей на свежем воздухе, питьевой режим. В связи с этим во второй половине года значительно улучшилась посещаемость детей. Они стали меньше болеть. </a:t>
            </a:r>
            <a:endParaRPr lang="ru-RU" sz="2000" dirty="0"/>
          </a:p>
        </p:txBody>
      </p:sp>
      <p:pic>
        <p:nvPicPr>
          <p:cNvPr id="1026" name="Picture 2" descr="C:\Users\днс\Desktop\IMG_20180904_12052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260648"/>
            <a:ext cx="3537001" cy="47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3150000"/>
            <a:ext cx="2781000" cy="37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240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3284984"/>
            <a:ext cx="4104456" cy="331236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385" y="1916832"/>
            <a:ext cx="1800200" cy="273630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2240" y="2060848"/>
            <a:ext cx="2144478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13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548680"/>
            <a:ext cx="2286000" cy="5189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 Также принимали активное участие в смотрах - конкурсах, проводимых в дошкольном учреждении:</a:t>
            </a:r>
            <a:endParaRPr lang="ru-RU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 «Лучший уголок по развитию речи» - </a:t>
            </a:r>
            <a:r>
              <a:rPr lang="en-US" dirty="0" smtClean="0">
                <a:effectLst/>
                <a:latin typeface="Times New Roman"/>
                <a:ea typeface="Calibri"/>
                <a:cs typeface="Times New Roman"/>
              </a:rPr>
              <a:t>I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 место</a:t>
            </a:r>
            <a:endParaRPr lang="ru-RU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«Огород у нас хорош, все, что хочешь здесь найдешь» - диплом</a:t>
            </a:r>
            <a:endParaRPr lang="ru-RU" sz="1400" dirty="0">
              <a:ea typeface="Calibri"/>
              <a:cs typeface="Times New Roman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    участника</a:t>
            </a:r>
            <a:endParaRPr lang="ru-RU" dirty="0"/>
          </a:p>
        </p:txBody>
      </p:sp>
      <p:pic>
        <p:nvPicPr>
          <p:cNvPr id="2050" name="Picture 2" descr="C:\Users\днс\Desktop\IMG_20181127_12342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201751"/>
            <a:ext cx="4560000" cy="34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3789040"/>
            <a:ext cx="2448272" cy="2880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7983" y="3789040"/>
            <a:ext cx="2719776" cy="2808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048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762786"/>
            <a:ext cx="1428365" cy="201814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4803" y="2276872"/>
            <a:ext cx="1388965" cy="196247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8961" y="836714"/>
            <a:ext cx="1376042" cy="194421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4" y="2342445"/>
            <a:ext cx="1368152" cy="193306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9275" y="3645024"/>
            <a:ext cx="1368152" cy="193606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3" y="3861048"/>
            <a:ext cx="1296144" cy="183132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04" y="4596854"/>
            <a:ext cx="1329133" cy="187987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7347" y="836714"/>
            <a:ext cx="2198749" cy="3131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587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33" y="1052736"/>
            <a:ext cx="1152124" cy="1800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2204864"/>
            <a:ext cx="1273536" cy="1800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5841" y="3212976"/>
            <a:ext cx="1272525" cy="1800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6739" y="1196752"/>
            <a:ext cx="1271903" cy="1800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0165" y="2204864"/>
            <a:ext cx="1272525" cy="1800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3212976"/>
            <a:ext cx="1272325" cy="1800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8366" y="1425152"/>
            <a:ext cx="2680975" cy="18000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4293096"/>
            <a:ext cx="1273975" cy="18000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4293096"/>
            <a:ext cx="1277825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58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Спасибо за внимание!</a:t>
            </a:r>
            <a:endParaRPr lang="ru-RU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412776"/>
            <a:ext cx="6864000" cy="51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916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5184576" cy="2888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 smtClean="0">
                <a:effectLst/>
                <a:latin typeface="Times New Roman"/>
                <a:ea typeface="Times New Roman"/>
                <a:cs typeface="Times New Roman"/>
              </a:rPr>
              <a:t>Состав группы:</a:t>
            </a:r>
            <a:endParaRPr lang="ru-RU" sz="3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 smtClean="0">
                <a:effectLst/>
                <a:latin typeface="Times New Roman"/>
                <a:ea typeface="Times New Roman"/>
                <a:cs typeface="Times New Roman"/>
              </a:rPr>
              <a:t>Всего детей: 23</a:t>
            </a:r>
            <a:endParaRPr lang="ru-RU" sz="3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 smtClean="0">
                <a:effectLst/>
                <a:latin typeface="Times New Roman"/>
                <a:ea typeface="Times New Roman"/>
                <a:cs typeface="Times New Roman"/>
              </a:rPr>
              <a:t>Возраст детей: от 2 до 3 лет </a:t>
            </a:r>
            <a:endParaRPr lang="ru-RU" sz="3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 smtClean="0">
                <a:effectLst/>
                <a:latin typeface="Times New Roman"/>
                <a:ea typeface="Times New Roman"/>
                <a:cs typeface="Times New Roman"/>
              </a:rPr>
              <a:t>Мальчиков:18  человек</a:t>
            </a:r>
            <a:endParaRPr lang="ru-RU" sz="3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 smtClean="0">
                <a:effectLst/>
                <a:latin typeface="Times New Roman"/>
                <a:ea typeface="Times New Roman"/>
                <a:cs typeface="Times New Roman"/>
              </a:rPr>
              <a:t>Девочек: 5 человек</a:t>
            </a:r>
            <a:endParaRPr lang="ru-RU" sz="3200" dirty="0">
              <a:ea typeface="Calibri"/>
              <a:cs typeface="Times New Roman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2708920"/>
            <a:ext cx="48768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2577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 К началу учебного года была подготовлена развивающая среда. </a:t>
            </a:r>
          </a:p>
        </p:txBody>
      </p:sp>
      <p:pic>
        <p:nvPicPr>
          <p:cNvPr id="3" name="Рисунок 2" descr="20180917_130649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2929065"/>
            <a:ext cx="2899779" cy="2804191"/>
          </a:xfrm>
          <a:prstGeom prst="rect">
            <a:avLst/>
          </a:prstGeom>
        </p:spPr>
      </p:pic>
      <p:pic>
        <p:nvPicPr>
          <p:cNvPr id="4" name="Содержимое 3" descr="20180917_12501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653136"/>
            <a:ext cx="2777691" cy="1724252"/>
          </a:xfrm>
          <a:prstGeom prst="rect">
            <a:avLst/>
          </a:prstGeom>
        </p:spPr>
      </p:pic>
      <p:pic>
        <p:nvPicPr>
          <p:cNvPr id="5" name="Содержимое 3" descr="20180917_125115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246428"/>
            <a:ext cx="2812359" cy="2024466"/>
          </a:xfrm>
          <a:prstGeom prst="rect">
            <a:avLst/>
          </a:prstGeom>
        </p:spPr>
      </p:pic>
      <p:pic>
        <p:nvPicPr>
          <p:cNvPr id="6" name="Содержимое 3" descr="20180917_131607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2806" y="2246428"/>
            <a:ext cx="2361491" cy="2084732"/>
          </a:xfrm>
          <a:prstGeom prst="rect">
            <a:avLst/>
          </a:prstGeom>
        </p:spPr>
      </p:pic>
      <p:pic>
        <p:nvPicPr>
          <p:cNvPr id="7" name="Содержимое 3" descr="20180917_130619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7666" y="4653136"/>
            <a:ext cx="2361491" cy="1798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425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7613" y="764704"/>
            <a:ext cx="7992888" cy="5025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effectLst/>
                <a:latin typeface="Times New Roman"/>
                <a:ea typeface="Times New Roman"/>
                <a:cs typeface="Times New Roman"/>
              </a:rPr>
              <a:t>Воспитателями группы решались  следующие задачи:</a:t>
            </a:r>
            <a:endParaRPr lang="ru-RU" sz="20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 smtClean="0">
                <a:effectLst/>
                <a:latin typeface="Times New Roman"/>
                <a:ea typeface="Times New Roman"/>
                <a:cs typeface="Times New Roman"/>
              </a:rPr>
              <a:t>Укреплять и сохранять здоровье детей. Воспитывать культурно – гигиенические  навыки самообслуживания. Развивать основные движения, предупреждать  утомление. Развивать восприятие, внимание, память детей.</a:t>
            </a:r>
            <a:endParaRPr lang="ru-RU" sz="20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 smtClean="0">
                <a:effectLst/>
                <a:latin typeface="Times New Roman"/>
                <a:ea typeface="Times New Roman"/>
                <a:cs typeface="Times New Roman"/>
              </a:rPr>
              <a:t> Расширять  опыт ориентировки в окружающем, обогащать детей</a:t>
            </a:r>
            <a:endParaRPr lang="ru-RU" sz="2000" dirty="0">
              <a:ea typeface="Calibri"/>
              <a:cs typeface="Times New Roman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effectLst/>
                <a:latin typeface="Times New Roman"/>
                <a:ea typeface="Times New Roman"/>
                <a:cs typeface="Times New Roman"/>
              </a:rPr>
              <a:t> разнообразными сенсорными впечатлениями.</a:t>
            </a:r>
            <a:endParaRPr lang="ru-RU" sz="2000" dirty="0"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effectLst/>
                <a:latin typeface="Times New Roman"/>
                <a:ea typeface="Times New Roman"/>
                <a:cs typeface="Times New Roman"/>
              </a:rPr>
              <a:t>3. Развивать речь детей. Расширять  их словарный запас, </a:t>
            </a:r>
            <a:endParaRPr lang="ru-RU" sz="2000" dirty="0">
              <a:ea typeface="Calibri"/>
              <a:cs typeface="Times New Roman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effectLst/>
                <a:latin typeface="Times New Roman"/>
                <a:ea typeface="Times New Roman"/>
                <a:cs typeface="Times New Roman"/>
              </a:rPr>
              <a:t>совершенствовать грамматическую структуру речи. Учить понимать  речь взрослых без наглядного сопровождения. Добиваться того, чтобы к концу года речь стала полноценным средством общения детей друг с другом.</a:t>
            </a:r>
            <a:endParaRPr lang="ru-RU" sz="2000" dirty="0"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effectLst/>
                <a:latin typeface="Times New Roman"/>
                <a:ea typeface="Times New Roman"/>
                <a:cs typeface="Times New Roman"/>
              </a:rPr>
              <a:t>4. Формировать предпосылки сюжетно – ролевой игры, развивать умение играть рядом, а затем  и вместе со сверстниками.</a:t>
            </a:r>
            <a:endParaRPr lang="ru-RU" sz="20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29146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568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Цели  и задачи реализованы в процессе разнообразных видов детской деятельности: игровой,  коммуникативной, трудовой, познавательно-исследовательской, продуктивной ( изобразительная, конструктивная и др.), музыкальной, чтения.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90562" y="1910792"/>
            <a:ext cx="2832000" cy="2124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996" y="3717032"/>
            <a:ext cx="2160000" cy="2880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0472" y="1388969"/>
            <a:ext cx="2160000" cy="2880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3717032"/>
            <a:ext cx="2160000" cy="2880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996" y="1388969"/>
            <a:ext cx="2952000" cy="221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081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268760"/>
            <a:ext cx="842493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виды деятельности входят в основные направления развития детей:</a:t>
            </a:r>
          </a:p>
          <a:p>
            <a:pPr lvl="0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Социально-коммуникативное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Познавательное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Речевое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Художественно-эстетическое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Физическое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79646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Социально-коммуникативное развитие</a:t>
            </a:r>
            <a:endParaRPr lang="ru-RU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736019443"/>
              </p:ext>
            </p:extLst>
          </p:nvPr>
        </p:nvGraphicFramePr>
        <p:xfrm>
          <a:off x="1547664" y="2204864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69357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Познавательное развитие</a:t>
            </a:r>
            <a:endParaRPr lang="ru-RU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945445399"/>
              </p:ext>
            </p:extLst>
          </p:nvPr>
        </p:nvGraphicFramePr>
        <p:xfrm>
          <a:off x="1691680" y="234888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50871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Речевое развитие</a:t>
            </a:r>
            <a:endParaRPr lang="ru-RU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721911871"/>
              </p:ext>
            </p:extLst>
          </p:nvPr>
        </p:nvGraphicFramePr>
        <p:xfrm>
          <a:off x="2267744" y="2293744"/>
          <a:ext cx="5976664" cy="4551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56102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241</TotalTime>
  <Words>361</Words>
  <Application>Microsoft Office PowerPoint</Application>
  <PresentationFormat>Экран (4:3)</PresentationFormat>
  <Paragraphs>42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Волна</vt:lpstr>
      <vt:lpstr>Презентация PowerPoint</vt:lpstr>
      <vt:lpstr>Презентация PowerPoint</vt:lpstr>
      <vt:lpstr> К началу учебного года была подготовлена развивающая среда. </vt:lpstr>
      <vt:lpstr>Презентация PowerPoint</vt:lpstr>
      <vt:lpstr>Презентация PowerPoint</vt:lpstr>
      <vt:lpstr>Презентация PowerPoint</vt:lpstr>
      <vt:lpstr>Социально-коммуникативное развитие</vt:lpstr>
      <vt:lpstr>Познавательное развитие</vt:lpstr>
      <vt:lpstr>Речевое развитие</vt:lpstr>
      <vt:lpstr>Художественно-эстетическое развитие</vt:lpstr>
      <vt:lpstr>Физическое развитие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днс</dc:creator>
  <cp:lastModifiedBy>днс</cp:lastModifiedBy>
  <cp:revision>35</cp:revision>
  <dcterms:created xsi:type="dcterms:W3CDTF">2019-05-30T20:57:31Z</dcterms:created>
  <dcterms:modified xsi:type="dcterms:W3CDTF">2019-11-23T18:57:45Z</dcterms:modified>
</cp:coreProperties>
</file>