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9" autoAdjust="0"/>
    <p:restoredTop sz="94660"/>
  </p:normalViewPr>
  <p:slideViewPr>
    <p:cSldViewPr snapToGrid="0">
      <p:cViewPr varScale="1">
        <p:scale>
          <a:sx n="84" d="100"/>
          <a:sy n="84" d="100"/>
        </p:scale>
        <p:origin x="6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F4F7F-1ACE-443D-9628-1967D4FB11BB}" type="datetimeFigureOut">
              <a:rPr lang="ru-RU" smtClean="0"/>
              <a:t>02.11.2019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984EA-4231-4D9C-85F6-16D3F76835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55230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F4F7F-1ACE-443D-9628-1967D4FB11BB}" type="datetimeFigureOut">
              <a:rPr lang="ru-RU" smtClean="0"/>
              <a:t>02.11.2019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984EA-4231-4D9C-85F6-16D3F76835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76349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F4F7F-1ACE-443D-9628-1967D4FB11BB}" type="datetimeFigureOut">
              <a:rPr lang="ru-RU" smtClean="0"/>
              <a:t>02.11.2019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984EA-4231-4D9C-85F6-16D3F76835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8934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F4F7F-1ACE-443D-9628-1967D4FB11BB}" type="datetimeFigureOut">
              <a:rPr lang="ru-RU" smtClean="0"/>
              <a:t>02.11.2019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984EA-4231-4D9C-85F6-16D3F76835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54203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F4F7F-1ACE-443D-9628-1967D4FB11BB}" type="datetimeFigureOut">
              <a:rPr lang="ru-RU" smtClean="0"/>
              <a:t>02.11.2019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984EA-4231-4D9C-85F6-16D3F76835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0596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F4F7F-1ACE-443D-9628-1967D4FB11BB}" type="datetimeFigureOut">
              <a:rPr lang="ru-RU" smtClean="0"/>
              <a:t>02.11.2019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984EA-4231-4D9C-85F6-16D3F76835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35441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F4F7F-1ACE-443D-9628-1967D4FB11BB}" type="datetimeFigureOut">
              <a:rPr lang="ru-RU" smtClean="0"/>
              <a:t>02.11.2019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984EA-4231-4D9C-85F6-16D3F768358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32998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F4F7F-1ACE-443D-9628-1967D4FB11BB}" type="datetimeFigureOut">
              <a:rPr lang="ru-RU" smtClean="0"/>
              <a:t>02.11.2019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984EA-4231-4D9C-85F6-16D3F76835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832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F4F7F-1ACE-443D-9628-1967D4FB11BB}" type="datetimeFigureOut">
              <a:rPr lang="ru-RU" smtClean="0"/>
              <a:t>02.11.2019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984EA-4231-4D9C-85F6-16D3F76835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14473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F4F7F-1ACE-443D-9628-1967D4FB11BB}" type="datetimeFigureOut">
              <a:rPr lang="ru-RU" smtClean="0"/>
              <a:t>02.11.2019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984EA-4231-4D9C-85F6-16D3F76835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35667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tx1">
              <a:lumMod val="8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B2EF4F7F-1ACE-443D-9628-1967D4FB11BB}" type="datetimeFigureOut">
              <a:rPr lang="ru-RU" smtClean="0"/>
              <a:t>02.11.2019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984EA-4231-4D9C-85F6-16D3F76835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503567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chemeClr val="bg2">
              <a:lumMod val="60000"/>
              <a:lumOff val="40000"/>
              <a:alpha val="15000"/>
            </a:schemeClr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B2EF4F7F-1ACE-443D-9628-1967D4FB11BB}" type="datetimeFigureOut">
              <a:rPr lang="ru-RU" smtClean="0"/>
              <a:t>02.11.2019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69804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6AF984EA-4231-4D9C-85F6-16D3F76835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508571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06040" y="167269"/>
            <a:ext cx="9361170" cy="802888"/>
          </a:xfrm>
        </p:spPr>
        <p:txBody>
          <a:bodyPr>
            <a:normAutofit fontScale="90000"/>
          </a:bodyPr>
          <a:lstStyle/>
          <a:p>
            <a:pPr algn="r"/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Памятка для родителей по противодействию коррупции </a:t>
            </a:r>
            <a:b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образовательной среде.</a:t>
            </a:r>
            <a:endParaRPr lang="ru-RU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016318"/>
            <a:ext cx="12192000" cy="5943600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00000"/>
              </a:lnSpc>
            </a:pPr>
            <a:r>
              <a:rPr lang="ru-RU" b="1" dirty="0" smtClean="0"/>
              <a:t>                   </a:t>
            </a:r>
            <a:endParaRPr lang="ru-RU" b="1" dirty="0" smtClean="0"/>
          </a:p>
          <a:p>
            <a:pPr>
              <a:lnSpc>
                <a:spcPct val="100000"/>
              </a:lnSpc>
            </a:pPr>
            <a:r>
              <a:rPr lang="ru-RU" sz="1900" b="1" dirty="0" smtClean="0">
                <a:solidFill>
                  <a:schemeClr val="bg1"/>
                </a:solidFill>
              </a:rPr>
              <a:t>Статья </a:t>
            </a:r>
            <a:r>
              <a:rPr lang="ru-RU" sz="1900" b="1" dirty="0" smtClean="0">
                <a:solidFill>
                  <a:schemeClr val="bg1"/>
                </a:solidFill>
              </a:rPr>
              <a:t>43 Конституции Российской федерации </a:t>
            </a:r>
            <a:r>
              <a:rPr lang="ru-RU" sz="1900" dirty="0" smtClean="0">
                <a:solidFill>
                  <a:schemeClr val="bg1"/>
                </a:solidFill>
              </a:rPr>
              <a:t>гарантирует право гражданам общедоступность и бесплатность общего  образования в государственных или муниципальных образовательных учреждений</a:t>
            </a:r>
          </a:p>
          <a:p>
            <a:pPr>
              <a:lnSpc>
                <a:spcPct val="100000"/>
              </a:lnSpc>
            </a:pPr>
            <a:r>
              <a:rPr lang="ru-RU" sz="36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Помните!!!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ru-RU" sz="1600" i="1" dirty="0" smtClean="0"/>
              <a:t>                                           </a:t>
            </a:r>
          </a:p>
          <a:p>
            <a:pPr algn="l">
              <a:spcBef>
                <a:spcPts val="0"/>
              </a:spcBef>
            </a:pPr>
            <a:r>
              <a:rPr lang="ru-RU" sz="23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Родители </a:t>
            </a:r>
            <a:r>
              <a:rPr lang="ru-RU" sz="23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должны оплачивать оснащение  образовательного процесса,  содержание и охрану </a:t>
            </a:r>
            <a:r>
              <a:rPr lang="ru-RU" sz="23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здания.                                                                                                                                                                                                                                     </a:t>
            </a:r>
            <a:endParaRPr lang="ru-RU" sz="2300" i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lnSpc>
                <a:spcPct val="100000"/>
              </a:lnSpc>
            </a:pPr>
            <a:r>
              <a:rPr lang="ru-RU" sz="23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</a:t>
            </a:r>
            <a:endParaRPr lang="ru-RU" sz="2300" i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lnSpc>
                <a:spcPct val="100000"/>
              </a:lnSpc>
            </a:pPr>
            <a:r>
              <a:rPr lang="ru-RU" sz="18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</a:t>
            </a:r>
          </a:p>
          <a:p>
            <a:pPr algn="l">
              <a:lnSpc>
                <a:spcPct val="100000"/>
              </a:lnSpc>
            </a:pPr>
            <a:r>
              <a:rPr lang="ru-RU" sz="18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</a:t>
            </a:r>
          </a:p>
          <a:p>
            <a:pPr algn="l">
              <a:lnSpc>
                <a:spcPct val="100000"/>
              </a:lnSpc>
            </a:pPr>
            <a:r>
              <a:rPr lang="ru-RU" sz="23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</a:t>
            </a:r>
            <a:r>
              <a:rPr lang="ru-RU" sz="23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Установление </a:t>
            </a:r>
            <a:r>
              <a:rPr lang="ru-RU" sz="23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денежных сборов не допускается.</a:t>
            </a:r>
          </a:p>
          <a:p>
            <a:pPr algn="l">
              <a:lnSpc>
                <a:spcPct val="100000"/>
              </a:lnSpc>
            </a:pPr>
            <a:r>
              <a:rPr lang="ru-RU" sz="23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Если </a:t>
            </a:r>
            <a:r>
              <a:rPr lang="ru-RU" sz="23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 хотите оказать добровольную благотворительную помощь в виде денежных средств Вы</a:t>
            </a:r>
          </a:p>
          <a:p>
            <a:pPr algn="l">
              <a:lnSpc>
                <a:spcPct val="100000"/>
              </a:lnSpc>
            </a:pPr>
            <a:r>
              <a:rPr lang="ru-RU" sz="23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</a:t>
            </a:r>
            <a:r>
              <a:rPr lang="ru-RU" sz="23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можете </a:t>
            </a:r>
            <a:r>
              <a:rPr lang="ru-RU" sz="23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перечислить любую сумму на расчётный счёт  учреждения. </a:t>
            </a:r>
          </a:p>
          <a:p>
            <a:pPr algn="l">
              <a:lnSpc>
                <a:spcPct val="100000"/>
              </a:lnSpc>
            </a:pPr>
            <a:endParaRPr lang="ru-RU" sz="2300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lnSpc>
                <a:spcPct val="100000"/>
              </a:lnSpc>
            </a:pPr>
            <a:r>
              <a:rPr lang="ru-RU" sz="18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</a:t>
            </a:r>
            <a:endParaRPr lang="ru-RU" sz="1800" i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lnSpc>
                <a:spcPct val="100000"/>
              </a:lnSpc>
            </a:pPr>
            <a:r>
              <a:rPr lang="ru-RU" sz="18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</a:t>
            </a:r>
          </a:p>
          <a:p>
            <a:pPr algn="l">
              <a:lnSpc>
                <a:spcPct val="100000"/>
              </a:lnSpc>
            </a:pPr>
            <a:r>
              <a:rPr lang="ru-RU" sz="18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</a:t>
            </a:r>
            <a:r>
              <a:rPr lang="ru-RU" sz="23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Родительский </a:t>
            </a:r>
            <a:r>
              <a:rPr lang="ru-RU" sz="23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комитет не вправе принимать решение о сборе денег всеми родителями.   </a:t>
            </a:r>
            <a:endParaRPr lang="ru-RU" sz="2300" i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lnSpc>
                <a:spcPct val="100000"/>
              </a:lnSpc>
            </a:pPr>
            <a:endParaRPr lang="ru-RU" sz="2300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lnSpc>
                <a:spcPct val="110000"/>
              </a:lnSpc>
              <a:spcBef>
                <a:spcPts val="0"/>
              </a:spcBef>
            </a:pPr>
            <a:r>
              <a:rPr lang="ru-RU" sz="1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</a:t>
            </a:r>
          </a:p>
          <a:p>
            <a:pPr algn="r">
              <a:lnSpc>
                <a:spcPct val="110000"/>
              </a:lnSpc>
              <a:spcBef>
                <a:spcPts val="0"/>
              </a:spcBef>
            </a:pPr>
            <a:r>
              <a:rPr lang="ru-RU" sz="1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500" b="1" dirty="0">
                <a:solidFill>
                  <a:srgbClr val="000000"/>
                </a:solidFill>
              </a:rPr>
              <a:t>«Телефон доверия» ГУ МВД России по Ставропольскому краю:</a:t>
            </a:r>
            <a:r>
              <a:rPr lang="ru-RU" sz="1500" dirty="0">
                <a:solidFill>
                  <a:srgbClr val="000000"/>
                </a:solidFill>
              </a:rPr>
              <a:t> </a:t>
            </a:r>
            <a:endParaRPr lang="ru-RU" sz="1500" dirty="0" smtClean="0">
              <a:solidFill>
                <a:srgbClr val="000000"/>
              </a:solidFill>
            </a:endParaRPr>
          </a:p>
          <a:p>
            <a:pPr algn="r">
              <a:lnSpc>
                <a:spcPct val="110000"/>
              </a:lnSpc>
              <a:spcBef>
                <a:spcPts val="0"/>
              </a:spcBef>
            </a:pPr>
            <a:r>
              <a:rPr lang="ru-RU" sz="1500" dirty="0">
                <a:solidFill>
                  <a:srgbClr val="000000"/>
                </a:solidFill>
              </a:rPr>
              <a:t> </a:t>
            </a:r>
            <a:r>
              <a:rPr lang="ru-RU" sz="1500" dirty="0" smtClean="0">
                <a:solidFill>
                  <a:srgbClr val="000000"/>
                </a:solidFill>
              </a:rPr>
              <a:t>  круглосуточно</a:t>
            </a:r>
            <a:r>
              <a:rPr lang="ru-RU" sz="1500" dirty="0">
                <a:solidFill>
                  <a:srgbClr val="000000"/>
                </a:solidFill>
              </a:rPr>
              <a:t> </a:t>
            </a:r>
            <a:r>
              <a:rPr lang="ru-RU" sz="1500" b="1" dirty="0">
                <a:solidFill>
                  <a:srgbClr val="FF0000"/>
                </a:solidFill>
              </a:rPr>
              <a:t>(8652) 95-26-26</a:t>
            </a:r>
            <a:r>
              <a:rPr lang="ru-RU" sz="1500" dirty="0">
                <a:solidFill>
                  <a:srgbClr val="000000"/>
                </a:solidFill>
              </a:rPr>
              <a:t>, либо </a:t>
            </a:r>
            <a:r>
              <a:rPr lang="ru-RU" sz="1500" b="1" dirty="0">
                <a:solidFill>
                  <a:srgbClr val="FF0000"/>
                </a:solidFill>
              </a:rPr>
              <a:t>8-800-100-26-26</a:t>
            </a:r>
            <a:r>
              <a:rPr lang="ru-RU" sz="1500" dirty="0">
                <a:solidFill>
                  <a:srgbClr val="000000"/>
                </a:solidFill>
              </a:rPr>
              <a:t> (звонок бесплатный). </a:t>
            </a:r>
          </a:p>
          <a:p>
            <a:pPr algn="r">
              <a:lnSpc>
                <a:spcPct val="110000"/>
              </a:lnSpc>
              <a:spcBef>
                <a:spcPts val="0"/>
              </a:spcBef>
            </a:pPr>
            <a:r>
              <a:rPr lang="ru-RU" sz="1500" b="1" dirty="0" smtClean="0">
                <a:solidFill>
                  <a:srgbClr val="000000"/>
                </a:solidFill>
              </a:rPr>
              <a:t>Телефон </a:t>
            </a:r>
            <a:r>
              <a:rPr lang="ru-RU" sz="1500" b="1" dirty="0">
                <a:solidFill>
                  <a:srgbClr val="000000"/>
                </a:solidFill>
              </a:rPr>
              <a:t>Управления экономической безопасности и </a:t>
            </a:r>
            <a:r>
              <a:rPr lang="ru-RU" sz="1500" b="1" dirty="0" smtClean="0">
                <a:solidFill>
                  <a:srgbClr val="000000"/>
                </a:solidFill>
              </a:rPr>
              <a:t>противодействия</a:t>
            </a:r>
          </a:p>
          <a:p>
            <a:pPr algn="r">
              <a:lnSpc>
                <a:spcPct val="110000"/>
              </a:lnSpc>
              <a:spcBef>
                <a:spcPts val="0"/>
              </a:spcBef>
            </a:pPr>
            <a:r>
              <a:rPr lang="ru-RU" sz="1500" b="1" dirty="0" smtClean="0">
                <a:solidFill>
                  <a:srgbClr val="000000"/>
                </a:solidFill>
              </a:rPr>
              <a:t> </a:t>
            </a:r>
            <a:r>
              <a:rPr lang="ru-RU" sz="1500" b="1" dirty="0">
                <a:solidFill>
                  <a:srgbClr val="000000"/>
                </a:solidFill>
              </a:rPr>
              <a:t>коррупции ГУ МВД России по Ставропольскому краю:</a:t>
            </a:r>
            <a:r>
              <a:rPr lang="ru-RU" sz="1500" dirty="0">
                <a:solidFill>
                  <a:srgbClr val="FF0000"/>
                </a:solidFill>
              </a:rPr>
              <a:t> (8652) 30-57-19.</a:t>
            </a:r>
          </a:p>
          <a:p>
            <a:pPr algn="r">
              <a:lnSpc>
                <a:spcPct val="100000"/>
              </a:lnSpc>
            </a:pPr>
            <a:r>
              <a:rPr lang="ru-RU" sz="1500" i="1" dirty="0" smtClean="0">
                <a:cs typeface="Times New Roman" panose="02020603050405020304" pitchFamily="18" charset="0"/>
              </a:rPr>
              <a:t>                                                   </a:t>
            </a:r>
            <a:endParaRPr lang="ru-RU" sz="1500" i="1" dirty="0"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101" y="167269"/>
            <a:ext cx="1988656" cy="106006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636" y="4798339"/>
            <a:ext cx="1657530" cy="142084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637" y="1899363"/>
            <a:ext cx="1402556" cy="1113472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637" y="3312586"/>
            <a:ext cx="1451528" cy="1186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7219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635D4D"/>
      </a:dk2>
      <a:lt2>
        <a:srgbClr val="D8D6BA"/>
      </a:lt2>
      <a:accent1>
        <a:srgbClr val="9CBEBD"/>
      </a:accent1>
      <a:accent2>
        <a:srgbClr val="D2CB6C"/>
      </a:accent2>
      <a:accent3>
        <a:srgbClr val="9D9A93"/>
      </a:accent3>
      <a:accent4>
        <a:srgbClr val="C89F5D"/>
      </a:accent4>
      <a:accent5>
        <a:srgbClr val="A9A57C"/>
      </a:accent5>
      <a:accent6>
        <a:srgbClr val="95A39D"/>
      </a:accent6>
      <a:hlink>
        <a:srgbClr val="D25814"/>
      </a:hlink>
      <a:folHlink>
        <a:srgbClr val="849A0A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0BDC4BB7-8AF9-46FD-8C32-AB93AC9C410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TM10001115[[fn=Посылка]]</Template>
  <TotalTime>74</TotalTime>
  <Words>104</Words>
  <Application>Microsoft Office PowerPoint</Application>
  <PresentationFormat>Широкоэкранный</PresentationFormat>
  <Paragraphs>23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Corbel</vt:lpstr>
      <vt:lpstr>Gill Sans MT</vt:lpstr>
      <vt:lpstr>Times New Roman</vt:lpstr>
      <vt:lpstr>Parcel</vt:lpstr>
      <vt:lpstr>Памятка для родителей по противодействию коррупции  в образовательной среде.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Памятка для родителей по противодействию коррупции  в образовательной среде.</dc:title>
  <dc:creator>user</dc:creator>
  <cp:lastModifiedBy>user</cp:lastModifiedBy>
  <cp:revision>10</cp:revision>
  <dcterms:created xsi:type="dcterms:W3CDTF">2019-11-02T10:55:23Z</dcterms:created>
  <dcterms:modified xsi:type="dcterms:W3CDTF">2019-11-02T13:14:06Z</dcterms:modified>
</cp:coreProperties>
</file>