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3" r:id="rId5"/>
    <p:sldId id="260" r:id="rId6"/>
    <p:sldId id="257" r:id="rId7"/>
    <p:sldId id="264" r:id="rId8"/>
    <p:sldId id="270" r:id="rId9"/>
    <p:sldId id="265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44" autoAdjust="0"/>
  </p:normalViewPr>
  <p:slideViewPr>
    <p:cSldViewPr>
      <p:cViewPr varScale="1">
        <p:scale>
          <a:sx n="71" d="100"/>
          <a:sy n="71" d="100"/>
        </p:scale>
        <p:origin x="-108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" y="1714489"/>
            <a:ext cx="6572263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«Предмет и задачи</a:t>
            </a:r>
          </a:p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э</a:t>
            </a:r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кологической</a:t>
            </a:r>
          </a:p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педагогики»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28992" y="4143380"/>
            <a:ext cx="492922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ru-RU" sz="2000" b="1" cap="none" spc="0" dirty="0" smtClean="0">
              <a:ln/>
              <a:solidFill>
                <a:schemeClr val="accent3">
                  <a:lumMod val="75000"/>
                </a:schemeClr>
              </a:solidFill>
              <a:effectLst/>
            </a:endParaRPr>
          </a:p>
          <a:p>
            <a:pPr algn="ctr"/>
            <a:endParaRPr lang="ru-RU" sz="2000" b="1" dirty="0" smtClean="0">
              <a:ln/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ru-RU" sz="2000" b="1" cap="none" spc="0" dirty="0" smtClean="0">
                <a:ln/>
                <a:effectLst/>
              </a:rPr>
              <a:t>исполнитель:  Чирмышева Т.В</a:t>
            </a:r>
          </a:p>
          <a:p>
            <a:pPr algn="ctr"/>
            <a:r>
              <a:rPr lang="ru-RU" sz="2000" b="1" dirty="0" smtClean="0">
                <a:ln/>
              </a:rPr>
              <a:t>           студента  </a:t>
            </a:r>
            <a:r>
              <a:rPr lang="ru-RU" sz="2000" b="1" dirty="0" err="1" smtClean="0">
                <a:ln/>
              </a:rPr>
              <a:t>з</a:t>
            </a:r>
            <a:r>
              <a:rPr lang="ru-RU" sz="2000" b="1" dirty="0" smtClean="0">
                <a:ln/>
              </a:rPr>
              <a:t>/о </a:t>
            </a:r>
            <a:r>
              <a:rPr lang="ru-RU" sz="2000" b="1" dirty="0" err="1" smtClean="0">
                <a:ln/>
              </a:rPr>
              <a:t>ИПиПД</a:t>
            </a:r>
            <a:r>
              <a:rPr lang="ru-RU" sz="2000" b="1" dirty="0" smtClean="0">
                <a:ln/>
              </a:rPr>
              <a:t> группа БД- 41</a:t>
            </a:r>
            <a:r>
              <a:rPr lang="en-US" sz="2000" b="1" dirty="0" smtClean="0">
                <a:ln/>
              </a:rPr>
              <a:t>z</a:t>
            </a:r>
            <a:endParaRPr lang="ru-RU" sz="2000" b="1" cap="none" spc="0" dirty="0">
              <a:ln/>
              <a:effectLst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2285992"/>
            <a:ext cx="77152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5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Спасибо за внимание </a:t>
            </a:r>
            <a:endParaRPr lang="ru-RU" sz="54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1500174"/>
            <a:ext cx="671514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Экологическая педагогика -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</a:rPr>
              <a:t> </a:t>
            </a:r>
          </a:p>
          <a:p>
            <a:pPr algn="ctr">
              <a:defRPr/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это отрасль педагогической науки о закономерностях формирования </a:t>
            </a:r>
            <a:r>
              <a:rPr lang="ru-RU" sz="28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экологичной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личности, которой  присущи</a:t>
            </a:r>
          </a:p>
          <a:p>
            <a:pPr marL="904875">
              <a:buFont typeface="Wingdings" pitchFamily="2" charset="2"/>
              <a:buChar char="ü"/>
              <a:defRPr/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экологическая воспитанность</a:t>
            </a:r>
          </a:p>
          <a:p>
            <a:pPr marL="904875">
              <a:buFont typeface="Wingdings" pitchFamily="2" charset="2"/>
              <a:buChar char="ü"/>
              <a:defRPr/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экологическое мировоззрение</a:t>
            </a:r>
          </a:p>
          <a:p>
            <a:pPr marL="904875">
              <a:buFont typeface="Wingdings" pitchFamily="2" charset="2"/>
              <a:buChar char="ü"/>
              <a:defRPr/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экологическое сознание</a:t>
            </a:r>
          </a:p>
          <a:p>
            <a:pPr marL="904875">
              <a:buFont typeface="Wingdings" pitchFamily="2" charset="2"/>
              <a:buChar char="ü"/>
              <a:defRPr/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экологическое мышление </a:t>
            </a:r>
          </a:p>
          <a:p>
            <a:pPr marL="904875">
              <a:buFont typeface="Wingdings" pitchFamily="2" charset="2"/>
              <a:buChar char="ü"/>
              <a:defRPr/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экологическая компетентность и </a:t>
            </a:r>
          </a:p>
          <a:p>
            <a:pPr marL="904875">
              <a:buFont typeface="Wingdings" pitchFamily="2" charset="2"/>
              <a:buChar char="ü"/>
              <a:defRPr/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экологическая культура</a:t>
            </a:r>
          </a:p>
          <a:p>
            <a:pPr marL="904875">
              <a:buFont typeface="Wingdings" pitchFamily="2" charset="2"/>
              <a:buChar char="ü"/>
              <a:defRPr/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экологическая ответственность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1785926"/>
            <a:ext cx="61436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2000" b="1" i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Объект</a:t>
            </a:r>
            <a:r>
              <a:rPr lang="ru-RU" sz="20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экологической педагогики</a:t>
            </a:r>
          </a:p>
          <a:p>
            <a:pPr algn="ctr">
              <a:buFont typeface="Wingdings" pitchFamily="2" charset="2"/>
              <a:buNone/>
            </a:pP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процесс экологического образования</a:t>
            </a:r>
          </a:p>
          <a:p>
            <a:pPr algn="ctr">
              <a:buFont typeface="Wingdings" pitchFamily="2" charset="2"/>
              <a:buNone/>
            </a:pPr>
            <a:endParaRPr lang="ru-RU" sz="32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2857496"/>
            <a:ext cx="6286528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2000" b="1" i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Предмет</a:t>
            </a:r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экологической педагогики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</a:p>
          <a:p>
            <a:pPr algn="ctr"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законы и закономерности экологического образования, в том числе факты, механизмы, закономерности формирования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экологичной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личности, обладающей экологическими знаниями, умениями, отношениями на основе закона 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коэволюционном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развитии как оптимальном взаимодействии Человека и изменяемой им природной среды.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928670"/>
            <a:ext cx="60658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Задачи </a:t>
            </a:r>
          </a:p>
          <a:p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экологической педагогики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928802"/>
            <a:ext cx="6643718" cy="3859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buFont typeface="Wingdings" pitchFamily="2" charset="2"/>
              <a:buChar char="q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Разработка методологических подходов и принципов развития экологического образования с целью воспитания </a:t>
            </a: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экологичной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личности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q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Разработка объективных методов исследования и диагностики уровней развития экологической личности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q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Создание учебно-методической базы развития системы непрерывного экологического образования 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q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Установление законов и закономерностей, позволяющих прогнозировать будущее состояние экологического образования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экологической культуры общества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q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Определение приоритетной, интегрирующей и </a:t>
            </a: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системообразующей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роли экологического образования в системе общего образования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q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Обоснование необходимости и выявление закономерностей </a:t>
            </a: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экологизации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среды образовательных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учреждений</a:t>
            </a:r>
            <a:endParaRPr lang="ru-RU" sz="2000" dirty="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2071678"/>
            <a:ext cx="6500858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  <a:defRPr/>
            </a:pPr>
            <a:r>
              <a:rPr lang="ru-RU" sz="32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Основные методологические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32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подходы:</a:t>
            </a:r>
            <a:endParaRPr lang="ru-RU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ru-RU" dirty="0" smtClean="0"/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коэволюционный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 идеи универсального эволюционизма),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цивилизационный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генетический, системный, культурологический, социологический,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аксиологический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личностно-ориентированный,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контекстный, проблемно-ориентированный, технологический. </a:t>
            </a:r>
          </a:p>
          <a:p>
            <a:pPr indent="-9525">
              <a:buFont typeface="Wingdings" pitchFamily="2" charset="2"/>
              <a:buNone/>
              <a:defRPr/>
            </a:pPr>
            <a:endParaRPr lang="ru-RU" dirty="0" smtClean="0">
              <a:solidFill>
                <a:schemeClr val="tx1">
                  <a:lumMod val="50000"/>
                </a:schemeClr>
              </a:solidFill>
              <a:latin typeface="Times New Roman" pitchFamily="18" charset="0"/>
            </a:endParaRPr>
          </a:p>
          <a:p>
            <a:pPr indent="-9525">
              <a:buFont typeface="Wingdings" pitchFamily="2" charset="2"/>
              <a:buNone/>
              <a:defRPr/>
            </a:pPr>
            <a:endParaRPr lang="ru-RU" dirty="0" smtClean="0">
              <a:solidFill>
                <a:schemeClr val="tx1">
                  <a:lumMod val="50000"/>
                </a:schemeClr>
              </a:solidFill>
              <a:latin typeface="Times New Roman" pitchFamily="18" charset="0"/>
            </a:endParaRPr>
          </a:p>
          <a:p>
            <a:pPr indent="-9525">
              <a:buFont typeface="Wingdings" pitchFamily="2" charset="2"/>
              <a:buNone/>
              <a:defRPr/>
            </a:pPr>
            <a:endParaRPr lang="ru-RU" dirty="0" smtClean="0">
              <a:solidFill>
                <a:schemeClr val="tx1">
                  <a:lumMod val="50000"/>
                </a:schemeClr>
              </a:solidFill>
              <a:latin typeface="Times New Roman" pitchFamily="18" charset="0"/>
            </a:endParaRPr>
          </a:p>
          <a:p>
            <a:pPr indent="-9525">
              <a:buFont typeface="Wingdings" pitchFamily="2" charset="2"/>
              <a:buNone/>
              <a:defRPr/>
            </a:pPr>
            <a:endParaRPr lang="ru-RU" dirty="0" smtClean="0">
              <a:solidFill>
                <a:schemeClr val="tx1">
                  <a:lumMod val="50000"/>
                </a:schemeClr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000100" y="1004309"/>
            <a:ext cx="5857916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1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Экологическая</a:t>
            </a: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педагогика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опирается на следующие принципы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714488"/>
            <a:ext cx="792961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принцип </a:t>
            </a:r>
            <a:r>
              <a:rPr lang="ru-RU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природосообразности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Я.А.Коменского, </a:t>
            </a:r>
          </a:p>
          <a:p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принцип всеобщности предполагает доступность и </a:t>
            </a:r>
            <a:r>
              <a:rPr lang="ru-RU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обязятельность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экологического образования, </a:t>
            </a: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принцип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непрерывности и преемственности, системности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</a:p>
          <a:p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принцип </a:t>
            </a:r>
            <a:r>
              <a:rPr lang="ru-RU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интегративности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предполагающий горизонтальную и вертикальную координацию, </a:t>
            </a: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принцип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единства образования и воспитания, так как экологическое сознание не формируется в процессе овладения знаниями. </a:t>
            </a: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принцип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опережающей функции экологического образования, </a:t>
            </a: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принцип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гибкости и вариативности, </a:t>
            </a: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принцип </a:t>
            </a:r>
            <a:r>
              <a:rPr lang="ru-RU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культуросо-образности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принцип </a:t>
            </a:r>
            <a:r>
              <a:rPr lang="ru-RU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региональности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принцип </a:t>
            </a:r>
            <a:r>
              <a:rPr lang="ru-RU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экогуманизма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нравственного экологического </a:t>
            </a:r>
            <a:r>
              <a:rPr lang="ru-RU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империтива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(Н.Моисеев).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584238"/>
            <a:ext cx="6858016" cy="5663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первая закономерность экологической педагогики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переход экологического образования от природоохранного к образованию для устойчивого развития.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Вторая закономерность,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отражающая усиление интеграционных процессов, проявляющихся во взаимосвязи общего, профессионального и экологического образования, и реализующихся на практике как через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экологизацию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существующих образовательных программ и образовательных стандартов, так и путем введения в учебные планы специальных предметов экологического содержания.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Третьей важной закономерностью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является единство содержательной и процессуальной сторон экологического образования, которое обеспечивается единством теоретических и практических составляющих образовательного процесса на основе универсального подхода, определяющего его успешное функционирование. Соотношение классической( традиционной ) педагогики и экологической педагогики можно определить по принципу соответствия Н.Бора.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Четвертой закономерностью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является формирование и развития региональных систем экологического образования.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785794"/>
            <a:ext cx="557214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Закономерности </a:t>
            </a:r>
          </a:p>
          <a:p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экологической педагогики </a:t>
            </a:r>
            <a:endParaRPr lang="ru-RU" sz="2400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2214554"/>
            <a:ext cx="585791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Анализ современного состояния развития теории экологического образования, методологических подходов и принципов, выявленных закономерностей позволяет сформулировать один из законов экологической педагогики - </a:t>
            </a: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закон приоритетности и </a:t>
            </a:r>
            <a:r>
              <a:rPr lang="ru-RU" b="1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системообразующей</a:t>
            </a: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роли экологического образования в мировом образовательном пространстве.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1076782"/>
            <a:ext cx="6143668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Список литературы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1.Моисеева Л. В. Уральская научная школа экологической педагогики // Педагогическое образование и наука. 2013. № 6. С. 114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118.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2.Моисеева Л. В.,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Зебзеева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В. А., Михеева Е. В. Экологическая субкультура детства: проблемы становления и развития :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моногр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/ Урал.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пед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ун-т. Екатеринбург, 2009. 340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513</Words>
  <Application>Microsoft Office PowerPoint</Application>
  <PresentationFormat>Экран (4:3)</PresentationFormat>
  <Paragraphs>70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11</cp:revision>
  <dcterms:created xsi:type="dcterms:W3CDTF">2017-12-03T10:52:49Z</dcterms:created>
  <dcterms:modified xsi:type="dcterms:W3CDTF">2018-03-20T18:13:44Z</dcterms:modified>
</cp:coreProperties>
</file>