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61" r:id="rId2"/>
    <p:sldId id="262" r:id="rId3"/>
    <p:sldId id="279" r:id="rId4"/>
    <p:sldId id="280" r:id="rId5"/>
    <p:sldId id="263" r:id="rId6"/>
    <p:sldId id="264" r:id="rId7"/>
    <p:sldId id="265" r:id="rId8"/>
    <p:sldId id="266" r:id="rId9"/>
    <p:sldId id="268" r:id="rId10"/>
    <p:sldId id="267" r:id="rId11"/>
    <p:sldId id="269" r:id="rId12"/>
    <p:sldId id="270" r:id="rId13"/>
    <p:sldId id="271" r:id="rId14"/>
    <p:sldId id="272" r:id="rId15"/>
    <p:sldId id="273" r:id="rId16"/>
    <p:sldId id="274" r:id="rId17"/>
    <p:sldId id="276" r:id="rId18"/>
    <p:sldId id="277" r:id="rId19"/>
    <p:sldId id="27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74D0E-B5D5-41BC-B054-3C4A6F41EEDB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B7066-BF4E-4D4F-A5D9-AF55A57599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74D0E-B5D5-41BC-B054-3C4A6F41EEDB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B7066-BF4E-4D4F-A5D9-AF55A57599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74D0E-B5D5-41BC-B054-3C4A6F41EEDB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B7066-BF4E-4D4F-A5D9-AF55A57599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74D0E-B5D5-41BC-B054-3C4A6F41EEDB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B7066-BF4E-4D4F-A5D9-AF55A57599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74D0E-B5D5-41BC-B054-3C4A6F41EEDB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B7066-BF4E-4D4F-A5D9-AF55A57599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74D0E-B5D5-41BC-B054-3C4A6F41EEDB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B7066-BF4E-4D4F-A5D9-AF55A57599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74D0E-B5D5-41BC-B054-3C4A6F41EEDB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B7066-BF4E-4D4F-A5D9-AF55A57599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74D0E-B5D5-41BC-B054-3C4A6F41EEDB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B7066-BF4E-4D4F-A5D9-AF55A57599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74D0E-B5D5-41BC-B054-3C4A6F41EEDB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B7066-BF4E-4D4F-A5D9-AF55A57599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74D0E-B5D5-41BC-B054-3C4A6F41EEDB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B7066-BF4E-4D4F-A5D9-AF55A57599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74D0E-B5D5-41BC-B054-3C4A6F41EEDB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B7066-BF4E-4D4F-A5D9-AF55A57599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374D0E-B5D5-41BC-B054-3C4A6F41EEDB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B7066-BF4E-4D4F-A5D9-AF55A57599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C:\Users\&#1040;&#1083;&#1077;&#1082;&#1089;&#1077;&#1081;\Desktop\&#1053;&#1086;&#1074;&#1072;&#1103;%20&#1087;&#1072;&#1087;&#1082;&#1072;\&#1087;&#1088;&#1077;&#1079;&#1077;&#1085;&#1090;&#1072;&#1094;&#1080;&#1103;%20&#1072;&#1091;&#1090;&#1080;&#1079;&#1084;\&#1057;&#1074;&#1077;&#1090;&#1072;%20&#1050;&#1086;&#1088;&#1095;&#1072;&#1075;&#1080;&#1085;&#1072;.mp4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riavrn.ru/news/v-voronezhe-startovala-unikalnaya-programma-po-lecheniyu-autizma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riavrn.ru/news/rossiyane-distantsionno-proydut-voronezhskie-kursy-pomoshchi-autistam-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ПРОБЛЕМЫ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ИНКЛЮЗИВНОГО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ОБРАЗОВАНИЯ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843738" cy="2971800"/>
          </a:xfrm>
        </p:spPr>
        <p:txBody>
          <a:bodyPr>
            <a:normAutofit fontScale="25000" lnSpcReduction="20000"/>
          </a:bodyPr>
          <a:lstStyle/>
          <a:p>
            <a:r>
              <a:rPr lang="ru-RU" sz="160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ДЛЯ ДЕТЕЙ И ПОДРОСТКОВ С </a:t>
            </a:r>
            <a:r>
              <a:rPr lang="ru-RU" sz="160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АУТИЗМОМ В РОССИИ</a:t>
            </a:r>
          </a:p>
          <a:p>
            <a:endParaRPr lang="ru-RU" sz="16000" i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ru-RU" sz="112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ГБ </a:t>
            </a:r>
            <a:r>
              <a:rPr lang="ru-RU" sz="112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ПОУ «Воронежский музыкальный колледж имени Ростроповичей</a:t>
            </a:r>
            <a:r>
              <a:rPr lang="ru-RU" sz="112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»</a:t>
            </a:r>
          </a:p>
          <a:p>
            <a:r>
              <a:rPr lang="ru-RU" sz="11200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Бобрышева</a:t>
            </a:r>
            <a:r>
              <a:rPr lang="ru-RU" sz="112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Наталья Ивановна</a:t>
            </a:r>
            <a:r>
              <a:rPr lang="ru-RU" sz="112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endParaRPr lang="ru-RU" sz="112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ru-RU" sz="11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endParaRPr lang="ru-RU" sz="11200" b="1" i="1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>
                <a:solidFill>
                  <a:schemeClr val="tx2">
                    <a:lumMod val="75000"/>
                  </a:schemeClr>
                </a:solidFill>
              </a:rPr>
              <a:t>Авдотья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Смирнова - </a:t>
            </a:r>
            <a:r>
              <a:rPr lang="ru-RU" dirty="0"/>
              <a:t> </a:t>
            </a:r>
            <a:r>
              <a:rPr lang="ru-RU" dirty="0" smtClean="0"/>
              <a:t>президент </a:t>
            </a:r>
            <a:r>
              <a:rPr lang="ru-RU" dirty="0"/>
              <a:t>Фонда содействия решению проблем аутизма в России «Выход» 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Рисунок 2" descr="C:\Users\Алексей\Pictures\c323fa874a0e7ec9b199b08f689e432f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071678"/>
            <a:ext cx="414340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42910" y="4643446"/>
            <a:ext cx="800105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По данным на начало 2015 года в Воронежской </a:t>
            </a:r>
            <a:r>
              <a:rPr lang="ru-RU" sz="2000" dirty="0" smtClean="0"/>
              <a:t>области </a:t>
            </a:r>
            <a:r>
              <a:rPr lang="ru-RU" sz="2000" dirty="0"/>
              <a:t>диагноз «расстройство </a:t>
            </a:r>
            <a:r>
              <a:rPr lang="ru-RU" sz="2000" dirty="0" err="1"/>
              <a:t>аутистического</a:t>
            </a:r>
            <a:r>
              <a:rPr lang="ru-RU" sz="2000" dirty="0"/>
              <a:t> спектра» поставлен </a:t>
            </a:r>
            <a:r>
              <a:rPr lang="ru-RU" sz="2000" dirty="0" smtClean="0"/>
              <a:t>350 </a:t>
            </a:r>
            <a:r>
              <a:rPr lang="ru-RU" sz="2000" dirty="0"/>
              <a:t>детям. Это на 100 человек больше, чем было в апреле-2014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 </a:t>
            </a:r>
            <a:r>
              <a:rPr lang="ru-RU" sz="2000" dirty="0"/>
              <a:t>При этом специалисты отмечают, что по самым </a:t>
            </a:r>
            <a:r>
              <a:rPr lang="ru-RU" sz="2000" dirty="0" smtClean="0"/>
              <a:t>усредненным подсчетам РАС </a:t>
            </a:r>
            <a:r>
              <a:rPr lang="ru-RU" sz="2000" dirty="0"/>
              <a:t>есть у 1% детей.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Д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етские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</a:rPr>
              <a:t>центраы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ментального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здоровья</a:t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</a:rPr>
            </a:b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5357826"/>
            <a:ext cx="87868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Ментальные </a:t>
            </a:r>
            <a:r>
              <a:rPr lang="ru-RU" dirty="0"/>
              <a:t>центры </a:t>
            </a:r>
            <a:r>
              <a:rPr lang="ru-RU" dirty="0" smtClean="0"/>
              <a:t>появились </a:t>
            </a:r>
            <a:r>
              <a:rPr lang="ru-RU" dirty="0"/>
              <a:t>на базе отделения медицинской реабилитации «Солнце» детской поликлиники </a:t>
            </a:r>
            <a:r>
              <a:rPr lang="ru-RU" dirty="0" smtClean="0"/>
              <a:t>№ </a:t>
            </a:r>
            <a:r>
              <a:rPr lang="ru-RU" dirty="0"/>
              <a:t>5 Воронежской </a:t>
            </a:r>
            <a:r>
              <a:rPr lang="ru-RU" dirty="0" err="1"/>
              <a:t>горбольницы</a:t>
            </a:r>
            <a:r>
              <a:rPr lang="ru-RU" dirty="0"/>
              <a:t> № 11 и отделения реабилитации детской поликлиники </a:t>
            </a:r>
            <a:r>
              <a:rPr lang="ru-RU" dirty="0" smtClean="0"/>
              <a:t>№ 11 </a:t>
            </a:r>
            <a:r>
              <a:rPr lang="ru-RU" dirty="0"/>
              <a:t>Воронежской городской поликлиники № 4.</a:t>
            </a:r>
          </a:p>
        </p:txBody>
      </p:sp>
      <p:pic>
        <p:nvPicPr>
          <p:cNvPr id="5" name="Рисунок 4" descr="C:\Users\Алексей\Pictures\d0dbc25af0c1d1f33d210eb004bb9324.jpe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857364"/>
            <a:ext cx="350046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Алексей\Pictures\fae00f0804bb5a93821a699ddbea4f75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143116"/>
            <a:ext cx="3714744" cy="1560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Американские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врачи научили воронежцев диагностировать аутизм у детей</a:t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</a:rPr>
            </a:b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Рисунок 2" descr="C:\Users\Алексей\Pictures\849d1a53f868980440dfebcc92ee13f0.jpe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928802"/>
            <a:ext cx="535785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28596" y="4826675"/>
            <a:ext cx="829207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Елена </a:t>
            </a:r>
            <a:r>
              <a:rPr lang="ru-RU" dirty="0" err="1"/>
              <a:t>Григоренко</a:t>
            </a:r>
            <a:r>
              <a:rPr lang="ru-RU" dirty="0"/>
              <a:t> – профессор психологии в Центре детских исследований </a:t>
            </a:r>
            <a:endParaRPr lang="ru-RU" dirty="0" smtClean="0"/>
          </a:p>
          <a:p>
            <a:r>
              <a:rPr lang="ru-RU" dirty="0" smtClean="0"/>
              <a:t>Йельского </a:t>
            </a:r>
            <a:r>
              <a:rPr lang="ru-RU" dirty="0"/>
              <a:t>университета.</a:t>
            </a:r>
          </a:p>
          <a:p>
            <a:r>
              <a:rPr lang="ru-RU" dirty="0" err="1"/>
              <a:t>Эми</a:t>
            </a:r>
            <a:r>
              <a:rPr lang="ru-RU" dirty="0"/>
              <a:t> </a:t>
            </a:r>
            <a:r>
              <a:rPr lang="ru-RU" dirty="0" err="1"/>
              <a:t>Дэниэлз</a:t>
            </a:r>
            <a:r>
              <a:rPr lang="ru-RU" dirty="0"/>
              <a:t> – заместитель директора по исследованиям общественного </a:t>
            </a:r>
            <a:endParaRPr lang="ru-RU" dirty="0" smtClean="0"/>
          </a:p>
          <a:p>
            <a:r>
              <a:rPr lang="ru-RU" dirty="0" smtClean="0"/>
              <a:t>здравоохранения </a:t>
            </a:r>
            <a:r>
              <a:rPr lang="ru-RU" dirty="0"/>
              <a:t>организации AUTISM SPEAKS.</a:t>
            </a:r>
          </a:p>
          <a:p>
            <a:r>
              <a:rPr lang="ru-RU" dirty="0" err="1"/>
              <a:t>Кэти</a:t>
            </a:r>
            <a:r>
              <a:rPr lang="ru-RU" dirty="0"/>
              <a:t> Кениг – профессор Йельского Университета. </a:t>
            </a:r>
          </a:p>
          <a:p>
            <a:r>
              <a:rPr lang="ru-RU" dirty="0"/>
              <a:t>Майкл </a:t>
            </a:r>
            <a:r>
              <a:rPr lang="ru-RU" dirty="0" err="1"/>
              <a:t>Сторц</a:t>
            </a:r>
            <a:r>
              <a:rPr lang="ru-RU" dirty="0"/>
              <a:t> –  президент известной американской организации CHAPEL HEAVEN.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Воронежская инклюзивная школа №92 стала лауреатом всероссийского конкурса 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1265" name="Picture 1" descr="C:\Users\Алексей\Pictures\d92d8dedea1e0b265e830ada730bb20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928934"/>
            <a:ext cx="3285845" cy="1847846"/>
          </a:xfrm>
          <a:prstGeom prst="rect">
            <a:avLst/>
          </a:prstGeom>
          <a:noFill/>
        </p:spPr>
      </p:pic>
      <p:pic>
        <p:nvPicPr>
          <p:cNvPr id="11266" name="Picture 2" descr="C:\Users\Алексей\Pictures\content____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2786058"/>
            <a:ext cx="3433974" cy="18430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Воронежский музыкальный колледж им. Ростроповичей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Picture 6" descr="Рисунок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000240"/>
            <a:ext cx="6183613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Артём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</a:rPr>
              <a:t>Шилин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Алексей\Pictures\7a3376_185c6712a1144b9b8be11aaed65e8c9c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928802"/>
            <a:ext cx="2403489" cy="3526989"/>
          </a:xfrm>
          <a:prstGeom prst="rect">
            <a:avLst/>
          </a:prstGeom>
          <a:noFill/>
        </p:spPr>
      </p:pic>
      <p:pic>
        <p:nvPicPr>
          <p:cNvPr id="1027" name="Picture 3" descr="C:\Users\Алексей\Pictures\7a3376_90fbe5b9334249a0b0b8abcaacdd06fe_mv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2214554"/>
            <a:ext cx="2500330" cy="34254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Людмила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</a:rPr>
              <a:t>Шилина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"Громкая тишина»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50" name="Picture 2" descr="C:\Users\Алексей\Pictures\unnam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143116"/>
            <a:ext cx="2795605" cy="3832684"/>
          </a:xfrm>
          <a:prstGeom prst="rect">
            <a:avLst/>
          </a:prstGeom>
          <a:noFill/>
        </p:spPr>
      </p:pic>
      <p:pic>
        <p:nvPicPr>
          <p:cNvPr id="4" name="Picture 2" descr="C:\Users\Алексей\Pictures\7a3376_185c6712a1144b9b8be11aaed65e8c9c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357430"/>
            <a:ext cx="2403489" cy="35269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Светлана Корчагина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098" name="Picture 2" descr="C:\Users\Алексей\Pictures\46c7c8cf26a6ad2662f0a8b169fe8c2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785926"/>
            <a:ext cx="6596082" cy="43863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Победительница регионального вокально-хореографического конкурса «Твой первый шаг»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Света Корчагина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928794" y="1785926"/>
            <a:ext cx="5524539" cy="41434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Всемирный день аутизма 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146" name="Picture 2" descr="Картинки по запросу картинка Всемирный день аутизм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357298"/>
            <a:ext cx="4762500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Аутизм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Аутизм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— это постоянное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нарушение развития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человека, которое проявляется в течение первых трех лет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жизни, является следствием неврологического расстройства, характеризуется отрывом от реальности, отгороженностью от мира, отсутствием или парадоксальностью реакций на внешние воздействия, пассивностью 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сверхранимостью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контактах со средой в целом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Инклюзивное образование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857224" y="1857364"/>
            <a:ext cx="785818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Инклюзивное образование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практика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общего образования, которая основана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понимании, что инвалиды в современном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обществе могут и должны быть вовлечены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социум. Также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совместное обучение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воспитание детей с ограниченными возможностями здоровья (ОВЗ) и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нормотипичных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детей (детей, не имеющих таких ограничений).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0" y="0"/>
            <a:ext cx="9144000" cy="69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инклюзивного образования есть восемь принципов: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• 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Ценность человека не зависит от его способностей и достижений;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• 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Каждый человек способен чувствовать и думать;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• 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Каждый человек имеет право на общение и на то, чтобы быть услышанным;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• 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 люди нуждаются друг в друге;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• 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Подлинное образование может осуществляться только в контексте реальных взаимоотношений;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• 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 люди нуждаются в поддержке и дружбе ровесников;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• 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всех обучающихся достижение прогресса скорее может быть в том, что они могут делать, чем в том, что не могут;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• 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Разнообразие усиливает все стороны жизни человека.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>
                <a:solidFill>
                  <a:schemeClr val="tx2">
                    <a:lumMod val="75000"/>
                  </a:schemeClr>
                </a:solidFill>
              </a:rPr>
              <a:t>М</a:t>
            </a: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одели </a:t>
            </a:r>
            <a:r>
              <a:rPr lang="ru-RU" sz="4800" b="1" dirty="0">
                <a:solidFill>
                  <a:schemeClr val="tx2">
                    <a:lumMod val="75000"/>
                  </a:schemeClr>
                </a:solidFill>
              </a:rPr>
              <a:t>инклюзивного </a:t>
            </a: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образования</a:t>
            </a:r>
            <a:r>
              <a:rPr lang="ru-RU" sz="48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 в </a:t>
            </a:r>
            <a:r>
              <a:rPr lang="ru-RU" sz="4800" b="1" dirty="0" err="1">
                <a:solidFill>
                  <a:schemeClr val="tx2">
                    <a:lumMod val="75000"/>
                  </a:schemeClr>
                </a:solidFill>
              </a:rPr>
              <a:t>Вирджинии</a:t>
            </a:r>
            <a:endParaRPr lang="ru-RU" sz="4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посещение детьми из обычных классов уроков для детей и подростков с аутизмом;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частичное включение ребенка с аутизмом в обучение по отдельным предметам совместно с их обычными сверстниками;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постоянное обучение ребенка с аутизмом по всем предметам совместно с их обычными сверстниками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FF0000"/>
                </a:solidFill>
              </a:rPr>
              <a:t>Всемирная организация здравоохранения ежегодно </a:t>
            </a:r>
            <a:r>
              <a:rPr lang="ru-RU" dirty="0">
                <a:solidFill>
                  <a:srgbClr val="FF0000"/>
                </a:solidFill>
              </a:rPr>
              <a:t>показывает рост детей с аутизмом. 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Федерального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государственного образовательного стандарта общего образования нового поколения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407196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« Освоение </a:t>
            </a:r>
            <a:r>
              <a:rPr lang="ru-RU" dirty="0"/>
              <a:t>и применение психолого-педагогических технологий (в том числе инклюзивных), необходимых для адресной работы с различными контингентами учащихся: одаренные дети, социально уязвимые дети, дети, попавшие в трудные жизненные ситуации, дети-мигранты, дети-сироты, дети с особыми образовательными потребностями (</a:t>
            </a:r>
            <a:r>
              <a:rPr lang="ru-RU" dirty="0" err="1"/>
              <a:t>аутисты</a:t>
            </a:r>
            <a:r>
              <a:rPr lang="ru-RU" dirty="0"/>
              <a:t>, дети с синдромом дефицита внимания и </a:t>
            </a:r>
            <a:r>
              <a:rPr lang="ru-RU" dirty="0" err="1"/>
              <a:t>гиперактивностью</a:t>
            </a:r>
            <a:r>
              <a:rPr lang="ru-RU" dirty="0"/>
              <a:t> </a:t>
            </a:r>
            <a:r>
              <a:rPr lang="ru-RU" dirty="0" err="1"/>
              <a:t>и</a:t>
            </a:r>
            <a:r>
              <a:rPr lang="ru-RU" dirty="0"/>
              <a:t> др.), дети с ограниченными возможностями здоровья, дети с девиациями поведения, дети с зависимостью</a:t>
            </a:r>
            <a:r>
              <a:rPr lang="ru-RU" dirty="0" smtClean="0"/>
              <a:t>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Воронежская область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Ц </a:t>
            </a:r>
            <a:r>
              <a:rPr lang="ru-RU" dirty="0" err="1" smtClean="0"/>
              <a:t>ентр</a:t>
            </a:r>
            <a:r>
              <a:rPr lang="ru-RU" dirty="0" smtClean="0"/>
              <a:t> </a:t>
            </a:r>
            <a:r>
              <a:rPr lang="ru-RU" dirty="0"/>
              <a:t>реабилитации детей и подростков с ограниченными возможностями «Парус надежды</a:t>
            </a:r>
            <a:r>
              <a:rPr lang="ru-RU" dirty="0" smtClean="0"/>
              <a:t>»:</a:t>
            </a:r>
          </a:p>
          <a:p>
            <a:r>
              <a:rPr lang="ru-RU" dirty="0" err="1"/>
              <a:t>пилотная</a:t>
            </a:r>
            <a:r>
              <a:rPr lang="ru-RU" dirty="0"/>
              <a:t> для страны программа «</a:t>
            </a:r>
            <a:r>
              <a:rPr lang="ru-RU" dirty="0" smtClean="0"/>
              <a:t>Аутизм</a:t>
            </a:r>
          </a:p>
          <a:p>
            <a:r>
              <a:rPr lang="ru-RU" dirty="0" smtClean="0"/>
              <a:t>«Маршруты </a:t>
            </a:r>
            <a:r>
              <a:rPr lang="ru-RU" dirty="0"/>
              <a:t>помощи» фонда «Выход</a:t>
            </a:r>
            <a:r>
              <a:rPr lang="ru-RU" dirty="0" smtClean="0"/>
              <a:t>»</a:t>
            </a:r>
          </a:p>
          <a:p>
            <a:r>
              <a:rPr lang="ru-RU" dirty="0"/>
              <a:t>Цель программы – </a:t>
            </a:r>
            <a:r>
              <a:rPr lang="ru-RU" dirty="0" smtClean="0"/>
              <a:t>создание системы комплексной помощи детям и взрослым с  расстройствами </a:t>
            </a:r>
            <a:r>
              <a:rPr lang="ru-RU" dirty="0" err="1" smtClean="0"/>
              <a:t>аутического</a:t>
            </a:r>
            <a:r>
              <a:rPr lang="ru-RU" dirty="0" smtClean="0"/>
              <a:t> спектра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Первый </a:t>
            </a:r>
            <a:r>
              <a:rPr lang="ru-RU" sz="4000" b="1" dirty="0">
                <a:solidFill>
                  <a:schemeClr val="tx2">
                    <a:lumMod val="75000"/>
                  </a:schemeClr>
                </a:solidFill>
              </a:rPr>
              <a:t>Всероссийский семинар-совещание по вопросам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помощи детям с расстройствами </a:t>
            </a:r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</a:rPr>
              <a:t>аутистического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спектра </a:t>
            </a:r>
            <a:r>
              <a:rPr lang="ru-RU" sz="4000" b="1" dirty="0">
                <a:solidFill>
                  <a:schemeClr val="tx2">
                    <a:lumMod val="75000"/>
                  </a:schemeClr>
                </a:solidFill>
              </a:rPr>
              <a:t>(РАС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ru-RU" sz="4000" dirty="0"/>
          </a:p>
        </p:txBody>
      </p:sp>
      <p:pic>
        <p:nvPicPr>
          <p:cNvPr id="16386" name="Picture 2" descr="C:\Users\Алексей\Pictures\0409afc6d7d1a3b7d66ba89bcac9987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357430"/>
            <a:ext cx="3936602" cy="221380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521495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/>
              <a:t>Пилотная</a:t>
            </a:r>
            <a:r>
              <a:rPr lang="ru-RU" sz="2400" dirty="0" smtClean="0"/>
              <a:t> совместная программа</a:t>
            </a:r>
            <a:r>
              <a:rPr lang="ru-RU" sz="2400" dirty="0"/>
              <a:t> </a:t>
            </a:r>
            <a:r>
              <a:rPr lang="ru-RU" sz="2400" dirty="0">
                <a:hlinkClick r:id="rId3"/>
              </a:rPr>
              <a:t>«Аутизм излечим» </a:t>
            </a:r>
            <a:r>
              <a:rPr lang="ru-RU" sz="2400" dirty="0" smtClean="0">
                <a:hlinkClick r:id="rId3"/>
              </a:rPr>
              <a:t>правительство</a:t>
            </a:r>
          </a:p>
          <a:p>
            <a:r>
              <a:rPr lang="ru-RU" sz="2400" dirty="0" smtClean="0">
                <a:hlinkClick r:id="rId3"/>
              </a:rPr>
              <a:t> </a:t>
            </a:r>
            <a:r>
              <a:rPr lang="ru-RU" sz="2400" dirty="0">
                <a:hlinkClick r:id="rId3"/>
              </a:rPr>
              <a:t>Воронежской области и Фонд «Выход» запустили в феврале 2013 года</a:t>
            </a:r>
            <a:r>
              <a:rPr lang="ru-RU" sz="2000" dirty="0">
                <a:hlinkClick r:id="rId3"/>
              </a:rPr>
              <a:t>. 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3214686"/>
            <a:ext cx="77153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В рамках масштабного проекта «Аутизм излечим» в Воронеже запустили комплексную программу «Аутизм. Маршруты помощи», основная миссия которой создать межведомственную систему поддержки детей с РАС. На ее реализацию в 2013-14 годах из регионального бюджета выделили 15,6 </a:t>
            </a:r>
            <a:r>
              <a:rPr lang="ru-RU" sz="2000" dirty="0" err="1"/>
              <a:t>млн</a:t>
            </a:r>
            <a:r>
              <a:rPr lang="ru-RU" sz="2000" dirty="0"/>
              <a:t> рублей. За это время </a:t>
            </a:r>
            <a:r>
              <a:rPr lang="ru-RU" sz="2000" dirty="0">
                <a:hlinkClick r:id="rId2"/>
              </a:rPr>
              <a:t>разработали </a:t>
            </a:r>
            <a:r>
              <a:rPr lang="ru-RU" sz="2000" dirty="0" err="1">
                <a:hlinkClick r:id="rId2"/>
              </a:rPr>
              <a:t>маршрутизатор</a:t>
            </a:r>
            <a:r>
              <a:rPr lang="ru-RU" sz="2000" dirty="0"/>
              <a:t> «Реабилитация детей с РАС в Воронежской области», создали диагностические </a:t>
            </a:r>
            <a:r>
              <a:rPr lang="ru-RU" sz="2000" dirty="0" err="1"/>
              <a:t>опросники</a:t>
            </a:r>
            <a:r>
              <a:rPr lang="ru-RU" sz="2000" dirty="0"/>
              <a:t>, обучили 1600 специалистов и родителей, воспитывающих детей с ментальными нарушениями.</a:t>
            </a:r>
          </a:p>
        </p:txBody>
      </p:sp>
      <p:pic>
        <p:nvPicPr>
          <p:cNvPr id="4" name="Рисунок 3" descr="C:\Users\Алексей\Pictures\Губер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571480"/>
            <a:ext cx="407196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</TotalTime>
  <Words>455</Words>
  <Application>Microsoft Office PowerPoint</Application>
  <PresentationFormat>Экран (4:3)</PresentationFormat>
  <Paragraphs>55</Paragraphs>
  <Slides>19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ПРОБЛЕМЫ ИНКЛЮЗИВНОГО  ОБРАЗОВАНИЯ  </vt:lpstr>
      <vt:lpstr>Аутизм</vt:lpstr>
      <vt:lpstr>Инклюзивное образование</vt:lpstr>
      <vt:lpstr>Слайд 4</vt:lpstr>
      <vt:lpstr>Модели инклюзивного образования  в Вирджинии</vt:lpstr>
      <vt:lpstr> Федерального государственного образовательного стандарта общего образования нового поколения</vt:lpstr>
      <vt:lpstr>Воронежская область</vt:lpstr>
      <vt:lpstr> Первый Всероссийский семинар-совещание по вопросам помощи детям с расстройствами аутистического спектра (РАС)</vt:lpstr>
      <vt:lpstr>Слайд 9</vt:lpstr>
      <vt:lpstr>Авдотья Смирнова -  президент Фонда содействия решению проблем аутизма в России «Выход» </vt:lpstr>
      <vt:lpstr>Детские центраы ментального здоровья </vt:lpstr>
      <vt:lpstr> Американские врачи научили воронежцев диагностировать аутизм у детей </vt:lpstr>
      <vt:lpstr> Воронежская инклюзивная школа №92 стала лауреатом всероссийского конкурса  </vt:lpstr>
      <vt:lpstr>Воронежский музыкальный колледж им. Ростроповичей</vt:lpstr>
      <vt:lpstr>Артём Шилин</vt:lpstr>
      <vt:lpstr>Людмила Шилина  "Громкая тишина»</vt:lpstr>
      <vt:lpstr>Светлана Корчагина</vt:lpstr>
      <vt:lpstr>Победительница регионального вокально-хореографического конкурса «Твой первый шаг»</vt:lpstr>
      <vt:lpstr>Всемирный день аутизма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Наталья</cp:lastModifiedBy>
  <cp:revision>21</cp:revision>
  <dcterms:created xsi:type="dcterms:W3CDTF">2017-12-12T18:32:32Z</dcterms:created>
  <dcterms:modified xsi:type="dcterms:W3CDTF">2019-11-21T19:28:11Z</dcterms:modified>
</cp:coreProperties>
</file>