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2"/>
  </p:notesMasterIdLst>
  <p:sldIdLst>
    <p:sldId id="256" r:id="rId2"/>
    <p:sldId id="267" r:id="rId3"/>
    <p:sldId id="281" r:id="rId4"/>
    <p:sldId id="271" r:id="rId5"/>
    <p:sldId id="272" r:id="rId6"/>
    <p:sldId id="273" r:id="rId7"/>
    <p:sldId id="276" r:id="rId8"/>
    <p:sldId id="278" r:id="rId9"/>
    <p:sldId id="279" r:id="rId10"/>
    <p:sldId id="27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D8F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14" autoAdjust="0"/>
    <p:restoredTop sz="94728" autoAdjust="0"/>
  </p:normalViewPr>
  <p:slideViewPr>
    <p:cSldViewPr>
      <p:cViewPr>
        <p:scale>
          <a:sx n="93" d="100"/>
          <a:sy n="93" d="100"/>
        </p:scale>
        <p:origin x="-1302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949B30-D00E-4CE9-B1CD-ED8CC742E18A}" type="datetimeFigureOut">
              <a:rPr lang="ru-RU" smtClean="0"/>
              <a:pPr/>
              <a:t>11.09.2018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251D00-915C-4A7B-80D9-E05030ED3F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06054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251D00-915C-4A7B-80D9-E05030ED3F03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0E0CC262-9EFF-495D-A5EB-D8EE0DCE8D13}" type="datetimeFigureOut">
              <a:rPr lang="ru-RU" smtClean="0"/>
              <a:pPr/>
              <a:t>11.09.2018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67F1555B-2D1D-45B5-96C9-36BDBACC71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CC262-9EFF-495D-A5EB-D8EE0DCE8D13}" type="datetimeFigureOut">
              <a:rPr lang="ru-RU" smtClean="0"/>
              <a:pPr/>
              <a:t>11.09.2018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1555B-2D1D-45B5-96C9-36BDBACC71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CC262-9EFF-495D-A5EB-D8EE0DCE8D13}" type="datetimeFigureOut">
              <a:rPr lang="ru-RU" smtClean="0"/>
              <a:pPr/>
              <a:t>11.09.2018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1555B-2D1D-45B5-96C9-36BDBACC71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CC262-9EFF-495D-A5EB-D8EE0DCE8D13}" type="datetimeFigureOut">
              <a:rPr lang="ru-RU" smtClean="0"/>
              <a:pPr/>
              <a:t>11.09.2018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1555B-2D1D-45B5-96C9-36BDBACC71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CC262-9EFF-495D-A5EB-D8EE0DCE8D13}" type="datetimeFigureOut">
              <a:rPr lang="ru-RU" smtClean="0"/>
              <a:pPr/>
              <a:t>11.09.2018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1555B-2D1D-45B5-96C9-36BDBACC71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CC262-9EFF-495D-A5EB-D8EE0DCE8D13}" type="datetimeFigureOut">
              <a:rPr lang="ru-RU" smtClean="0"/>
              <a:pPr/>
              <a:t>11.09.2018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1555B-2D1D-45B5-96C9-36BDBACC71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CC262-9EFF-495D-A5EB-D8EE0DCE8D13}" type="datetimeFigureOut">
              <a:rPr lang="ru-RU" smtClean="0"/>
              <a:pPr/>
              <a:t>11.09.2018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1555B-2D1D-45B5-96C9-36BDBACC71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CC262-9EFF-495D-A5EB-D8EE0DCE8D13}" type="datetimeFigureOut">
              <a:rPr lang="ru-RU" smtClean="0"/>
              <a:pPr/>
              <a:t>11.09.2018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1555B-2D1D-45B5-96C9-36BDBACC71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CC262-9EFF-495D-A5EB-D8EE0DCE8D13}" type="datetimeFigureOut">
              <a:rPr lang="ru-RU" smtClean="0"/>
              <a:pPr/>
              <a:t>11.09.2018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1555B-2D1D-45B5-96C9-36BDBACC71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CC262-9EFF-495D-A5EB-D8EE0DCE8D13}" type="datetimeFigureOut">
              <a:rPr lang="ru-RU" smtClean="0"/>
              <a:pPr/>
              <a:t>11.09.2018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1555B-2D1D-45B5-96C9-36BDBACC71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CC262-9EFF-495D-A5EB-D8EE0DCE8D13}" type="datetimeFigureOut">
              <a:rPr lang="ru-RU" smtClean="0"/>
              <a:pPr/>
              <a:t>11.09.2018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1555B-2D1D-45B5-96C9-36BDBACC71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0E0CC262-9EFF-495D-A5EB-D8EE0DCE8D13}" type="datetimeFigureOut">
              <a:rPr lang="ru-RU" smtClean="0"/>
              <a:pPr/>
              <a:t>11.09.2018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67F1555B-2D1D-45B5-96C9-36BDBACC717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wipe dir="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642918"/>
            <a:ext cx="7742138" cy="4057664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rgbClr val="7030A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Чему должны научиться </a:t>
            </a:r>
            <a:r>
              <a:rPr lang="ru-RU" sz="4400" smtClean="0">
                <a:solidFill>
                  <a:srgbClr val="7030A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старшие </a:t>
            </a:r>
            <a:r>
              <a:rPr lang="ru-RU" sz="4400" smtClean="0">
                <a:solidFill>
                  <a:srgbClr val="7030A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дошкольники</a:t>
            </a:r>
            <a:r>
              <a:rPr lang="ru-RU" sz="4400" dirty="0" smtClean="0">
                <a:solidFill>
                  <a:srgbClr val="7030A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/>
            </a:r>
            <a:br>
              <a:rPr lang="ru-RU" sz="4400" dirty="0" smtClean="0">
                <a:solidFill>
                  <a:srgbClr val="7030A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</a:br>
            <a:r>
              <a:rPr lang="ru-RU" sz="4400" dirty="0" smtClean="0">
                <a:solidFill>
                  <a:srgbClr val="7030A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к концу учебного года</a:t>
            </a:r>
            <a:r>
              <a:rPr lang="ru-RU" sz="4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/>
            </a:r>
            <a:br>
              <a:rPr lang="ru-RU" sz="4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</a:br>
            <a:r>
              <a:rPr lang="ru-RU" sz="44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/>
            </a:r>
            <a:br>
              <a:rPr lang="ru-RU" sz="44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</a:br>
            <a:endParaRPr lang="ru-RU" sz="44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4221088"/>
            <a:ext cx="7245120" cy="1903056"/>
          </a:xfrm>
        </p:spPr>
        <p:txBody>
          <a:bodyPr>
            <a:normAutofit/>
          </a:bodyPr>
          <a:lstStyle/>
          <a:p>
            <a:pPr algn="ctr"/>
            <a:endParaRPr lang="ru-RU" b="1" i="1" dirty="0">
              <a:solidFill>
                <a:schemeClr val="bg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3" y="4450043"/>
            <a:ext cx="7992888" cy="1815882"/>
          </a:xfrm>
          <a:prstGeom prst="rect">
            <a:avLst/>
          </a:prstGeom>
          <a:solidFill>
            <a:schemeClr val="bg1"/>
          </a:solidFill>
          <a:ln>
            <a:noFill/>
          </a:ln>
          <a:scene3d>
            <a:camera prst="obliqueTopLeft"/>
            <a:lightRig rig="threePt" dir="t"/>
          </a:scene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1600" b="1" i="1" dirty="0" smtClean="0">
                <a:solidFill>
                  <a:srgbClr val="7030A0"/>
                </a:solidFill>
                <a:latin typeface="Bookman Old Style" pitchFamily="18" charset="0"/>
              </a:rPr>
              <a:t>Дорогие родители!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1600" b="1" i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Теперь Вы знаете, какая большая работа предстоит нам в этом году. И для того, чтобы она была интересной для всех и плодотворной, нам просто необходима Ваша помощь! Поэтому мы очень просим Вас быть внимательными к нашим повседневным заботам, интересоваться нашими делами, не отказывать в посильной помощи. И тогда наши дети станут самыми-самыми лучшими!</a:t>
            </a:r>
            <a:endParaRPr lang="ru-RU" sz="1600" b="1" i="1" dirty="0">
              <a:solidFill>
                <a:schemeClr val="tx2">
                  <a:lumMod val="75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5122" name="Picture 2" descr="http://photoshops.biz/uploads/posts/2016-03/thumbs/1458898635_detskiy-sa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420875"/>
            <a:ext cx="6984776" cy="3911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57166"/>
            <a:ext cx="8305800" cy="407538"/>
          </a:xfrm>
        </p:spPr>
        <p:txBody>
          <a:bodyPr>
            <a:normAutofit fontScale="90000"/>
          </a:bodyPr>
          <a:lstStyle/>
          <a:p>
            <a:r>
              <a:rPr lang="ru-RU" sz="2400" b="1" i="1" dirty="0" smtClean="0">
                <a:solidFill>
                  <a:srgbClr val="7030A0"/>
                </a:solidFill>
                <a:latin typeface="Bookman Old Style" pitchFamily="18" charset="0"/>
              </a:rPr>
              <a:t/>
            </a:r>
            <a:br>
              <a:rPr lang="ru-RU" sz="2400" b="1" i="1" dirty="0" smtClean="0">
                <a:solidFill>
                  <a:srgbClr val="7030A0"/>
                </a:solidFill>
                <a:latin typeface="Bookman Old Style" pitchFamily="18" charset="0"/>
              </a:rPr>
            </a:br>
            <a:r>
              <a:rPr lang="ru-RU" sz="2400" b="1" i="1" dirty="0" smtClean="0">
                <a:solidFill>
                  <a:srgbClr val="7030A0"/>
                </a:solidFill>
                <a:latin typeface="Bookman Old Style" pitchFamily="18" charset="0"/>
              </a:rPr>
              <a:t/>
            </a:r>
            <a:br>
              <a:rPr lang="ru-RU" sz="2400" b="1" i="1" dirty="0" smtClean="0">
                <a:solidFill>
                  <a:srgbClr val="7030A0"/>
                </a:solidFill>
                <a:latin typeface="Bookman Old Style" pitchFamily="18" charset="0"/>
              </a:rPr>
            </a:br>
            <a:r>
              <a:rPr lang="ru-RU" sz="2400" b="1" i="1" dirty="0" smtClean="0">
                <a:solidFill>
                  <a:srgbClr val="7030A0"/>
                </a:solidFill>
                <a:latin typeface="Bookman Old Style" pitchFamily="18" charset="0"/>
              </a:rPr>
              <a:t/>
            </a:r>
            <a:br>
              <a:rPr lang="ru-RU" sz="2400" b="1" i="1" dirty="0" smtClean="0">
                <a:solidFill>
                  <a:srgbClr val="7030A0"/>
                </a:solidFill>
                <a:latin typeface="Bookman Old Style" pitchFamily="18" charset="0"/>
              </a:rPr>
            </a:br>
            <a:r>
              <a:rPr lang="ru-RU" sz="2400" b="1" i="1" dirty="0">
                <a:solidFill>
                  <a:srgbClr val="7030A0"/>
                </a:solidFill>
                <a:latin typeface="Bookman Old Style" pitchFamily="18" charset="0"/>
              </a:rPr>
              <a:t/>
            </a:r>
            <a:br>
              <a:rPr lang="ru-RU" sz="2400" b="1" i="1" dirty="0">
                <a:solidFill>
                  <a:srgbClr val="7030A0"/>
                </a:solidFill>
                <a:latin typeface="Bookman Old Style" pitchFamily="18" charset="0"/>
              </a:rPr>
            </a:br>
            <a:r>
              <a:rPr lang="ru-RU" sz="2400" b="1" i="1" dirty="0" smtClean="0">
                <a:solidFill>
                  <a:srgbClr val="7030A0"/>
                </a:solidFill>
                <a:latin typeface="Bookman Old Style" pitchFamily="18" charset="0"/>
              </a:rPr>
              <a:t/>
            </a:r>
            <a:br>
              <a:rPr lang="ru-RU" sz="2400" b="1" i="1" dirty="0" smtClean="0">
                <a:solidFill>
                  <a:srgbClr val="7030A0"/>
                </a:solidFill>
                <a:latin typeface="Bookman Old Style" pitchFamily="18" charset="0"/>
              </a:rPr>
            </a:br>
            <a:r>
              <a:rPr lang="ru-RU" sz="2400" b="1" i="1" dirty="0">
                <a:solidFill>
                  <a:srgbClr val="7030A0"/>
                </a:solidFill>
                <a:latin typeface="Bookman Old Style" pitchFamily="18" charset="0"/>
              </a:rPr>
              <a:t/>
            </a:r>
            <a:br>
              <a:rPr lang="ru-RU" sz="2400" b="1" i="1" dirty="0">
                <a:solidFill>
                  <a:srgbClr val="7030A0"/>
                </a:solidFill>
                <a:latin typeface="Bookman Old Style" pitchFamily="18" charset="0"/>
              </a:rPr>
            </a:br>
            <a:r>
              <a:rPr lang="ru-RU" sz="2800" b="1" i="1" u="sng" dirty="0" smtClean="0">
                <a:solidFill>
                  <a:srgbClr val="7030A0"/>
                </a:solidFill>
                <a:latin typeface="Bookman Old Style" pitchFamily="18" charset="0"/>
              </a:rPr>
              <a:t/>
            </a:r>
            <a:br>
              <a:rPr lang="ru-RU" sz="2800" b="1" i="1" u="sng" dirty="0" smtClean="0">
                <a:solidFill>
                  <a:srgbClr val="7030A0"/>
                </a:solidFill>
                <a:latin typeface="Bookman Old Style" pitchFamily="18" charset="0"/>
              </a:rPr>
            </a:br>
            <a:r>
              <a:rPr lang="ru-RU" sz="2800" b="1" i="1" u="sng" dirty="0" smtClean="0">
                <a:solidFill>
                  <a:srgbClr val="7030A0"/>
                </a:solidFill>
                <a:latin typeface="Bookman Old Style" pitchFamily="18" charset="0"/>
              </a:rPr>
              <a:t/>
            </a:r>
            <a:br>
              <a:rPr lang="ru-RU" sz="2800" b="1" i="1" u="sng" dirty="0" smtClean="0">
                <a:solidFill>
                  <a:srgbClr val="7030A0"/>
                </a:solidFill>
                <a:latin typeface="Bookman Old Style" pitchFamily="18" charset="0"/>
              </a:rPr>
            </a:br>
            <a:r>
              <a:rPr lang="ru-RU" sz="2800" b="1" i="1" u="sng" dirty="0">
                <a:solidFill>
                  <a:srgbClr val="7030A0"/>
                </a:solidFill>
                <a:latin typeface="Bookman Old Style" pitchFamily="18" charset="0"/>
              </a:rPr>
              <a:t/>
            </a:r>
            <a:br>
              <a:rPr lang="ru-RU" sz="2800" b="1" i="1" u="sng" dirty="0">
                <a:solidFill>
                  <a:srgbClr val="7030A0"/>
                </a:solidFill>
                <a:latin typeface="Bookman Old Style" pitchFamily="18" charset="0"/>
              </a:rPr>
            </a:br>
            <a:r>
              <a:rPr lang="ru-RU" sz="2800" b="1" i="1" u="sng" dirty="0" smtClean="0">
                <a:solidFill>
                  <a:srgbClr val="7030A0"/>
                </a:solidFill>
                <a:latin typeface="Bookman Old Style" pitchFamily="18" charset="0"/>
              </a:rPr>
              <a:t/>
            </a:r>
            <a:br>
              <a:rPr lang="ru-RU" sz="2800" b="1" i="1" u="sng" dirty="0" smtClean="0">
                <a:solidFill>
                  <a:srgbClr val="7030A0"/>
                </a:solidFill>
                <a:latin typeface="Bookman Old Style" pitchFamily="18" charset="0"/>
              </a:rPr>
            </a:br>
            <a:r>
              <a:rPr lang="ru-RU" sz="2800" b="1" i="1" u="sng" dirty="0">
                <a:solidFill>
                  <a:srgbClr val="7030A0"/>
                </a:solidFill>
                <a:latin typeface="Bookman Old Style" pitchFamily="18" charset="0"/>
              </a:rPr>
              <a:t/>
            </a:r>
            <a:br>
              <a:rPr lang="ru-RU" sz="2800" b="1" i="1" u="sng" dirty="0">
                <a:solidFill>
                  <a:srgbClr val="7030A0"/>
                </a:solidFill>
                <a:latin typeface="Bookman Old Style" pitchFamily="18" charset="0"/>
              </a:rPr>
            </a:br>
            <a:r>
              <a:rPr lang="ru-RU" sz="2800" b="1" i="1" u="sng" dirty="0" smtClean="0">
                <a:solidFill>
                  <a:srgbClr val="7030A0"/>
                </a:solidFill>
                <a:latin typeface="Bookman Old Style" pitchFamily="18" charset="0"/>
              </a:rPr>
              <a:t/>
            </a:r>
            <a:br>
              <a:rPr lang="ru-RU" sz="2800" b="1" i="1" u="sng" dirty="0" smtClean="0">
                <a:solidFill>
                  <a:srgbClr val="7030A0"/>
                </a:solidFill>
                <a:latin typeface="Bookman Old Style" pitchFamily="18" charset="0"/>
              </a:rPr>
            </a:br>
            <a:r>
              <a:rPr lang="ru-RU" sz="2800" b="1" i="1" u="sng" dirty="0">
                <a:solidFill>
                  <a:srgbClr val="7030A0"/>
                </a:solidFill>
                <a:latin typeface="Bookman Old Style" pitchFamily="18" charset="0"/>
              </a:rPr>
              <a:t/>
            </a:r>
            <a:br>
              <a:rPr lang="ru-RU" sz="2800" b="1" i="1" u="sng" dirty="0">
                <a:solidFill>
                  <a:srgbClr val="7030A0"/>
                </a:solidFill>
                <a:latin typeface="Bookman Old Style" pitchFamily="18" charset="0"/>
              </a:rPr>
            </a:br>
            <a:r>
              <a:rPr lang="ru-RU" sz="2800" b="1" i="1" u="sng" dirty="0" smtClean="0">
                <a:solidFill>
                  <a:srgbClr val="7030A0"/>
                </a:solidFill>
                <a:latin typeface="Bookman Old Style" pitchFamily="18" charset="0"/>
              </a:rPr>
              <a:t/>
            </a:r>
            <a:br>
              <a:rPr lang="ru-RU" sz="2800" b="1" i="1" u="sng" dirty="0" smtClean="0">
                <a:solidFill>
                  <a:srgbClr val="7030A0"/>
                </a:solidFill>
                <a:latin typeface="Bookman Old Style" pitchFamily="18" charset="0"/>
              </a:rPr>
            </a:br>
            <a:r>
              <a:rPr lang="ru-RU" sz="2800" b="1" i="1" u="sng" dirty="0">
                <a:solidFill>
                  <a:srgbClr val="7030A0"/>
                </a:solidFill>
                <a:latin typeface="Bookman Old Style" pitchFamily="18" charset="0"/>
              </a:rPr>
              <a:t/>
            </a:r>
            <a:br>
              <a:rPr lang="ru-RU" sz="2800" b="1" i="1" u="sng" dirty="0">
                <a:solidFill>
                  <a:srgbClr val="7030A0"/>
                </a:solidFill>
                <a:latin typeface="Bookman Old Style" pitchFamily="18" charset="0"/>
              </a:rPr>
            </a:br>
            <a:r>
              <a:rPr lang="ru-RU" sz="2800" b="1" i="1" u="sng" dirty="0" smtClean="0">
                <a:solidFill>
                  <a:srgbClr val="7030A0"/>
                </a:solidFill>
                <a:latin typeface="Bookman Old Style" pitchFamily="18" charset="0"/>
              </a:rPr>
              <a:t/>
            </a:r>
            <a:br>
              <a:rPr lang="ru-RU" sz="2800" b="1" i="1" u="sng" dirty="0" smtClean="0">
                <a:solidFill>
                  <a:srgbClr val="7030A0"/>
                </a:solidFill>
                <a:latin typeface="Bookman Old Style" pitchFamily="18" charset="0"/>
              </a:rPr>
            </a:br>
            <a:r>
              <a:rPr lang="ru-RU" sz="2800" b="1" i="1" u="sng" dirty="0">
                <a:solidFill>
                  <a:srgbClr val="7030A0"/>
                </a:solidFill>
                <a:latin typeface="Bookman Old Style" pitchFamily="18" charset="0"/>
              </a:rPr>
              <a:t/>
            </a:r>
            <a:br>
              <a:rPr lang="ru-RU" sz="2800" b="1" i="1" u="sng" dirty="0">
                <a:solidFill>
                  <a:srgbClr val="7030A0"/>
                </a:solidFill>
                <a:latin typeface="Bookman Old Style" pitchFamily="18" charset="0"/>
              </a:rPr>
            </a:br>
            <a:endParaRPr lang="ru-RU" sz="2700" b="1" i="1" dirty="0">
              <a:solidFill>
                <a:schemeClr val="bg2">
                  <a:lumMod val="2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568" y="404664"/>
            <a:ext cx="7920880" cy="71711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i="1" dirty="0" smtClean="0">
                <a:solidFill>
                  <a:srgbClr val="7030A0"/>
                </a:solidFill>
                <a:latin typeface="Bookman Old Style" pitchFamily="18" charset="0"/>
              </a:rPr>
              <a:t>               Достижения Ребенка к концу года</a:t>
            </a:r>
          </a:p>
          <a:p>
            <a:pPr algn="just"/>
            <a:r>
              <a:rPr lang="ru-RU" sz="1600" b="1" dirty="0" smtClean="0">
                <a:solidFill>
                  <a:srgbClr val="7030A0"/>
                </a:solidFill>
                <a:latin typeface="Bookman Old Style" pitchFamily="18" charset="0"/>
              </a:rPr>
              <a:t>В игре: </a:t>
            </a:r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Ребёнок заинтересован совместной игрой, эмоциональный фон общения – положительный, согласовывает свои интересы и интересы партнёров; Проявляет  интерес к игровому экспериментированию, к развивающим и познавательным играм; В играх с правилами действует в соответствии с игровой задачей и правилами; Знает много игр, считалок.</a:t>
            </a:r>
          </a:p>
          <a:p>
            <a:pPr algn="just"/>
            <a:r>
              <a:rPr lang="ru-RU" sz="1600" b="1" dirty="0" smtClean="0">
                <a:solidFill>
                  <a:srgbClr val="7030A0"/>
                </a:solidFill>
                <a:latin typeface="Bookman Old Style" pitchFamily="18" charset="0"/>
              </a:rPr>
              <a:t>В сфере развития социальных представлений, познания себя и других:</a:t>
            </a:r>
          </a:p>
          <a:p>
            <a:pPr algn="just">
              <a:buFont typeface="Wingdings" pitchFamily="2" charset="2"/>
              <a:buChar char="v"/>
            </a:pPr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Ребёнок положительно настроен по отношению к окружающим, охотно общается с близкими взрослыми и сверстниками,  сдержан по отношению к незнакомым людям;</a:t>
            </a:r>
          </a:p>
          <a:p>
            <a:pPr algn="just">
              <a:buFont typeface="Wingdings" pitchFamily="2" charset="2"/>
              <a:buChar char="v"/>
            </a:pPr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Соблюдает общепринятые нормы и правила культуры поведения;</a:t>
            </a:r>
          </a:p>
          <a:p>
            <a:pPr algn="just">
              <a:buFont typeface="Wingdings" pitchFamily="2" charset="2"/>
              <a:buChar char="v"/>
            </a:pPr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Чуток по отношению к другим, распознаёт различные эмоциональные состояния, охотно откликается на просьбу помочь, научить чему-либо;</a:t>
            </a:r>
          </a:p>
          <a:p>
            <a:pPr algn="just">
              <a:buFont typeface="Wingdings" pitchFamily="2" charset="2"/>
              <a:buChar char="v"/>
            </a:pPr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Интересуется предметным и социальным миром, имеет представления о том, что хорошо и что плохо;</a:t>
            </a:r>
          </a:p>
          <a:p>
            <a:pPr algn="just">
              <a:buFont typeface="Wingdings" pitchFamily="2" charset="2"/>
              <a:buChar char="v"/>
            </a:pPr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Проявляет интерес к городу, стране, в которой живёт, знает её название, государственные символы некоторые достопримечательности и события городской жизни, гордится своей страной;</a:t>
            </a:r>
          </a:p>
          <a:p>
            <a:pPr algn="just">
              <a:buFont typeface="Wingdings" pitchFamily="2" charset="2"/>
              <a:buChar char="v"/>
            </a:pPr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Испытывает чувство гордости и удовлетворения от хорошо выполненной работы и одобрения старших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.</a:t>
            </a:r>
          </a:p>
          <a:p>
            <a:pPr algn="just"/>
            <a:endParaRPr lang="ru-RU" b="1" dirty="0" smtClean="0">
              <a:solidFill>
                <a:schemeClr val="accent3">
                  <a:lumMod val="75000"/>
                </a:schemeClr>
              </a:solidFill>
              <a:latin typeface="Bookman Old Style" pitchFamily="18" charset="0"/>
            </a:endParaRPr>
          </a:p>
          <a:p>
            <a:pPr algn="just"/>
            <a:endParaRPr lang="ru-RU" b="1" dirty="0" smtClean="0">
              <a:solidFill>
                <a:schemeClr val="accent3">
                  <a:lumMod val="75000"/>
                </a:schemeClr>
              </a:solidFill>
              <a:latin typeface="Bookman Old Style" pitchFamily="18" charset="0"/>
            </a:endParaRPr>
          </a:p>
          <a:p>
            <a:pPr algn="just"/>
            <a:endParaRPr lang="ru-RU" b="1" dirty="0">
              <a:solidFill>
                <a:schemeClr val="accent3">
                  <a:lumMod val="75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3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9000"/>
                            </p:stCondLst>
                            <p:childTnLst>
                              <p:par>
                                <p:cTn id="26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3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3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2000"/>
                            </p:stCondLst>
                            <p:childTnLst>
                              <p:par>
                                <p:cTn id="31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3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3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0"/>
                            </p:stCondLst>
                            <p:childTnLst>
                              <p:par>
                                <p:cTn id="36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3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3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000"/>
                            </p:stCondLst>
                            <p:childTnLst>
                              <p:par>
                                <p:cTn id="41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3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3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1000"/>
                            </p:stCondLst>
                            <p:childTnLst>
                              <p:par>
                                <p:cTn id="46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3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3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476672"/>
            <a:ext cx="8175852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7030A0"/>
                </a:solidFill>
                <a:latin typeface="Bookman Old Style" pitchFamily="18" charset="0"/>
              </a:rPr>
              <a:t>Достижения ребёнка к концу года</a:t>
            </a:r>
          </a:p>
          <a:p>
            <a:pPr algn="just"/>
            <a:endParaRPr lang="ru-RU" sz="1000" b="1" i="1" u="sng" dirty="0" smtClean="0">
              <a:solidFill>
                <a:srgbClr val="7030A0"/>
              </a:solidFill>
              <a:latin typeface="Bookman Old Style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Ребёнок стремится познать разные виды трудовой деятельности взрослых и отразить свои представления в изобразительной и игровой деятельности, сюжетно-ролевых играх;</a:t>
            </a:r>
          </a:p>
          <a:p>
            <a:pPr algn="just">
              <a:buFont typeface="Wingdings" pitchFamily="2" charset="2"/>
              <a:buChar char="q"/>
            </a:pPr>
            <a:endParaRPr lang="ru-RU" sz="1000" b="1" dirty="0" smtClean="0">
              <a:solidFill>
                <a:srgbClr val="7030A0"/>
              </a:solidFill>
              <a:latin typeface="Bookman Old Style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ru-RU" b="1" dirty="0" smtClean="0">
                <a:solidFill>
                  <a:srgbClr val="7030A0"/>
                </a:solidFill>
                <a:latin typeface="Bookman Old Style" pitchFamily="18" charset="0"/>
              </a:rPr>
              <a:t>Понимает значимость разных профессий, труда родителей, важность использования техники, различных машин и механизмов в труде;</a:t>
            </a:r>
          </a:p>
          <a:p>
            <a:pPr algn="just">
              <a:buFont typeface="Wingdings" pitchFamily="2" charset="2"/>
              <a:buChar char="q"/>
            </a:pPr>
            <a:endParaRPr lang="ru-RU" sz="1000" b="1" dirty="0" smtClean="0">
              <a:solidFill>
                <a:schemeClr val="accent3">
                  <a:lumMod val="75000"/>
                </a:schemeClr>
              </a:solidFill>
              <a:latin typeface="Bookman Old Style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Бережёт труд взрослых, старается оказывать посильную помощь в их трудовой деятельности;</a:t>
            </a:r>
          </a:p>
          <a:p>
            <a:pPr algn="just">
              <a:buFont typeface="Wingdings" pitchFamily="2" charset="2"/>
              <a:buChar char="q"/>
            </a:pPr>
            <a:endParaRPr lang="ru-RU" sz="1000" b="1" dirty="0" smtClean="0">
              <a:solidFill>
                <a:srgbClr val="7030A0"/>
              </a:solidFill>
              <a:latin typeface="Bookman Old Style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ru-RU" b="1" dirty="0" smtClean="0">
                <a:solidFill>
                  <a:srgbClr val="7030A0"/>
                </a:solidFill>
                <a:latin typeface="Bookman Old Style" pitchFamily="18" charset="0"/>
              </a:rPr>
              <a:t>Самостоятелен в самообслуживании;</a:t>
            </a:r>
          </a:p>
          <a:p>
            <a:pPr algn="just">
              <a:buFont typeface="Wingdings" pitchFamily="2" charset="2"/>
              <a:buChar char="q"/>
            </a:pPr>
            <a:endParaRPr lang="ru-RU" sz="1000" b="1" dirty="0" smtClean="0">
              <a:solidFill>
                <a:schemeClr val="accent3">
                  <a:lumMod val="75000"/>
                </a:schemeClr>
              </a:solidFill>
              <a:latin typeface="Bookman Old Style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Добивается результата труда, с небольшой помощью взрослого успешно решает интеллектуально-творческие задачи при создании поделок, экспериментировании с материалами, конструировании;</a:t>
            </a:r>
            <a:endParaRPr lang="ru-RU" sz="1000" b="1" dirty="0" smtClean="0">
              <a:solidFill>
                <a:schemeClr val="accent3">
                  <a:lumMod val="75000"/>
                </a:schemeClr>
              </a:solidFill>
              <a:latin typeface="Bookman Old Style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ru-RU" b="1" dirty="0" smtClean="0">
                <a:solidFill>
                  <a:srgbClr val="7030A0"/>
                </a:solidFill>
                <a:latin typeface="Bookman Old Style" pitchFamily="18" charset="0"/>
              </a:rPr>
              <a:t>У ребёнка сформированы основы культуры труда (бережное отношение к инструментам, рациональное использование материалов, уборка рабочего места).</a:t>
            </a:r>
          </a:p>
          <a:p>
            <a:endParaRPr lang="ru-RU" b="1" dirty="0" smtClean="0">
              <a:solidFill>
                <a:schemeClr val="accent3">
                  <a:lumMod val="75000"/>
                </a:schemeClr>
              </a:solidFill>
              <a:latin typeface="Bookman Old Style" pitchFamily="18" charset="0"/>
            </a:endParaRP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23054647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8358246" cy="1440160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solidFill>
                  <a:srgbClr val="7030A0"/>
                </a:solidFill>
                <a:latin typeface="Bookman Old Style" pitchFamily="18" charset="0"/>
              </a:rPr>
              <a:t/>
            </a:r>
            <a:br>
              <a:rPr lang="ru-RU" sz="2400" b="1" i="1" dirty="0" smtClean="0">
                <a:solidFill>
                  <a:srgbClr val="7030A0"/>
                </a:solidFill>
                <a:latin typeface="Bookman Old Style" pitchFamily="18" charset="0"/>
              </a:rPr>
            </a:br>
            <a:r>
              <a:rPr lang="ru-RU" sz="2400" b="1" i="1" dirty="0" smtClean="0">
                <a:solidFill>
                  <a:srgbClr val="7030A0"/>
                </a:solidFill>
                <a:latin typeface="Bookman Old Style" pitchFamily="18" charset="0"/>
              </a:rPr>
              <a:t/>
            </a:r>
            <a:br>
              <a:rPr lang="ru-RU" sz="2400" b="1" i="1" dirty="0" smtClean="0">
                <a:solidFill>
                  <a:srgbClr val="7030A0"/>
                </a:solidFill>
                <a:latin typeface="Bookman Old Style" pitchFamily="18" charset="0"/>
              </a:rPr>
            </a:br>
            <a:r>
              <a:rPr lang="ru-RU" sz="2400" b="1" i="1" dirty="0" smtClean="0">
                <a:solidFill>
                  <a:srgbClr val="7030A0"/>
                </a:solidFill>
                <a:latin typeface="Bookman Old Style" pitchFamily="18" charset="0"/>
              </a:rPr>
              <a:t>        </a:t>
            </a:r>
            <a:r>
              <a:rPr lang="ru-RU" i="1" dirty="0" smtClean="0">
                <a:solidFill>
                  <a:srgbClr val="7030A0"/>
                </a:solidFill>
                <a:latin typeface="Bookman Old Style" pitchFamily="18" charset="0"/>
              </a:rPr>
              <a:t>Достижения ребенка к концу года.</a:t>
            </a:r>
            <a:br>
              <a:rPr lang="ru-RU" i="1" dirty="0" smtClean="0">
                <a:solidFill>
                  <a:srgbClr val="7030A0"/>
                </a:solidFill>
                <a:latin typeface="Bookman Old Style" pitchFamily="18" charset="0"/>
              </a:rPr>
            </a:b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043608" y="1916832"/>
            <a:ext cx="7128792" cy="4932059"/>
          </a:xfrm>
        </p:spPr>
        <p:txBody>
          <a:bodyPr>
            <a:no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Сформированность представлений о живой и неживой природе, сезонных изменениях в ней и деятельности человека;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Растениях, грибах, животных как представителях живого в мире природы; их основных жизненных функциях и потребностях, среде обитания;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 О природных сообществах животных и растений, их взаимосвязи и особенностях приспособления к среде обитания и сезонным изменениям в ней;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Человеке как живом существе, его сходстве с другими живыми существами и отличиях; природоохранной деятельности человека;</a:t>
            </a:r>
          </a:p>
          <a:p>
            <a:pPr algn="just"/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О ценности природы как среде жизни человека..</a:t>
            </a:r>
          </a:p>
          <a:p>
            <a:pPr algn="just"/>
            <a:endParaRPr lang="ru-RU" sz="1800" b="1" dirty="0" smtClean="0">
              <a:solidFill>
                <a:schemeClr val="accent3">
                  <a:lumMod val="75000"/>
                </a:schemeClr>
              </a:solidFill>
              <a:latin typeface="Bookman Old Style" pitchFamily="18" charset="0"/>
            </a:endParaRPr>
          </a:p>
          <a:p>
            <a:pPr algn="just"/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 </a:t>
            </a:r>
            <a:endParaRPr lang="ru-RU" sz="1800" b="1" dirty="0">
              <a:solidFill>
                <a:schemeClr val="accent3">
                  <a:lumMod val="75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8000"/>
                            </p:stCondLst>
                            <p:childTnLst>
                              <p:par>
                                <p:cTn id="15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000"/>
                            </p:stCondLst>
                            <p:childTnLst>
                              <p:par>
                                <p:cTn id="20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6000"/>
                            </p:stCondLst>
                            <p:childTnLst>
                              <p:par>
                                <p:cTn id="25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332656"/>
            <a:ext cx="7056784" cy="881766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>
                <a:solidFill>
                  <a:srgbClr val="7030A0"/>
                </a:solidFill>
                <a:latin typeface="Bookman Old Style" pitchFamily="18" charset="0"/>
              </a:rPr>
              <a:t/>
            </a:r>
            <a:br>
              <a:rPr lang="ru-RU" sz="2400" b="1" i="1" dirty="0" smtClean="0">
                <a:solidFill>
                  <a:srgbClr val="7030A0"/>
                </a:solidFill>
                <a:latin typeface="Bookman Old Style" pitchFamily="18" charset="0"/>
              </a:rPr>
            </a:br>
            <a:r>
              <a:rPr lang="ru-RU" sz="2400" b="1" i="1" dirty="0">
                <a:solidFill>
                  <a:srgbClr val="7030A0"/>
                </a:solidFill>
                <a:latin typeface="Bookman Old Style" pitchFamily="18" charset="0"/>
              </a:rPr>
              <a:t/>
            </a:r>
            <a:br>
              <a:rPr lang="ru-RU" sz="2400" b="1" i="1" dirty="0">
                <a:solidFill>
                  <a:srgbClr val="7030A0"/>
                </a:solidFill>
                <a:latin typeface="Bookman Old Style" pitchFamily="18" charset="0"/>
              </a:rPr>
            </a:br>
            <a:r>
              <a:rPr lang="ru-RU" sz="2400" b="1" i="1" dirty="0" smtClean="0">
                <a:solidFill>
                  <a:srgbClr val="7030A0"/>
                </a:solidFill>
                <a:latin typeface="Bookman Old Style" pitchFamily="18" charset="0"/>
              </a:rPr>
              <a:t/>
            </a:r>
            <a:br>
              <a:rPr lang="ru-RU" sz="2400" b="1" i="1" dirty="0" smtClean="0">
                <a:solidFill>
                  <a:srgbClr val="7030A0"/>
                </a:solidFill>
                <a:latin typeface="Bookman Old Style" pitchFamily="18" charset="0"/>
              </a:rPr>
            </a:br>
            <a:r>
              <a:rPr lang="ru-RU" sz="2400" b="1" i="1" dirty="0">
                <a:solidFill>
                  <a:srgbClr val="7030A0"/>
                </a:solidFill>
                <a:latin typeface="Bookman Old Style" pitchFamily="18" charset="0"/>
              </a:rPr>
              <a:t/>
            </a:r>
            <a:br>
              <a:rPr lang="ru-RU" sz="2400" b="1" i="1" dirty="0">
                <a:solidFill>
                  <a:srgbClr val="7030A0"/>
                </a:solidFill>
                <a:latin typeface="Bookman Old Style" pitchFamily="18" charset="0"/>
              </a:rPr>
            </a:br>
            <a:r>
              <a:rPr lang="ru-RU" sz="2400" b="1" i="1" dirty="0" smtClean="0">
                <a:solidFill>
                  <a:srgbClr val="7030A0"/>
                </a:solidFill>
                <a:latin typeface="Bookman Old Style" pitchFamily="18" charset="0"/>
              </a:rPr>
              <a:t>                                                                 </a:t>
            </a:r>
            <a:br>
              <a:rPr lang="ru-RU" sz="2400" b="1" i="1" dirty="0" smtClean="0">
                <a:solidFill>
                  <a:srgbClr val="7030A0"/>
                </a:solidFill>
                <a:latin typeface="Bookman Old Style" pitchFamily="18" charset="0"/>
              </a:rPr>
            </a:br>
            <a:r>
              <a:rPr lang="ru-RU" sz="2400" b="1" i="1" dirty="0">
                <a:solidFill>
                  <a:srgbClr val="7030A0"/>
                </a:solidFill>
                <a:latin typeface="Bookman Old Style" pitchFamily="18" charset="0"/>
              </a:rPr>
              <a:t/>
            </a:r>
            <a:br>
              <a:rPr lang="ru-RU" sz="2400" b="1" i="1" dirty="0">
                <a:solidFill>
                  <a:srgbClr val="7030A0"/>
                </a:solidFill>
                <a:latin typeface="Bookman Old Style" pitchFamily="18" charset="0"/>
              </a:rPr>
            </a:br>
            <a:r>
              <a:rPr lang="ru-RU" sz="1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Высокий уровень развития математических представлений предполагает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971599" y="1196752"/>
            <a:ext cx="6738255" cy="4896544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Умение самостоятельно обследовать, сравнивать, сопоставлять, геометрические тела и фигуры, по длине, ширине, высоте, объёму, массе;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Определять своё местонахождение  среди окружающих предметов и направление движения (прямо, влево, ближе, внутрь круга и т. д.);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Освоение временных отношений (дни недели, части суток, название месяцев);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Освоение количественного и порядкового счёта в пределах 10 и цифр от 0 до 9; сравнение чисел, уравнивание неравенств; определение состава чисел из единиц и двух меньших в пределах 5;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Умение измерять временные отрезки (5 – 10 минут) с помощью песочных часов, а расстояние – условной меркой;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Представление о неизменности количества и величины (массы, объёма) независимо от условий;</a:t>
            </a:r>
          </a:p>
        </p:txBody>
      </p:sp>
      <p:pic>
        <p:nvPicPr>
          <p:cNvPr id="1026" name="Picture 2" descr="http://tom-luchschool.edu.tomsk.ru/wp-content/uploads/2015/04/580896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9855" y="5229200"/>
            <a:ext cx="1265647" cy="1535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2407" y="-1324622"/>
            <a:ext cx="8791593" cy="2071702"/>
          </a:xfrm>
        </p:spPr>
        <p:txBody>
          <a:bodyPr>
            <a:noAutofit/>
          </a:bodyPr>
          <a:lstStyle/>
          <a:p>
            <a:pPr algn="just"/>
            <a:r>
              <a:rPr lang="ru-RU" sz="2600" i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»</a:t>
            </a:r>
            <a:br>
              <a:rPr lang="ru-RU" sz="2600" i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</a:b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971600" y="3143248"/>
            <a:ext cx="7272808" cy="3929090"/>
          </a:xfrm>
        </p:spPr>
        <p:txBody>
          <a:bodyPr>
            <a:normAutofit fontScale="92500"/>
          </a:bodyPr>
          <a:lstStyle/>
          <a:p>
            <a:pPr algn="just"/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Сочинение сюжетных рассказов по картине и из личного опыта в соответствии с логикой повествования; </a:t>
            </a:r>
          </a:p>
          <a:p>
            <a:pPr algn="just"/>
            <a:r>
              <a:rPr lang="ru-RU" sz="1800" b="1" dirty="0" smtClean="0">
                <a:solidFill>
                  <a:srgbClr val="7030A0"/>
                </a:solidFill>
                <a:latin typeface="Bookman Old Style" pitchFamily="18" charset="0"/>
              </a:rPr>
              <a:t>Внимательное выслушивание рассказов сверстников, вычленение речевых ошибок и доброжелательно их исправление;</a:t>
            </a:r>
          </a:p>
          <a:p>
            <a:pPr algn="ctr"/>
            <a:r>
              <a:rPr lang="ru-RU" sz="17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ОВЛАДЕНИИ СЛОВАРЁМ</a:t>
            </a:r>
          </a:p>
          <a:p>
            <a:pPr algn="just"/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Освоение и использование в речи новых слов (названий профессий, учреждений , техники, инструментов труда; слов, обозначающих оттенки цвета; личностные характеристики человека (честность, справедливость, доброта), его состояния и настроения; объединение предметов в группы на основе существенных признаков и называние их (мебель, овощи, транспорт);</a:t>
            </a:r>
          </a:p>
          <a:p>
            <a:endParaRPr lang="ru-RU" sz="2900" b="1" dirty="0">
              <a:solidFill>
                <a:schemeClr val="tx2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86116" y="785795"/>
            <a:ext cx="5643602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u="sng" dirty="0" smtClean="0">
                <a:solidFill>
                  <a:srgbClr val="7030A0"/>
                </a:solidFill>
                <a:latin typeface="Bookman Old Style" pitchFamily="18" charset="0"/>
              </a:rPr>
              <a:t>Достижения ребенка к концу года.</a:t>
            </a:r>
          </a:p>
          <a:p>
            <a:pPr algn="ctr"/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СВЯЗНОЙ РЕЧИ</a:t>
            </a:r>
          </a:p>
          <a:p>
            <a:pPr algn="just"/>
            <a:r>
              <a:rPr lang="ru-RU" sz="17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Самостоятельное построение игровых и деловых диалогов, пересказ литературных произведений;</a:t>
            </a:r>
          </a:p>
          <a:p>
            <a:pPr algn="just"/>
            <a:r>
              <a:rPr lang="ru-RU" sz="1700" b="1" dirty="0" smtClean="0">
                <a:solidFill>
                  <a:srgbClr val="7030A0"/>
                </a:solidFill>
                <a:latin typeface="Bookman Old Style" pitchFamily="18" charset="0"/>
              </a:rPr>
              <a:t>В описательных рассказах – точный и правильный подбор слов, с использованием прилагательных и наречий;</a:t>
            </a:r>
          </a:p>
          <a:p>
            <a:endParaRPr lang="ru-RU" sz="2200" b="1" i="1" u="sng" dirty="0">
              <a:solidFill>
                <a:srgbClr val="7030A0"/>
              </a:solidFill>
              <a:latin typeface="Bookman Old Style" pitchFamily="18" charset="0"/>
            </a:endParaRPr>
          </a:p>
        </p:txBody>
      </p:sp>
      <p:sp>
        <p:nvSpPr>
          <p:cNvPr id="5" name="Рисунок 4"/>
          <p:cNvSpPr>
            <a:spLocks noGrp="1"/>
          </p:cNvSpPr>
          <p:nvPr>
            <p:ph type="pic" idx="1"/>
          </p:nvPr>
        </p:nvSpPr>
        <p:spPr/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621" y="620688"/>
            <a:ext cx="2539088" cy="179790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552" y="748635"/>
            <a:ext cx="8064896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Овладение техническими умениями изобразительного искусства</a:t>
            </a:r>
          </a:p>
          <a:p>
            <a:pPr algn="just"/>
            <a:r>
              <a:rPr lang="ru-RU" sz="1600" b="1" dirty="0" smtClean="0">
                <a:solidFill>
                  <a:srgbClr val="7030A0"/>
                </a:solidFill>
                <a:latin typeface="Bookman Old Style" pitchFamily="18" charset="0"/>
              </a:rPr>
              <a:t>В рисовании: </a:t>
            </a:r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применение различных материалов и инструментов (пастель, мелки, акварель, витражные краски, гелиевые ручки, фломастеры), пользование палитрой, создание новых цветовых тонов и оттенков; различные способы рисования кистью (всем ворсом, концом кисти, примакиванием и т. д.)</a:t>
            </a:r>
          </a:p>
          <a:p>
            <a:pPr algn="just"/>
            <a:r>
              <a:rPr lang="ru-RU" sz="1600" b="1" dirty="0" smtClean="0">
                <a:solidFill>
                  <a:srgbClr val="7030A0"/>
                </a:solidFill>
                <a:latin typeface="Bookman Old Style" pitchFamily="18" charset="0"/>
              </a:rPr>
              <a:t>В аппликации:</a:t>
            </a:r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 использование различных материалов (бумаги, ткани, природных и бросовых материалов); освоение техники симметричного и ажурного вырезания, обрывной и объёмной аппликации, коллажа; вырезание кругов и овалов, коротких и длинных полосок и т. д.</a:t>
            </a:r>
          </a:p>
          <a:p>
            <a:pPr algn="just"/>
            <a:r>
              <a:rPr lang="ru-RU" sz="1600" b="1" dirty="0" smtClean="0">
                <a:solidFill>
                  <a:srgbClr val="7030A0"/>
                </a:solidFill>
                <a:latin typeface="Bookman Old Style" pitchFamily="18" charset="0"/>
              </a:rPr>
              <a:t>В лепке: </a:t>
            </a:r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применение различных материалов  (пластилин, тесто, снег, песок, воск); создание объёмных и рельефных изображений (рисование пластилином, отпечатки, рисунок стекой); лепка конструктивным и смешанным способом, сглаживание поверхности предмета, вылепливание мелких деталей; создание многофигурных композиций;</a:t>
            </a:r>
          </a:p>
          <a:p>
            <a:pPr algn="just"/>
            <a:r>
              <a:rPr lang="ru-RU" sz="1600" b="1" dirty="0" smtClean="0">
                <a:solidFill>
                  <a:srgbClr val="7030A0"/>
                </a:solidFill>
                <a:latin typeface="Bookman Old Style" pitchFamily="18" charset="0"/>
              </a:rPr>
              <a:t>В конструировании: </a:t>
            </a:r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освоение техники оригами, конструирования из природного и бросового материала, создание построек различного назначения из пластмассового, деревянного, металлического конструктора</a:t>
            </a:r>
            <a:endParaRPr lang="ru-RU" sz="1600" b="1" dirty="0">
              <a:solidFill>
                <a:schemeClr val="accent3">
                  <a:lumMod val="75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9001156" cy="759377"/>
          </a:xfrm>
        </p:spPr>
        <p:txBody>
          <a:bodyPr>
            <a:normAutofit fontScale="90000"/>
          </a:bodyPr>
          <a:lstStyle/>
          <a:p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                          «Здоровье».</a:t>
            </a:r>
            <a:b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</a:b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         </a:t>
            </a:r>
            <a:r>
              <a:rPr lang="ru-RU" b="1" i="1" dirty="0" smtClean="0">
                <a:solidFill>
                  <a:srgbClr val="7030A0"/>
                </a:solidFill>
                <a:latin typeface="Bookman Old Style" pitchFamily="18" charset="0"/>
              </a:rPr>
              <a:t>Достижения ребёнка к концу года</a:t>
            </a:r>
            <a:r>
              <a:rPr lang="ru-RU" i="1" dirty="0" smtClean="0">
                <a:solidFill>
                  <a:srgbClr val="7030A0"/>
                </a:solidFill>
                <a:latin typeface="Bookman Old Style" pitchFamily="18" charset="0"/>
              </a:rPr>
              <a:t>.</a:t>
            </a:r>
            <a:endParaRPr lang="ru-RU" i="1" dirty="0">
              <a:solidFill>
                <a:srgbClr val="7030A0"/>
              </a:solidFill>
              <a:latin typeface="Bookman Old Style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971600" y="1052736"/>
            <a:ext cx="7113076" cy="6376768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Ребёнок стремится беречь своё здоровье и здоровье окружающих, знает, как можно поддержать, укрепить и сохранить здоровье;</a:t>
            </a:r>
          </a:p>
          <a:p>
            <a:pPr algn="just">
              <a:buFont typeface="Wingdings" pitchFamily="2" charset="2"/>
              <a:buChar char="v"/>
            </a:pP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Умеет обслужить себя и владеет элементарными навыками личной гигиены;</a:t>
            </a:r>
          </a:p>
          <a:p>
            <a:pPr algn="just">
              <a:buFont typeface="Wingdings" pitchFamily="2" charset="2"/>
              <a:buChar char="v"/>
            </a:pP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Умеет определить состояние своего здоровья, назвать и показать, что именно у него болит;</a:t>
            </a:r>
          </a:p>
          <a:p>
            <a:pPr algn="just">
              <a:buFont typeface="Wingdings" pitchFamily="2" charset="2"/>
              <a:buChar char="v"/>
            </a:pP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Владеет культурой приёма пищи, различает полезные и вредные для здоровья продукты питания, разумно употребляет их;</a:t>
            </a:r>
          </a:p>
          <a:p>
            <a:pPr algn="just">
              <a:buFont typeface="Wingdings" pitchFamily="2" charset="2"/>
              <a:buChar char="v"/>
            </a:pP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Умеет выполнять дыхательную гимнастику, гимнастику для глаз, утреннюю гимнастику, некоторые закаливающие процедуры;</a:t>
            </a:r>
          </a:p>
          <a:p>
            <a:pPr algn="just">
              <a:buFont typeface="Wingdings" pitchFamily="2" charset="2"/>
              <a:buChar char="v"/>
            </a:pP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Различает некоторые съедобные и ядовитые грибы, ягоды, травы, правильно ведёт себя в </a:t>
            </a:r>
            <a:r>
              <a:rPr lang="ru-RU" sz="1800" b="1" dirty="0" err="1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лесу;Готов</a:t>
            </a: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 оказать элементарную первую помощь себе и другому (промыть и обработать ранку, обратиться за помощью к взрослому</a:t>
            </a:r>
            <a:r>
              <a:rPr lang="en-US" sz="18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)</a:t>
            </a: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.</a:t>
            </a:r>
          </a:p>
          <a:p>
            <a:endParaRPr lang="ru-RU" sz="1800" b="1" dirty="0" smtClean="0">
              <a:solidFill>
                <a:schemeClr val="accent3">
                  <a:lumMod val="75000"/>
                </a:schemeClr>
              </a:solidFill>
              <a:latin typeface="Bookman Old Style" pitchFamily="18" charset="0"/>
            </a:endParaRPr>
          </a:p>
          <a:p>
            <a:endParaRPr lang="ru-RU" sz="1800" b="1" dirty="0">
              <a:solidFill>
                <a:schemeClr val="accent3">
                  <a:lumMod val="75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3074" name="Picture 2" descr="http://www.vevivi.ru/best/images/all2/8716_00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-171399"/>
            <a:ext cx="1909661" cy="13681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0887130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786842" cy="1000133"/>
          </a:xfrm>
        </p:spPr>
        <p:txBody>
          <a:bodyPr>
            <a:noAutofit/>
          </a:bodyPr>
          <a:lstStyle/>
          <a:p>
            <a:r>
              <a:rPr lang="ru-RU" i="1" dirty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 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       </a:t>
            </a:r>
            <a:r>
              <a:rPr lang="ru-RU" sz="2800" i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«Безопасность»</a:t>
            </a:r>
            <a:br>
              <a:rPr lang="ru-RU" sz="2800" i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</a:br>
            <a:r>
              <a:rPr lang="ru-RU" sz="2800" i="1" dirty="0" smtClean="0">
                <a:solidFill>
                  <a:srgbClr val="7030A0"/>
                </a:solidFill>
                <a:latin typeface="Bookman Old Style" pitchFamily="18" charset="0"/>
              </a:rPr>
              <a:t>            </a:t>
            </a:r>
            <a:r>
              <a:rPr lang="ru-RU" sz="2400" i="1" dirty="0" smtClean="0">
                <a:solidFill>
                  <a:srgbClr val="7030A0"/>
                </a:solidFill>
                <a:latin typeface="Bookman Old Style" pitchFamily="18" charset="0"/>
              </a:rPr>
              <a:t>Достижения ребёнка к концу года</a:t>
            </a:r>
            <a:endParaRPr lang="ru-RU" sz="2400" i="1" dirty="0">
              <a:solidFill>
                <a:schemeClr val="tx2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778191" y="908720"/>
            <a:ext cx="6394209" cy="5400600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§"/>
            </a:pP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Ребёнок проявляет интерес к правилам безопасного поведения, может привести примеры правильного поведения в отдельных опасных ситуациях;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1800" b="1" dirty="0" smtClean="0">
                <a:solidFill>
                  <a:srgbClr val="7030A0"/>
                </a:solidFill>
                <a:latin typeface="Bookman Old Style" pitchFamily="18" charset="0"/>
              </a:rPr>
              <a:t>Под присмотром взрослого умеет пользоваться опасными бытовыми предметами (ножницы, иголки) и электроприборами (магнитофон, телевизор, пылесос);</a:t>
            </a:r>
          </a:p>
          <a:p>
            <a:pPr>
              <a:buFont typeface="Wingdings" pitchFamily="2" charset="2"/>
              <a:buChar char="§"/>
            </a:pP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Осторожен при общении с незнакомыми животными;</a:t>
            </a:r>
          </a:p>
          <a:p>
            <a:pPr>
              <a:buFont typeface="Wingdings" pitchFamily="2" charset="2"/>
              <a:buChar char="§"/>
            </a:pPr>
            <a:r>
              <a:rPr lang="ru-RU" sz="1800" b="1" dirty="0" smtClean="0">
                <a:solidFill>
                  <a:srgbClr val="7030A0"/>
                </a:solidFill>
                <a:latin typeface="Bookman Old Style" pitchFamily="18" charset="0"/>
              </a:rPr>
              <a:t>Соблюдает правила дорожного движения, правильно ведёт себя в транспорте;</a:t>
            </a:r>
          </a:p>
          <a:p>
            <a:pPr>
              <a:buFont typeface="Wingdings" pitchFamily="2" charset="2"/>
              <a:buChar char="§"/>
            </a:pP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Правильно ведёт себя на воде, на солнце;</a:t>
            </a:r>
          </a:p>
          <a:p>
            <a:pPr>
              <a:buFont typeface="Wingdings" pitchFamily="2" charset="2"/>
              <a:buChar char="§"/>
            </a:pPr>
            <a:r>
              <a:rPr lang="ru-RU" sz="1800" b="1" dirty="0" smtClean="0">
                <a:solidFill>
                  <a:srgbClr val="7030A0"/>
                </a:solidFill>
                <a:latin typeface="Bookman Old Style" pitchFamily="18" charset="0"/>
              </a:rPr>
              <a:t>Не вступает в контакт с незнакомыми людьми на улице;</a:t>
            </a:r>
          </a:p>
          <a:p>
            <a:pPr>
              <a:buFont typeface="Wingdings" pitchFamily="2" charset="2"/>
              <a:buChar char="§"/>
            </a:pP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В случае возникновения неожиданных, опасных для жизни и здоровья ситуаций, умеет привлечь внимание взрослого. </a:t>
            </a:r>
          </a:p>
          <a:p>
            <a:endParaRPr lang="ru-RU" sz="1800" b="1" dirty="0">
              <a:solidFill>
                <a:schemeClr val="accent3">
                  <a:lumMod val="75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4098" name="Picture 2" descr="http://center-univita.ru/wp-content/uploads/2013/08/470649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052736"/>
            <a:ext cx="1526671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boombob.ru/img/picture/May/16/962ce734d0fd80659c7f8bb687113481/mini_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918" y="2276872"/>
            <a:ext cx="1537840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780030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1871</TotalTime>
  <Words>1085</Words>
  <Application>Microsoft Office PowerPoint</Application>
  <PresentationFormat>Экран (4:3)</PresentationFormat>
  <Paragraphs>70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Остин</vt:lpstr>
      <vt:lpstr>Чему должны научиться старшие дошкольники к концу учебного года  </vt:lpstr>
      <vt:lpstr>                 </vt:lpstr>
      <vt:lpstr>Презентация PowerPoint</vt:lpstr>
      <vt:lpstr>          Достижения ребенка к концу года. </vt:lpstr>
      <vt:lpstr>                                                                       Высокий уровень развития математических представлений предполагает:</vt:lpstr>
      <vt:lpstr>» </vt:lpstr>
      <vt:lpstr>Презентация PowerPoint</vt:lpstr>
      <vt:lpstr>                          «Здоровье».          Достижения ребёнка к концу года.</vt:lpstr>
      <vt:lpstr>        «Безопасность»             Достижения ребёнка к концу года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aaa</dc:creator>
  <cp:lastModifiedBy>User_2</cp:lastModifiedBy>
  <cp:revision>194</cp:revision>
  <dcterms:created xsi:type="dcterms:W3CDTF">2012-09-09T11:39:08Z</dcterms:created>
  <dcterms:modified xsi:type="dcterms:W3CDTF">2018-09-11T08:49:26Z</dcterms:modified>
</cp:coreProperties>
</file>