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588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114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114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495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539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26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Мойся </a:t>
            </a:r>
            <a:r>
              <a:rPr lang="ru-RU" dirty="0" err="1" smtClean="0"/>
              <a:t>белееОбразец</a:t>
            </a:r>
            <a:r>
              <a:rPr lang="ru-RU" dirty="0" smtClean="0"/>
              <a:t>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Будешь </a:t>
            </a:r>
            <a:r>
              <a:rPr lang="ru-RU" dirty="0" err="1" smtClean="0"/>
              <a:t>милееОбразец</a:t>
            </a:r>
            <a:r>
              <a:rPr lang="ru-RU" dirty="0" smtClean="0"/>
              <a:t>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045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641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450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724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809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accent1"/>
          </a:fgClr>
          <a:bgClr>
            <a:schemeClr val="accent6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9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7030A0"/>
                </a:solidFill>
              </a:rPr>
              <a:t>УСТНЫЙ ЖУРНАЛ  «БУДЬ ЗДОРОВ НА СТО ГОДОВ»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                        страница 3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2"/>
                </a:solidFill>
              </a:rPr>
              <a:t>  «ПРАВИЛЬНОЕ ПИТАНИЕ-ОСНОВА ЗДОРОВЬЯ»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</a:t>
            </a:r>
            <a:r>
              <a:rPr lang="ru-RU" sz="2000" b="1" i="1" dirty="0"/>
              <a:t>«Человек должен </a:t>
            </a:r>
            <a:r>
              <a:rPr lang="ru-RU" sz="2000" b="1" i="1" dirty="0">
                <a:solidFill>
                  <a:srgbClr val="FF0000"/>
                </a:solidFill>
              </a:rPr>
              <a:t>есть, чтобы жить, </a:t>
            </a:r>
            <a:r>
              <a:rPr lang="ru-RU" sz="2000" b="1" i="1" dirty="0" smtClean="0">
                <a:solidFill>
                  <a:srgbClr val="FF0000"/>
                </a:solidFill>
              </a:rPr>
              <a:t>но </a:t>
            </a:r>
            <a:r>
              <a:rPr lang="ru-RU" sz="2000" b="1" i="1" dirty="0">
                <a:solidFill>
                  <a:srgbClr val="FF0000"/>
                </a:solidFill>
              </a:rPr>
              <a:t>не жить, чтобы есть</a:t>
            </a:r>
            <a:r>
              <a:rPr lang="ru-RU" sz="2000" b="1" i="1" dirty="0" smtClean="0"/>
              <a:t>»</a:t>
            </a:r>
          </a:p>
          <a:p>
            <a:pPr>
              <a:buNone/>
            </a:pPr>
            <a:r>
              <a:rPr lang="ru-RU" sz="2000" b="1" i="1" dirty="0">
                <a:solidFill>
                  <a:schemeClr val="accent2"/>
                </a:solidFill>
              </a:rPr>
              <a:t> </a:t>
            </a:r>
            <a:r>
              <a:rPr lang="ru-RU" sz="2000" b="1" i="1" dirty="0" smtClean="0">
                <a:solidFill>
                  <a:schemeClr val="accent2"/>
                </a:solidFill>
              </a:rPr>
              <a:t>                                                                        </a:t>
            </a:r>
            <a:r>
              <a:rPr lang="ru-RU" sz="2000" b="1" i="1" dirty="0" smtClean="0"/>
              <a:t>(</a:t>
            </a:r>
            <a:r>
              <a:rPr lang="ru-RU" sz="1600" b="1" i="1" dirty="0" smtClean="0"/>
              <a:t>Сократ , древнегреческий философ)</a:t>
            </a:r>
            <a:endParaRPr lang="ru-RU" sz="1600" b="1" dirty="0"/>
          </a:p>
        </p:txBody>
      </p:sp>
      <p:pic>
        <p:nvPicPr>
          <p:cNvPr id="1030" name="Picture 6" descr="http://img0.liveinternet.ru/images/attach/c/3/121/940/121940310_116357333_1__11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20713"/>
            <a:ext cx="3377445" cy="2118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883482"/>
            <a:ext cx="3456384" cy="215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899592" y="3920713"/>
            <a:ext cx="3456384" cy="211814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899592" y="3883482"/>
            <a:ext cx="3456384" cy="215537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41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F5C201"/>
                </a:solidFill>
              </a:rPr>
              <a:t>«ПРАВИЛЬНОЕ ПИТАНИЕ-ОСНОВА ЗДОРОВЬЯ»</a:t>
            </a:r>
            <a:br>
              <a:rPr lang="ru-RU" sz="2800" b="1" dirty="0">
                <a:solidFill>
                  <a:srgbClr val="F5C201"/>
                </a:solidFill>
              </a:rPr>
            </a:br>
            <a:r>
              <a:rPr lang="ru-RU" sz="2800" b="1" dirty="0">
                <a:solidFill>
                  <a:srgbClr val="F5C201"/>
                </a:solidFill>
              </a:rPr>
              <a:t>  </a:t>
            </a:r>
            <a:r>
              <a:rPr lang="ru-RU" sz="2800" b="1" dirty="0">
                <a:solidFill>
                  <a:srgbClr val="C8C8B1">
                    <a:lumMod val="50000"/>
                  </a:srgbClr>
                </a:solidFill>
              </a:rPr>
              <a:t>викторина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i="1" dirty="0"/>
              <a:t> </a:t>
            </a:r>
            <a:r>
              <a:rPr lang="ru-RU" sz="2400" b="1" i="1" dirty="0" smtClean="0"/>
              <a:t>   Что Леонардо да Винчи называл «соком жизни»: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   А)  овощной сок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Б)  фруктовый сок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В)   воду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Г)   кофе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77761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7030A0"/>
                </a:solidFill>
              </a:rPr>
              <a:t>УСТНЫЙ ЖУРНАЛ  «БУДЬ ЗДОРОВ НА СТО ГОДОВ»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                     страница 4</a:t>
            </a:r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«СПОРТ –ЗАЛОГ КРАСОТЫ И ЗДОРОВЬЯ»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s://t4.ftcdn.net/jpg/00/49/72/55/240_F_49725507_T25PpgCMB2cg84VydX2ORA3rP2fzDrA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80657"/>
            <a:ext cx="3528392" cy="203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best4school.ru/uploads/posts/2013-06/1370637130_kids_sport_travel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980658"/>
            <a:ext cx="3403653" cy="2060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43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900" b="1" dirty="0">
                <a:solidFill>
                  <a:srgbClr val="FF0000"/>
                </a:solidFill>
              </a:rPr>
              <a:t>«СПОРТ –ЗАЛОГ КРАСОТЫ И ЗДОРОВЬЯ»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Cambria" pitchFamily="18" charset="0"/>
              </a:rPr>
              <a:t>     </a:t>
            </a:r>
            <a:r>
              <a:rPr lang="ru-RU" sz="3600" b="1" dirty="0" smtClean="0">
                <a:latin typeface="Cambria" pitchFamily="18" charset="0"/>
              </a:rPr>
              <a:t>СПОРТ </a:t>
            </a:r>
            <a:r>
              <a:rPr lang="ru-RU" sz="3600" b="1" dirty="0">
                <a:latin typeface="Cambria" pitchFamily="18" charset="0"/>
              </a:rPr>
              <a:t>- составная часть физической культуры, средство и метод физического воспитания</a:t>
            </a:r>
            <a:endParaRPr lang="ru-RU" sz="3600" dirty="0">
              <a:latin typeface="Cambria" pitchFamily="18" charset="0"/>
            </a:endParaRPr>
          </a:p>
          <a:p>
            <a:endParaRPr lang="ru-RU" sz="4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66"/>
          <a:stretch/>
        </p:blipFill>
        <p:spPr bwMode="auto">
          <a:xfrm>
            <a:off x="4067944" y="3789040"/>
            <a:ext cx="4248472" cy="2274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7766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b="1" dirty="0">
                <a:solidFill>
                  <a:srgbClr val="FF0000"/>
                </a:solidFill>
                <a:ea typeface="+mn-ea"/>
                <a:cs typeface="+mn-cs"/>
              </a:rPr>
              <a:t>«СПОРТ –ЗАЛОГ КРАСОТЫ И ЗДОРОВЬЯ»</a:t>
            </a:r>
            <a:r>
              <a:rPr lang="ru-RU" sz="3200" dirty="0">
                <a:solidFill>
                  <a:srgbClr val="000000"/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srgbClr val="000000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i="1" dirty="0" smtClean="0"/>
              <a:t>Если ты про спорт забыл, ты здоровье загубил!</a:t>
            </a:r>
          </a:p>
          <a:p>
            <a:pPr marL="0" indent="0">
              <a:buNone/>
            </a:pPr>
            <a:r>
              <a:rPr lang="ru-RU" sz="2200" b="1" i="1" dirty="0" smtClean="0"/>
              <a:t>Ни нагнуться, ни одеться- аритмия… давит сердце!</a:t>
            </a:r>
          </a:p>
          <a:p>
            <a:pPr marL="0" indent="0">
              <a:buNone/>
            </a:pPr>
            <a:r>
              <a:rPr lang="ru-RU" sz="2200" b="1" i="1" dirty="0" smtClean="0"/>
              <a:t>А фигура? Нет фигуры! Где рельеф мускулатуры?</a:t>
            </a:r>
          </a:p>
          <a:p>
            <a:pPr marL="0" indent="0">
              <a:buNone/>
            </a:pPr>
            <a:r>
              <a:rPr lang="ru-RU" sz="2200" b="1" i="1" dirty="0" smtClean="0"/>
              <a:t>Про компьютер забывай! Кеды, гири доставай!</a:t>
            </a:r>
          </a:p>
          <a:p>
            <a:pPr marL="0" indent="0">
              <a:buNone/>
            </a:pPr>
            <a:r>
              <a:rPr lang="ru-RU" sz="2200" b="1" i="1" dirty="0" smtClean="0"/>
              <a:t>Стадион или бассейн- СПОРТ – основа жизни всей!</a:t>
            </a:r>
          </a:p>
          <a:p>
            <a:pPr marL="0" indent="0">
              <a:buNone/>
            </a:pPr>
            <a:r>
              <a:rPr lang="ru-RU" sz="2200" b="1" i="1" dirty="0" smtClean="0"/>
              <a:t>Трудно в тонусе держаться?-спортом нужно заниматься!</a:t>
            </a:r>
          </a:p>
          <a:p>
            <a:pPr marL="0" indent="0">
              <a:buNone/>
            </a:pPr>
            <a:r>
              <a:rPr lang="ru-RU" sz="2200" b="1" i="1" dirty="0" smtClean="0"/>
              <a:t>Сон прервав пораньше сладкий, делать по утрам зарядку!</a:t>
            </a:r>
          </a:p>
          <a:p>
            <a:pPr marL="0" indent="0">
              <a:buNone/>
            </a:pPr>
            <a:endParaRPr lang="ru-RU" sz="2200" b="1" i="1" dirty="0"/>
          </a:p>
        </p:txBody>
      </p:sp>
      <p:pic>
        <p:nvPicPr>
          <p:cNvPr id="1034" name="Picture 10" descr="http://rucheek.caduk.ru/images/clip_image001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617713"/>
            <a:ext cx="2844552" cy="177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617713"/>
            <a:ext cx="2448272" cy="1830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532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rgbClr val="FF0000"/>
                </a:solidFill>
                <a:latin typeface="Comic Sans MS" pitchFamily="66" charset="0"/>
              </a:rPr>
              <a:t>БУДЬ ЗДОРОВ НА СТО ГОДОВ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14220"/>
            <a:ext cx="4752528" cy="211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5" t="6008" r="6064" b="6107"/>
          <a:stretch/>
        </p:blipFill>
        <p:spPr bwMode="auto">
          <a:xfrm>
            <a:off x="5364088" y="2489983"/>
            <a:ext cx="3153044" cy="342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93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>
                <a:solidFill>
                  <a:srgbClr val="7030A0"/>
                </a:solidFill>
              </a:rPr>
              <a:t>УСТНЫЙ ЖУРНАЛ  «БУДЬ ЗДОРОВ НА СТО ГОДОВ»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</a:t>
            </a:r>
            <a:r>
              <a:rPr lang="ru-RU" b="1" dirty="0" smtClean="0"/>
              <a:t>страница 5</a:t>
            </a:r>
          </a:p>
          <a:p>
            <a:pPr marL="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              </a:t>
            </a:r>
            <a:r>
              <a:rPr lang="ru-RU" sz="3600" b="1" dirty="0" smtClean="0">
                <a:solidFill>
                  <a:schemeClr val="accent3"/>
                </a:solidFill>
              </a:rPr>
              <a:t>«ПРИВЫЧКИ»</a:t>
            </a:r>
          </a:p>
          <a:p>
            <a:pPr marL="0" indent="0">
              <a:buNone/>
            </a:pPr>
            <a:endParaRPr lang="ru-RU" sz="3600" b="1" dirty="0">
              <a:solidFill>
                <a:schemeClr val="accent3"/>
              </a:solidFill>
            </a:endParaRPr>
          </a:p>
        </p:txBody>
      </p:sp>
      <p:pic>
        <p:nvPicPr>
          <p:cNvPr id="5125" name="Picture 5" descr="https://go3.imgsmail.ru/imgpreview?key=26af801cb6a63694&amp;mb=imgdb_preview_11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88628"/>
            <a:ext cx="7772400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65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b="1" dirty="0" smtClean="0">
                <a:solidFill>
                  <a:srgbClr val="526DB0"/>
                </a:solidFill>
                <a:ea typeface="+mn-ea"/>
                <a:cs typeface="+mn-cs"/>
              </a:rPr>
              <a:t/>
            </a:r>
            <a:br>
              <a:rPr lang="ru-RU" b="1" dirty="0" smtClean="0">
                <a:solidFill>
                  <a:srgbClr val="526DB0"/>
                </a:solidFill>
                <a:ea typeface="+mn-ea"/>
                <a:cs typeface="+mn-cs"/>
              </a:rPr>
            </a:br>
            <a:r>
              <a:rPr lang="ru-RU" b="1" dirty="0" smtClean="0">
                <a:solidFill>
                  <a:srgbClr val="526DB0"/>
                </a:solidFill>
                <a:ea typeface="+mn-ea"/>
                <a:cs typeface="+mn-cs"/>
              </a:rPr>
              <a:t>«</a:t>
            </a:r>
            <a:r>
              <a:rPr lang="ru-RU" b="1" dirty="0">
                <a:solidFill>
                  <a:srgbClr val="526DB0"/>
                </a:solidFill>
                <a:ea typeface="+mn-ea"/>
                <a:cs typeface="+mn-cs"/>
              </a:rPr>
              <a:t>ПРИВЫЧКИ»</a:t>
            </a:r>
            <a:r>
              <a:rPr lang="ru-RU" sz="3600" b="1" dirty="0">
                <a:solidFill>
                  <a:srgbClr val="526DB0"/>
                </a:solidFill>
                <a:ea typeface="+mn-ea"/>
                <a:cs typeface="+mn-cs"/>
              </a:rPr>
              <a:t/>
            </a:r>
            <a:br>
              <a:rPr lang="ru-RU" sz="3600" b="1" dirty="0">
                <a:solidFill>
                  <a:srgbClr val="526DB0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b="1" i="1" dirty="0" smtClean="0"/>
              <a:t>«</a:t>
            </a:r>
            <a:r>
              <a:rPr lang="ru-RU" b="1" i="1" dirty="0" smtClean="0">
                <a:solidFill>
                  <a:schemeClr val="tx2"/>
                </a:solidFill>
              </a:rPr>
              <a:t>ПРИВЫЧКА</a:t>
            </a:r>
            <a:r>
              <a:rPr lang="ru-RU" b="1" i="1" dirty="0" smtClean="0"/>
              <a:t>- это особенность человека     привыкать к каким-то действиям или ощущениям»</a:t>
            </a:r>
          </a:p>
          <a:p>
            <a:pPr marL="0" indent="0">
              <a:buNone/>
            </a:pP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хорошие                                    плохие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1600" y="3140968"/>
            <a:ext cx="2664296" cy="9361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08104" y="3140968"/>
            <a:ext cx="2592288" cy="9361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25" y="4269762"/>
            <a:ext cx="1665237" cy="117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23"/>
          <a:stretch/>
        </p:blipFill>
        <p:spPr bwMode="auto">
          <a:xfrm>
            <a:off x="2123729" y="4813417"/>
            <a:ext cx="2448272" cy="1742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365104"/>
            <a:ext cx="3640757" cy="200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178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4000" b="1" dirty="0" smtClean="0">
                <a:solidFill>
                  <a:srgbClr val="526DB0"/>
                </a:solidFill>
              </a:rPr>
              <a:t/>
            </a:r>
            <a:br>
              <a:rPr lang="ru-RU" sz="4000" b="1" dirty="0" smtClean="0">
                <a:solidFill>
                  <a:srgbClr val="526DB0"/>
                </a:solidFill>
              </a:rPr>
            </a:br>
            <a:r>
              <a:rPr lang="ru-RU" sz="4000" b="1" dirty="0" smtClean="0">
                <a:solidFill>
                  <a:srgbClr val="526DB0"/>
                </a:solidFill>
              </a:rPr>
              <a:t>«ПРИВЫЧКИ»</a:t>
            </a:r>
            <a:br>
              <a:rPr lang="ru-RU" sz="4000" b="1" dirty="0" smtClean="0">
                <a:solidFill>
                  <a:srgbClr val="526DB0"/>
                </a:solidFill>
              </a:rPr>
            </a:br>
            <a:r>
              <a:rPr lang="ru-RU" sz="2200" b="1" i="1" dirty="0">
                <a:solidFill>
                  <a:srgbClr val="000000"/>
                </a:solidFill>
                <a:ea typeface="+mn-ea"/>
                <a:cs typeface="+mn-cs"/>
              </a:rPr>
              <a:t>наказания за курение</a:t>
            </a:r>
            <a:r>
              <a:rPr lang="ru-RU" sz="2200" dirty="0">
                <a:solidFill>
                  <a:srgbClr val="000000"/>
                </a:solidFill>
                <a:ea typeface="+mn-ea"/>
                <a:cs typeface="+mn-cs"/>
              </a:rPr>
              <a:t/>
            </a:r>
            <a:br>
              <a:rPr lang="ru-RU" sz="2200" dirty="0">
                <a:solidFill>
                  <a:srgbClr val="000000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             </a:t>
            </a:r>
            <a:endParaRPr lang="ru-RU" dirty="0"/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В Китае замеченного в курении ученика ожидает изнурительное наказание- тренировка на велотренажере до изнеможения.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В конце 16 столетии в Англии за курение казнили, а головы казненных с трубкой во рту выставляли на площади.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В Турции курильщиков сажали на кол.</a:t>
            </a:r>
          </a:p>
          <a:p>
            <a:pPr>
              <a:buFont typeface="Wingdings" pitchFamily="2" charset="2"/>
              <a:buChar char="§"/>
            </a:pPr>
            <a:r>
              <a:rPr lang="ru-RU" b="1" dirty="0"/>
              <a:t>В России в царствование Михаила Романова за курение ссылали в Сибирь, вырывали клещами ноздри, даже  полагалась смертная казнь. Всех, у кого найден табак, «надобно пытать и бить на козле кнутом, пока не признается, откуда добыл…». </a:t>
            </a: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>
              <a:buNone/>
            </a:pPr>
            <a:r>
              <a:rPr lang="ru-RU" b="1" i="1" dirty="0" smtClean="0"/>
              <a:t>      По </a:t>
            </a:r>
            <a:r>
              <a:rPr lang="ru-RU" b="1" i="1" dirty="0"/>
              <a:t>данным Всемирной организации здравоохранения, курение убивает до половины приверженцев этой вредной привычки. Согласно статистике, каждый год в мире фиксируют почти семь миллионов смертей, связанных с табаком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1741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526DB0"/>
                </a:solidFill>
              </a:rPr>
              <a:t>«ПРИВЫЧКИ</a:t>
            </a:r>
            <a:r>
              <a:rPr lang="ru-RU" b="1" dirty="0" smtClean="0">
                <a:solidFill>
                  <a:srgbClr val="526DB0"/>
                </a:solidFill>
              </a:rPr>
              <a:t>»</a:t>
            </a:r>
            <a:br>
              <a:rPr lang="ru-RU" b="1" dirty="0" smtClean="0">
                <a:solidFill>
                  <a:srgbClr val="526DB0"/>
                </a:solidFill>
              </a:rPr>
            </a:br>
            <a:r>
              <a:rPr lang="ru-RU" b="1" dirty="0">
                <a:solidFill>
                  <a:srgbClr val="526DB0"/>
                </a:solidFill>
              </a:rPr>
              <a:t> </a:t>
            </a:r>
            <a:r>
              <a:rPr lang="ru-RU" sz="3600" b="1" i="1" dirty="0" smtClean="0"/>
              <a:t>викторина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/>
              <a:t>Существуют ли сигареты, которые не приносят вреда?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А) сигареты с фильтром</a:t>
            </a:r>
          </a:p>
          <a:p>
            <a:pPr marL="0" indent="0">
              <a:buNone/>
            </a:pPr>
            <a:r>
              <a:rPr lang="ru-RU" b="1" dirty="0" smtClean="0"/>
              <a:t>Б) сигареты с низким содержанием никотина</a:t>
            </a:r>
          </a:p>
          <a:p>
            <a:pPr marL="0" indent="0">
              <a:buNone/>
            </a:pPr>
            <a:r>
              <a:rPr lang="ru-RU" b="1" dirty="0" smtClean="0"/>
              <a:t>В) нет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6537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526DB0"/>
                </a:solidFill>
              </a:rPr>
              <a:t>«ПРИВЫЧКИ»</a:t>
            </a:r>
            <a:br>
              <a:rPr lang="ru-RU" sz="4000" b="1" dirty="0">
                <a:solidFill>
                  <a:srgbClr val="526DB0"/>
                </a:solidFill>
              </a:rPr>
            </a:br>
            <a:r>
              <a:rPr lang="ru-RU" sz="4000" b="1" dirty="0">
                <a:solidFill>
                  <a:srgbClr val="526DB0"/>
                </a:solidFill>
              </a:rPr>
              <a:t> </a:t>
            </a:r>
            <a:r>
              <a:rPr lang="ru-RU" sz="3200" b="1" i="1" dirty="0">
                <a:solidFill>
                  <a:srgbClr val="000000"/>
                </a:solidFill>
              </a:rPr>
              <a:t>викторина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Сколько веществ содержится в табачном дыме?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А) 20-30</a:t>
            </a:r>
          </a:p>
          <a:p>
            <a:pPr>
              <a:buNone/>
            </a:pPr>
            <a:r>
              <a:rPr lang="ru-RU" b="1" dirty="0" smtClean="0"/>
              <a:t>Б) 200-300</a:t>
            </a:r>
          </a:p>
          <a:p>
            <a:pPr>
              <a:buNone/>
            </a:pPr>
            <a:r>
              <a:rPr lang="ru-RU" b="1" dirty="0" smtClean="0"/>
              <a:t>В) свыше 3000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1481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F5C201"/>
                </a:solidFill>
              </a:rPr>
              <a:t>«ПРАВИЛЬНОЕ ПИТАНИЕ-ОСНОВА ЗДОРОВЬЯ»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i="1" dirty="0" smtClean="0"/>
              <a:t>Человеку нужно есть,</a:t>
            </a:r>
          </a:p>
          <a:p>
            <a:pPr marL="0" indent="0">
              <a:buNone/>
            </a:pPr>
            <a:r>
              <a:rPr lang="ru-RU" b="1" i="1" dirty="0" smtClean="0"/>
              <a:t>Чтобы встать и чтобы сесть,</a:t>
            </a:r>
          </a:p>
          <a:p>
            <a:pPr marL="0" indent="0">
              <a:buNone/>
            </a:pPr>
            <a:r>
              <a:rPr lang="ru-RU" b="1" i="1" dirty="0" smtClean="0"/>
              <a:t>Чтобы прыгать, кувыркаться,</a:t>
            </a:r>
          </a:p>
          <a:p>
            <a:pPr marL="0" indent="0">
              <a:buNone/>
            </a:pPr>
            <a:r>
              <a:rPr lang="ru-RU" b="1" i="1" dirty="0" smtClean="0"/>
              <a:t>Песни петь, дружить, смеяться.</a:t>
            </a:r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/>
              <a:t>Чтоб расти и развиваться</a:t>
            </a:r>
          </a:p>
          <a:p>
            <a:pPr marL="0" indent="0">
              <a:buNone/>
            </a:pPr>
            <a:r>
              <a:rPr lang="ru-RU" b="1" i="1" dirty="0" smtClean="0"/>
              <a:t>И при этом не болеть,</a:t>
            </a:r>
          </a:p>
          <a:p>
            <a:pPr marL="0" indent="0">
              <a:buNone/>
            </a:pPr>
            <a:r>
              <a:rPr lang="ru-RU" b="1" i="1" dirty="0" smtClean="0"/>
              <a:t>Нужно правильно питаться</a:t>
            </a:r>
          </a:p>
          <a:p>
            <a:pPr marL="0" indent="0">
              <a:buNone/>
            </a:pPr>
            <a:r>
              <a:rPr lang="ru-RU" b="1" i="1" dirty="0" smtClean="0"/>
              <a:t>С самых юных лет уметь.</a:t>
            </a:r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/>
              <a:t>Подведем теперь итог:</a:t>
            </a:r>
          </a:p>
          <a:p>
            <a:pPr marL="0" indent="0">
              <a:buNone/>
            </a:pPr>
            <a:r>
              <a:rPr lang="ru-RU" b="1" i="1" dirty="0" smtClean="0"/>
              <a:t>Чтобы расти- нужен белок.</a:t>
            </a:r>
          </a:p>
          <a:p>
            <a:pPr marL="0" indent="0">
              <a:buNone/>
            </a:pPr>
            <a:r>
              <a:rPr lang="ru-RU" b="1" i="1" dirty="0" smtClean="0"/>
              <a:t>Для защиты и тепла</a:t>
            </a:r>
          </a:p>
          <a:p>
            <a:pPr marL="0" indent="0">
              <a:buNone/>
            </a:pPr>
            <a:r>
              <a:rPr lang="ru-RU" b="1" i="1" dirty="0" smtClean="0"/>
              <a:t>Жир природа создала.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i="1" dirty="0"/>
              <a:t>Как будильник без завода</a:t>
            </a:r>
          </a:p>
          <a:p>
            <a:pPr marL="0" indent="0">
              <a:buNone/>
            </a:pPr>
            <a:r>
              <a:rPr lang="ru-RU" b="1" i="1" dirty="0"/>
              <a:t>Не пойдет ни так, ни сяк,</a:t>
            </a:r>
          </a:p>
          <a:p>
            <a:pPr marL="0" indent="0">
              <a:buNone/>
            </a:pPr>
            <a:r>
              <a:rPr lang="ru-RU" b="1" i="1" dirty="0"/>
              <a:t>Так и мы без углеводов </a:t>
            </a:r>
          </a:p>
          <a:p>
            <a:pPr marL="0" indent="0">
              <a:buNone/>
            </a:pPr>
            <a:r>
              <a:rPr lang="ru-RU" b="1" i="1" dirty="0"/>
              <a:t>Не обходимся никак</a:t>
            </a:r>
            <a:r>
              <a:rPr lang="ru-RU" b="1" i="1" dirty="0" smtClean="0"/>
              <a:t>.</a:t>
            </a:r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r>
              <a:rPr lang="ru-RU" b="1" i="1" dirty="0"/>
              <a:t>Витамины- просто чудо!</a:t>
            </a:r>
          </a:p>
          <a:p>
            <a:pPr marL="0" indent="0">
              <a:buNone/>
            </a:pPr>
            <a:r>
              <a:rPr lang="ru-RU" b="1" i="1" dirty="0"/>
              <a:t>Сколько радости несут:</a:t>
            </a:r>
          </a:p>
          <a:p>
            <a:pPr marL="0" indent="0">
              <a:buNone/>
            </a:pPr>
            <a:r>
              <a:rPr lang="ru-RU" b="1" i="1" dirty="0"/>
              <a:t>Все болезни и простуды</a:t>
            </a:r>
          </a:p>
          <a:p>
            <a:pPr marL="0" indent="0">
              <a:buNone/>
            </a:pPr>
            <a:r>
              <a:rPr lang="ru-RU" b="1" i="1" dirty="0"/>
              <a:t>Перед нами отвернут</a:t>
            </a:r>
            <a:r>
              <a:rPr lang="ru-RU" b="1" i="1" dirty="0" smtClean="0"/>
              <a:t>.</a:t>
            </a:r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Вот поэтому всегда для нашего здоровья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Полноценная еда- важнейшее условие!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83785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526DB0"/>
                </a:solidFill>
              </a:rPr>
              <a:t>«ПРИВЫЧКИ»</a:t>
            </a:r>
            <a:br>
              <a:rPr lang="ru-RU" sz="4000" b="1" dirty="0">
                <a:solidFill>
                  <a:srgbClr val="526DB0"/>
                </a:solidFill>
              </a:rPr>
            </a:br>
            <a:r>
              <a:rPr lang="ru-RU" sz="4000" b="1" dirty="0">
                <a:solidFill>
                  <a:srgbClr val="526DB0"/>
                </a:solidFill>
              </a:rPr>
              <a:t> </a:t>
            </a:r>
            <a:r>
              <a:rPr lang="ru-RU" sz="3200" b="1" i="1" dirty="0">
                <a:solidFill>
                  <a:srgbClr val="000000"/>
                </a:solidFill>
              </a:rPr>
              <a:t>викторина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Как курение влияет на работу сердца?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А) замедляет его работу</a:t>
            </a:r>
          </a:p>
          <a:p>
            <a:pPr marL="0" indent="0">
              <a:buNone/>
            </a:pPr>
            <a:r>
              <a:rPr lang="ru-RU" b="1" dirty="0" smtClean="0"/>
              <a:t>Б)заставляет учащенно биться</a:t>
            </a:r>
          </a:p>
          <a:p>
            <a:pPr marL="0" indent="0">
              <a:buNone/>
            </a:pPr>
            <a:r>
              <a:rPr lang="ru-RU" b="1" dirty="0" smtClean="0"/>
              <a:t>В) не влияет на его работу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4769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526DB0"/>
                </a:solidFill>
              </a:rPr>
              <a:t>«ПРИВЫЧКИ»</a:t>
            </a:r>
            <a:br>
              <a:rPr lang="ru-RU" sz="4000" b="1" dirty="0">
                <a:solidFill>
                  <a:srgbClr val="526DB0"/>
                </a:solidFill>
              </a:rPr>
            </a:br>
            <a:r>
              <a:rPr lang="ru-RU" sz="4000" b="1" dirty="0">
                <a:solidFill>
                  <a:srgbClr val="526DB0"/>
                </a:solidFill>
              </a:rPr>
              <a:t> </a:t>
            </a:r>
            <a:r>
              <a:rPr lang="ru-RU" sz="3200" b="1" i="1" dirty="0">
                <a:solidFill>
                  <a:srgbClr val="000000"/>
                </a:solidFill>
              </a:rPr>
              <a:t>викторина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Какие заболевания считаются наиболее связанными с курением?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А) аллергия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Б) рак легкого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В) гастрит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1219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526DB0"/>
                </a:solidFill>
              </a:rPr>
              <a:t>«ПРИВЫЧКИ»</a:t>
            </a:r>
            <a:br>
              <a:rPr lang="ru-RU" sz="4000" b="1" dirty="0">
                <a:solidFill>
                  <a:srgbClr val="526DB0"/>
                </a:solidFill>
              </a:rPr>
            </a:br>
            <a:r>
              <a:rPr lang="ru-RU" sz="4000" b="1" dirty="0">
                <a:solidFill>
                  <a:srgbClr val="526DB0"/>
                </a:solidFill>
              </a:rPr>
              <a:t> </a:t>
            </a:r>
            <a:r>
              <a:rPr lang="ru-RU" sz="3200" b="1" i="1" dirty="0">
                <a:solidFill>
                  <a:srgbClr val="000000"/>
                </a:solidFill>
              </a:rPr>
              <a:t>викторина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Что такое пассивное курение?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А) нахождение в помещении, где курят</a:t>
            </a:r>
          </a:p>
          <a:p>
            <a:pPr marL="0" indent="0">
              <a:buNone/>
            </a:pPr>
            <a:r>
              <a:rPr lang="ru-RU" b="1" dirty="0" smtClean="0"/>
              <a:t>Б) когда куришь за компанию</a:t>
            </a:r>
          </a:p>
          <a:p>
            <a:pPr marL="0" indent="0">
              <a:buNone/>
            </a:pPr>
            <a:r>
              <a:rPr lang="ru-RU" b="1" dirty="0" smtClean="0"/>
              <a:t>В)когда не затягиваешься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34366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526DB0"/>
                </a:solidFill>
              </a:rPr>
              <a:t>«ПРИВЫЧКИ»</a:t>
            </a:r>
            <a:br>
              <a:rPr lang="ru-RU" sz="4000" b="1" dirty="0">
                <a:solidFill>
                  <a:srgbClr val="526DB0"/>
                </a:solidFill>
              </a:rPr>
            </a:br>
            <a:r>
              <a:rPr lang="ru-RU" sz="4000" b="1" dirty="0">
                <a:solidFill>
                  <a:srgbClr val="526DB0"/>
                </a:solidFill>
              </a:rPr>
              <a:t> </a:t>
            </a:r>
            <a:r>
              <a:rPr lang="ru-RU" sz="3200" b="1" i="1" dirty="0">
                <a:solidFill>
                  <a:srgbClr val="000000"/>
                </a:solidFill>
              </a:rPr>
              <a:t>викторина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Что вреднее?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А) дым от сигарет</a:t>
            </a:r>
          </a:p>
          <a:p>
            <a:pPr marL="0" indent="0">
              <a:buNone/>
            </a:pPr>
            <a:r>
              <a:rPr lang="ru-RU" b="1" dirty="0" smtClean="0"/>
              <a:t>Б) дым от газовой горелки</a:t>
            </a:r>
          </a:p>
          <a:p>
            <a:pPr marL="0" indent="0">
              <a:buNone/>
            </a:pPr>
            <a:r>
              <a:rPr lang="ru-RU" b="1" dirty="0" smtClean="0"/>
              <a:t>В) выхлопные газы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0027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526DB0"/>
                </a:solidFill>
              </a:rPr>
              <a:t>«ПРИВЫЧКИ»</a:t>
            </a:r>
            <a:br>
              <a:rPr lang="ru-RU" sz="4000" b="1" dirty="0">
                <a:solidFill>
                  <a:srgbClr val="526DB0"/>
                </a:solidFill>
              </a:rPr>
            </a:br>
            <a:r>
              <a:rPr lang="ru-RU" sz="4000" b="1" dirty="0">
                <a:solidFill>
                  <a:srgbClr val="526DB0"/>
                </a:solidFill>
              </a:rPr>
              <a:t> </a:t>
            </a:r>
            <a:r>
              <a:rPr lang="ru-RU" sz="3200" b="1" i="1" dirty="0">
                <a:solidFill>
                  <a:srgbClr val="000000"/>
                </a:solidFill>
              </a:rPr>
              <a:t>викторина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У кого наибольшая зависимость от табака?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А) у тех, кто начал курить после 20 лет</a:t>
            </a:r>
          </a:p>
          <a:p>
            <a:pPr marL="0" indent="0">
              <a:buNone/>
            </a:pPr>
            <a:r>
              <a:rPr lang="ru-RU" b="1" dirty="0" smtClean="0"/>
              <a:t>Б) табачная зависимость не связана с возрастом</a:t>
            </a:r>
          </a:p>
          <a:p>
            <a:pPr marL="0" indent="0">
              <a:buNone/>
            </a:pPr>
            <a:r>
              <a:rPr lang="ru-RU" b="1" dirty="0" smtClean="0"/>
              <a:t>В) у тех, кто начал курить до 20 лет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0633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526DB0"/>
                </a:solidFill>
              </a:rPr>
              <a:t>«ПРИВЫЧКИ»</a:t>
            </a:r>
            <a:br>
              <a:rPr lang="ru-RU" sz="4000" b="1" dirty="0">
                <a:solidFill>
                  <a:srgbClr val="526DB0"/>
                </a:solidFill>
              </a:rPr>
            </a:br>
            <a:r>
              <a:rPr lang="ru-RU" sz="4000" b="1" dirty="0">
                <a:solidFill>
                  <a:srgbClr val="526DB0"/>
                </a:solidFill>
              </a:rPr>
              <a:t> </a:t>
            </a:r>
            <a:r>
              <a:rPr lang="ru-RU" sz="3200" b="1" i="1" dirty="0">
                <a:solidFill>
                  <a:srgbClr val="000000"/>
                </a:solidFill>
              </a:rPr>
              <a:t>викторина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Если человек начал курить в 15 лет, на сколько в среднем уменьшается продолжительность его жизни?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А) на 1-2 года</a:t>
            </a:r>
          </a:p>
          <a:p>
            <a:pPr marL="0" indent="0">
              <a:buNone/>
            </a:pPr>
            <a:r>
              <a:rPr lang="ru-RU" b="1" dirty="0" smtClean="0"/>
              <a:t>Б) на 5-6 лет</a:t>
            </a:r>
          </a:p>
          <a:p>
            <a:pPr marL="0" indent="0">
              <a:buNone/>
            </a:pPr>
            <a:r>
              <a:rPr lang="ru-RU" b="1" dirty="0" smtClean="0"/>
              <a:t>В) на 8 лет и более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12866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526DB0"/>
                </a:solidFill>
              </a:rPr>
              <a:t>«ПРИВЫЧКИ»</a:t>
            </a:r>
            <a:br>
              <a:rPr lang="ru-RU" sz="4000" b="1" dirty="0">
                <a:solidFill>
                  <a:srgbClr val="526DB0"/>
                </a:solidFill>
              </a:rPr>
            </a:br>
            <a:r>
              <a:rPr lang="ru-RU" sz="4000" b="1" dirty="0">
                <a:solidFill>
                  <a:srgbClr val="526DB0"/>
                </a:solidFill>
              </a:rPr>
              <a:t> </a:t>
            </a:r>
            <a:r>
              <a:rPr lang="ru-RU" sz="3200" b="1" i="1" dirty="0">
                <a:solidFill>
                  <a:srgbClr val="000000"/>
                </a:solidFill>
              </a:rPr>
              <a:t>викторина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Из тысячи подростков, начавших курить, как много умрут от болезней, связанных с курением?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А) не менее 100 человек</a:t>
            </a:r>
          </a:p>
          <a:p>
            <a:pPr marL="0" indent="0">
              <a:buNone/>
            </a:pPr>
            <a:r>
              <a:rPr lang="ru-RU" b="1" dirty="0" smtClean="0"/>
              <a:t>Б) менее 200  человек</a:t>
            </a:r>
          </a:p>
          <a:p>
            <a:pPr marL="0" indent="0">
              <a:buNone/>
            </a:pPr>
            <a:r>
              <a:rPr lang="ru-RU" b="1" dirty="0" smtClean="0"/>
              <a:t>В) около 250 человек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2928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rgbClr val="FF0000"/>
                </a:solidFill>
                <a:latin typeface="Comic Sans MS" pitchFamily="66" charset="0"/>
              </a:rPr>
              <a:t>БУДЬ ЗДОРОВ НА СТО ГОДОВ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14220"/>
            <a:ext cx="4752528" cy="211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5" t="6008" r="6064" b="6107"/>
          <a:stretch/>
        </p:blipFill>
        <p:spPr bwMode="auto">
          <a:xfrm>
            <a:off x="5364088" y="2489983"/>
            <a:ext cx="3153044" cy="342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3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>
                <a:solidFill>
                  <a:srgbClr val="7030A0"/>
                </a:solidFill>
              </a:rPr>
              <a:t>УСТНЫЙ ЖУРНАЛ  «БУДЬ ЗДОРОВ НА СТО ГОДОВ»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Спасибо за участие!   </a:t>
            </a:r>
          </a:p>
          <a:p>
            <a:pPr marL="0" indent="0">
              <a:buNone/>
            </a:pPr>
            <a:r>
              <a:rPr lang="ru-RU" b="1" dirty="0" smtClean="0"/>
              <a:t> 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</a:t>
            </a:r>
            <a:r>
              <a:rPr lang="ru-RU" sz="4000" b="1" dirty="0" smtClean="0">
                <a:solidFill>
                  <a:srgbClr val="FF0000"/>
                </a:solidFill>
              </a:rPr>
              <a:t>БУДЬТЕ  ЗДОРОВЫ НА СТО ЛЕТ!</a:t>
            </a:r>
          </a:p>
          <a:p>
            <a:pPr marL="0" indent="0">
              <a:buNone/>
            </a:pP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365104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385085"/>
            <a:ext cx="1838994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116" y="4391273"/>
            <a:ext cx="1730052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866" y="4391025"/>
            <a:ext cx="16192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739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F5C201"/>
                </a:solidFill>
              </a:rPr>
              <a:t>«ПРАВИЛЬНОЕ ПИТАНИЕ-ОСНОВА ЗДОРОВЬЯ»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556792"/>
            <a:ext cx="73448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</a:rPr>
              <a:t>ПРАВИЛЬНОЕ ПИТАНИЕ– </a:t>
            </a:r>
            <a:r>
              <a:rPr lang="ru-RU" sz="3600" b="1" dirty="0">
                <a:solidFill>
                  <a:srgbClr val="000000"/>
                </a:solidFill>
              </a:rPr>
              <a:t>это полноценный и сбалансированный рацион, состоящий из натуральных и качественных продуктов, которые </a:t>
            </a:r>
            <a:r>
              <a:rPr lang="ru-RU" sz="3600" b="1" dirty="0">
                <a:solidFill>
                  <a:srgbClr val="000000"/>
                </a:solidFill>
              </a:rPr>
              <a:t>дают </a:t>
            </a:r>
            <a:r>
              <a:rPr lang="ru-RU" sz="3600" b="1" dirty="0">
                <a:solidFill>
                  <a:srgbClr val="000000"/>
                </a:solidFill>
              </a:rPr>
              <a:t>организму полный набор белков, жиров, углеводов, витаминов и минералов </a:t>
            </a:r>
          </a:p>
        </p:txBody>
      </p:sp>
    </p:spTree>
    <p:extLst>
      <p:ext uri="{BB962C8B-B14F-4D97-AF65-F5344CB8AC3E}">
        <p14:creationId xmlns:p14="http://schemas.microsoft.com/office/powerpoint/2010/main" val="2645796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rgbClr val="FF0000"/>
                </a:solidFill>
                <a:latin typeface="Comic Sans MS" pitchFamily="66" charset="0"/>
              </a:rPr>
              <a:t>БУДЬ ЗДОРОВ НА СТО ГОДОВ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14220"/>
            <a:ext cx="4752528" cy="211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5" t="6008" r="6064" b="6107"/>
          <a:stretch/>
        </p:blipFill>
        <p:spPr bwMode="auto">
          <a:xfrm>
            <a:off x="5364088" y="2489983"/>
            <a:ext cx="3153044" cy="342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616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«ПРАВИЛЬНОЕ ПИТАНИЕ-ОСНОВА ЗДОРОВЬЯ</a:t>
            </a:r>
            <a:r>
              <a:rPr lang="ru-RU" sz="2800" b="1" dirty="0" smtClean="0">
                <a:solidFill>
                  <a:schemeClr val="accent2"/>
                </a:solidFill>
              </a:rPr>
              <a:t>»</a:t>
            </a:r>
            <a:br>
              <a:rPr lang="ru-RU" sz="2800" b="1" dirty="0" smtClean="0">
                <a:solidFill>
                  <a:schemeClr val="accent2"/>
                </a:solidFill>
              </a:rPr>
            </a:br>
            <a:r>
              <a:rPr lang="ru-RU" sz="2800" b="1" dirty="0">
                <a:solidFill>
                  <a:schemeClr val="accent2"/>
                </a:solidFill>
              </a:rPr>
              <a:t> </a:t>
            </a:r>
            <a:r>
              <a:rPr lang="ru-RU" sz="2800" b="1" dirty="0" smtClean="0">
                <a:solidFill>
                  <a:schemeClr val="accent2"/>
                </a:solidFill>
              </a:rPr>
              <a:t>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викторина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z="2400" b="1" i="1" dirty="0" smtClean="0"/>
              <a:t>Это растение считали священным, древние египтяне выдавали его строителям пирамид.</a:t>
            </a:r>
          </a:p>
          <a:p>
            <a:pPr>
              <a:buNone/>
            </a:pPr>
            <a:r>
              <a:rPr lang="ru-RU" dirty="0" smtClean="0"/>
              <a:t>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</a:t>
            </a:r>
            <a:r>
              <a:rPr lang="ru-RU" b="1" dirty="0" smtClean="0"/>
              <a:t>А) лук</a:t>
            </a:r>
          </a:p>
          <a:p>
            <a:pPr>
              <a:buNone/>
            </a:pPr>
            <a:r>
              <a:rPr lang="ru-RU" b="1" dirty="0" smtClean="0"/>
              <a:t>        Б) помидор</a:t>
            </a:r>
          </a:p>
          <a:p>
            <a:pPr>
              <a:buNone/>
            </a:pPr>
            <a:r>
              <a:rPr lang="ru-RU" b="1" dirty="0" smtClean="0"/>
              <a:t>        В) огурец</a:t>
            </a:r>
          </a:p>
          <a:p>
            <a:pPr>
              <a:buNone/>
            </a:pPr>
            <a:r>
              <a:rPr lang="ru-RU" b="1" dirty="0" smtClean="0"/>
              <a:t>        Г) чеснок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6298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«ПРАВИЛЬНОЕ ПИТАНИЕ-ОСНОВА ЗДОРОВЬЯ»</a:t>
            </a:r>
            <a:br>
              <a:rPr lang="ru-RU" sz="2800" b="1" dirty="0">
                <a:solidFill>
                  <a:schemeClr val="accent2"/>
                </a:solidFill>
              </a:rPr>
            </a:br>
            <a:r>
              <a:rPr lang="ru-RU" sz="2800" b="1" dirty="0">
                <a:solidFill>
                  <a:schemeClr val="accent2"/>
                </a:solidFill>
              </a:rPr>
              <a:t> 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викторина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sz="2400" b="1" i="1" dirty="0" smtClean="0"/>
              <a:t>В этом напитке много витаминов.</a:t>
            </a:r>
          </a:p>
          <a:p>
            <a:pPr>
              <a:buNone/>
            </a:pPr>
            <a:r>
              <a:rPr lang="ru-RU" dirty="0" smtClean="0"/>
              <a:t>   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b="1" dirty="0" smtClean="0"/>
              <a:t>А) компот </a:t>
            </a:r>
          </a:p>
          <a:p>
            <a:pPr>
              <a:buNone/>
            </a:pPr>
            <a:r>
              <a:rPr lang="ru-RU" b="1" dirty="0" smtClean="0"/>
              <a:t>           Б) </a:t>
            </a:r>
            <a:r>
              <a:rPr lang="ru-RU" b="1" dirty="0"/>
              <a:t>с</a:t>
            </a:r>
            <a:r>
              <a:rPr lang="ru-RU" b="1" dirty="0" smtClean="0"/>
              <a:t>ок   </a:t>
            </a:r>
          </a:p>
          <a:p>
            <a:pPr>
              <a:buNone/>
            </a:pPr>
            <a:r>
              <a:rPr lang="ru-RU" b="1" dirty="0" smtClean="0"/>
              <a:t>           В) </a:t>
            </a:r>
            <a:r>
              <a:rPr lang="ru-RU" b="1" dirty="0"/>
              <a:t>ч</a:t>
            </a:r>
            <a:r>
              <a:rPr lang="ru-RU" b="1" dirty="0" smtClean="0"/>
              <a:t>ай </a:t>
            </a:r>
          </a:p>
          <a:p>
            <a:pPr>
              <a:buNone/>
            </a:pPr>
            <a:r>
              <a:rPr lang="ru-RU" b="1" dirty="0" smtClean="0"/>
              <a:t>           </a:t>
            </a:r>
            <a:r>
              <a:rPr lang="ru-RU" b="1" dirty="0"/>
              <a:t>Г</a:t>
            </a:r>
            <a:r>
              <a:rPr lang="ru-RU" b="1" dirty="0" smtClean="0"/>
              <a:t>) </a:t>
            </a:r>
            <a:r>
              <a:rPr lang="ru-RU" b="1" dirty="0"/>
              <a:t>л</a:t>
            </a:r>
            <a:r>
              <a:rPr lang="ru-RU" b="1" dirty="0" smtClean="0"/>
              <a:t>имонад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5996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«ПРАВИЛЬНОЕ ПИТАНИЕ-ОСНОВА ЗДОРОВЬЯ»</a:t>
            </a:r>
            <a:br>
              <a:rPr lang="ru-RU" sz="2800" b="1" dirty="0">
                <a:solidFill>
                  <a:schemeClr val="accent2"/>
                </a:solidFill>
              </a:rPr>
            </a:br>
            <a:r>
              <a:rPr lang="ru-RU" sz="2800" b="1" dirty="0">
                <a:solidFill>
                  <a:schemeClr val="accent2"/>
                </a:solidFill>
              </a:rPr>
              <a:t> 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викторина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b="1" i="1" dirty="0" smtClean="0"/>
              <a:t>Что в переводе с греческого означает слово «диета»?</a:t>
            </a:r>
          </a:p>
          <a:p>
            <a:pPr>
              <a:buNone/>
            </a:pP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</a:t>
            </a:r>
            <a:r>
              <a:rPr lang="ru-RU" b="1" dirty="0"/>
              <a:t>А</a:t>
            </a:r>
            <a:r>
              <a:rPr lang="ru-RU" b="1" dirty="0" smtClean="0"/>
              <a:t>) </a:t>
            </a:r>
            <a:r>
              <a:rPr lang="ru-RU" b="1" dirty="0"/>
              <a:t>м</a:t>
            </a:r>
            <a:r>
              <a:rPr lang="ru-RU" b="1" dirty="0" smtClean="0"/>
              <a:t>аленькая порция   </a:t>
            </a:r>
          </a:p>
          <a:p>
            <a:pPr>
              <a:buNone/>
            </a:pPr>
            <a:r>
              <a:rPr lang="ru-RU" b="1" dirty="0" smtClean="0"/>
              <a:t>        Б) </a:t>
            </a:r>
            <a:r>
              <a:rPr lang="ru-RU" b="1" dirty="0"/>
              <a:t>п</a:t>
            </a:r>
            <a:r>
              <a:rPr lang="ru-RU" b="1" dirty="0" smtClean="0"/>
              <a:t>равильная еда    </a:t>
            </a:r>
          </a:p>
          <a:p>
            <a:pPr>
              <a:buNone/>
            </a:pPr>
            <a:r>
              <a:rPr lang="ru-RU" b="1" dirty="0" smtClean="0"/>
              <a:t>        В) </a:t>
            </a:r>
            <a:r>
              <a:rPr lang="ru-RU" b="1" dirty="0"/>
              <a:t>о</a:t>
            </a:r>
            <a:r>
              <a:rPr lang="ru-RU" b="1" dirty="0" smtClean="0"/>
              <a:t>браз жизни    </a:t>
            </a:r>
          </a:p>
          <a:p>
            <a:pPr>
              <a:buNone/>
            </a:pPr>
            <a:r>
              <a:rPr lang="ru-RU" b="1" dirty="0" smtClean="0"/>
              <a:t>        Г) </a:t>
            </a:r>
            <a:r>
              <a:rPr lang="ru-RU" b="1" dirty="0"/>
              <a:t>с</a:t>
            </a:r>
            <a:r>
              <a:rPr lang="ru-RU" b="1" dirty="0" smtClean="0"/>
              <a:t>брасывание веса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961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«ПРАВИЛЬНОЕ ПИТАНИЕ-ОСНОВА ЗДОРОВЬЯ»</a:t>
            </a:r>
            <a:br>
              <a:rPr lang="ru-RU" sz="2800" b="1" dirty="0">
                <a:solidFill>
                  <a:schemeClr val="accent2"/>
                </a:solidFill>
              </a:rPr>
            </a:br>
            <a:r>
              <a:rPr lang="ru-RU" sz="2800" b="1" dirty="0">
                <a:solidFill>
                  <a:schemeClr val="accent2"/>
                </a:solidFill>
              </a:rPr>
              <a:t> 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викторина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b="1" dirty="0" smtClean="0"/>
              <a:t>Плоды этого цитрусового растения используют при авитаминозах</a:t>
            </a:r>
          </a:p>
          <a:p>
            <a:pPr>
              <a:buNone/>
            </a:pPr>
            <a:r>
              <a:rPr lang="ru-RU" b="1" dirty="0" smtClean="0"/>
              <a:t>            А) лимон   </a:t>
            </a:r>
          </a:p>
          <a:p>
            <a:pPr>
              <a:buNone/>
            </a:pPr>
            <a:r>
              <a:rPr lang="ru-RU" b="1" dirty="0" smtClean="0"/>
              <a:t>            Б) </a:t>
            </a:r>
            <a:r>
              <a:rPr lang="ru-RU" b="1" dirty="0"/>
              <a:t>а</a:t>
            </a:r>
            <a:r>
              <a:rPr lang="ru-RU" b="1" dirty="0" smtClean="0"/>
              <a:t>пельсин   </a:t>
            </a:r>
          </a:p>
          <a:p>
            <a:pPr>
              <a:buNone/>
            </a:pPr>
            <a:r>
              <a:rPr lang="ru-RU" b="1" dirty="0" smtClean="0"/>
              <a:t>            В) </a:t>
            </a:r>
            <a:r>
              <a:rPr lang="ru-RU" b="1" dirty="0"/>
              <a:t>г</a:t>
            </a:r>
            <a:r>
              <a:rPr lang="ru-RU" b="1" dirty="0" smtClean="0"/>
              <a:t>рейпфрут   </a:t>
            </a:r>
          </a:p>
          <a:p>
            <a:pPr>
              <a:buNone/>
            </a:pPr>
            <a:r>
              <a:rPr lang="ru-RU" b="1" dirty="0" smtClean="0"/>
              <a:t>            Г) мандарин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99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«ПРАВИЛЬНОЕ ПИТАНИЕ-ОСНОВА ЗДОРОВЬЯ»</a:t>
            </a:r>
            <a:br>
              <a:rPr lang="ru-RU" sz="2800" b="1" dirty="0">
                <a:solidFill>
                  <a:schemeClr val="accent2"/>
                </a:solidFill>
              </a:rPr>
            </a:br>
            <a:r>
              <a:rPr lang="ru-RU" sz="2800" b="1" dirty="0">
                <a:solidFill>
                  <a:schemeClr val="accent2"/>
                </a:solidFill>
              </a:rPr>
              <a:t> 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викторина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b="1" i="1" dirty="0" smtClean="0"/>
              <a:t>Какую кашу называют «кашей английских королей»?</a:t>
            </a:r>
          </a:p>
          <a:p>
            <a:pPr>
              <a:buNone/>
            </a:pPr>
            <a:r>
              <a:rPr lang="ru-RU" b="1" dirty="0" smtClean="0"/>
              <a:t>        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    А) гречневую    </a:t>
            </a:r>
          </a:p>
          <a:p>
            <a:pPr>
              <a:buNone/>
            </a:pPr>
            <a:r>
              <a:rPr lang="ru-RU" b="1" dirty="0" smtClean="0"/>
              <a:t>          Б) </a:t>
            </a:r>
            <a:r>
              <a:rPr lang="ru-RU" b="1" dirty="0"/>
              <a:t>р</a:t>
            </a:r>
            <a:r>
              <a:rPr lang="ru-RU" b="1" dirty="0" smtClean="0"/>
              <a:t>исовую   </a:t>
            </a:r>
          </a:p>
          <a:p>
            <a:pPr>
              <a:buNone/>
            </a:pPr>
            <a:r>
              <a:rPr lang="ru-RU" b="1" dirty="0" smtClean="0"/>
              <a:t>          В) </a:t>
            </a:r>
            <a:r>
              <a:rPr lang="ru-RU" b="1" dirty="0"/>
              <a:t>м</a:t>
            </a:r>
            <a:r>
              <a:rPr lang="ru-RU" b="1" dirty="0" smtClean="0"/>
              <a:t>анную    </a:t>
            </a:r>
          </a:p>
          <a:p>
            <a:pPr>
              <a:buNone/>
            </a:pPr>
            <a:r>
              <a:rPr lang="ru-RU" b="1" dirty="0" smtClean="0"/>
              <a:t>          Г) </a:t>
            </a:r>
            <a:r>
              <a:rPr lang="ru-RU" b="1" dirty="0"/>
              <a:t>о</a:t>
            </a:r>
            <a:r>
              <a:rPr lang="ru-RU" b="1" dirty="0" smtClean="0"/>
              <a:t>всяную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039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942</Words>
  <Application>Microsoft Office PowerPoint</Application>
  <PresentationFormat>Экран (4:3)</PresentationFormat>
  <Paragraphs>171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1_Тема Office</vt:lpstr>
      <vt:lpstr>УСТНЫЙ ЖУРНАЛ  «БУДЬ ЗДОРОВ НА СТО ГОДОВ»</vt:lpstr>
      <vt:lpstr>«ПРАВИЛЬНОЕ ПИТАНИЕ-ОСНОВА ЗДОРОВЬЯ»</vt:lpstr>
      <vt:lpstr>«ПРАВИЛЬНОЕ ПИТАНИЕ-ОСНОВА ЗДОРОВЬЯ»</vt:lpstr>
      <vt:lpstr>БУДЬ ЗДОРОВ НА СТО ГОДОВ</vt:lpstr>
      <vt:lpstr>«ПРАВИЛЬНОЕ ПИТАНИЕ-ОСНОВА ЗДОРОВЬЯ»   викторина</vt:lpstr>
      <vt:lpstr>«ПРАВИЛЬНОЕ ПИТАНИЕ-ОСНОВА ЗДОРОВЬЯ»   викторина</vt:lpstr>
      <vt:lpstr>«ПРАВИЛЬНОЕ ПИТАНИЕ-ОСНОВА ЗДОРОВЬЯ»   викторина</vt:lpstr>
      <vt:lpstr>«ПРАВИЛЬНОЕ ПИТАНИЕ-ОСНОВА ЗДОРОВЬЯ»   викторина</vt:lpstr>
      <vt:lpstr>«ПРАВИЛЬНОЕ ПИТАНИЕ-ОСНОВА ЗДОРОВЬЯ»   викторина</vt:lpstr>
      <vt:lpstr>«ПРАВИЛЬНОЕ ПИТАНИЕ-ОСНОВА ЗДОРОВЬЯ»   викторина</vt:lpstr>
      <vt:lpstr>УСТНЫЙ ЖУРНАЛ  «БУДЬ ЗДОРОВ НА СТО ГОДОВ»</vt:lpstr>
      <vt:lpstr>«СПОРТ –ЗАЛОГ КРАСОТЫ И ЗДОРОВЬЯ»</vt:lpstr>
      <vt:lpstr>«СПОРТ –ЗАЛОГ КРАСОТЫ И ЗДОРОВЬЯ» </vt:lpstr>
      <vt:lpstr>БУДЬ ЗДОРОВ НА СТО ГОДОВ</vt:lpstr>
      <vt:lpstr>УСТНЫЙ ЖУРНАЛ  «БУДЬ ЗДОРОВ НА СТО ГОДОВ»</vt:lpstr>
      <vt:lpstr> «ПРИВЫЧКИ» </vt:lpstr>
      <vt:lpstr> «ПРИВЫЧКИ» наказания за курение </vt:lpstr>
      <vt:lpstr>«ПРИВЫЧКИ»  викторина</vt:lpstr>
      <vt:lpstr>«ПРИВЫЧКИ»  викторина</vt:lpstr>
      <vt:lpstr>«ПРИВЫЧКИ»  викторина</vt:lpstr>
      <vt:lpstr>«ПРИВЫЧКИ»  викторина</vt:lpstr>
      <vt:lpstr>«ПРИВЫЧКИ»  викторина</vt:lpstr>
      <vt:lpstr>«ПРИВЫЧКИ»  викторина</vt:lpstr>
      <vt:lpstr>«ПРИВЫЧКИ»  викторина</vt:lpstr>
      <vt:lpstr>«ПРИВЫЧКИ»  викторина</vt:lpstr>
      <vt:lpstr>«ПРИВЫЧКИ»  викторина</vt:lpstr>
      <vt:lpstr>БУДЬ ЗДОРОВ НА СТО ГОДОВ</vt:lpstr>
      <vt:lpstr>УСТНЫЙ ЖУРНАЛ  «БУДЬ ЗДОРОВ НА СТО ГОДОВ»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ЖУРНАЛ  «БУДЬ ЗДОРОВ НА СТО ГОДОВ»</dc:title>
  <dc:creator>home</dc:creator>
  <cp:lastModifiedBy>home</cp:lastModifiedBy>
  <cp:revision>1</cp:revision>
  <dcterms:created xsi:type="dcterms:W3CDTF">2019-11-23T16:31:03Z</dcterms:created>
  <dcterms:modified xsi:type="dcterms:W3CDTF">2019-11-23T16:31:38Z</dcterms:modified>
</cp:coreProperties>
</file>