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5" r:id="rId5"/>
    <p:sldId id="270" r:id="rId6"/>
    <p:sldId id="262" r:id="rId7"/>
    <p:sldId id="271" r:id="rId8"/>
    <p:sldId id="279" r:id="rId9"/>
    <p:sldId id="274" r:id="rId10"/>
    <p:sldId id="278" r:id="rId11"/>
    <p:sldId id="273" r:id="rId12"/>
    <p:sldId id="277" r:id="rId13"/>
    <p:sldId id="280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0000"/>
    <a:srgbClr val="2E0000"/>
    <a:srgbClr val="32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7684" y="662290"/>
            <a:ext cx="7441324" cy="242775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4C0000"/>
                </a:solidFill>
              </a:rPr>
              <a:t>Исследовательский проект </a:t>
            </a:r>
            <a:r>
              <a:rPr lang="ru-RU" sz="3600" dirty="0" smtClean="0">
                <a:solidFill>
                  <a:srgbClr val="4C0000"/>
                </a:solidFill>
              </a:rPr>
              <a:t/>
            </a:r>
            <a:br>
              <a:rPr lang="ru-RU" sz="3600" dirty="0" smtClean="0">
                <a:solidFill>
                  <a:srgbClr val="4C0000"/>
                </a:solidFill>
              </a:rPr>
            </a:br>
            <a:r>
              <a:rPr lang="ru-RU" sz="3600" dirty="0" smtClean="0">
                <a:solidFill>
                  <a:srgbClr val="4C0000"/>
                </a:solidFill>
              </a:rPr>
              <a:t>по </a:t>
            </a:r>
            <a:r>
              <a:rPr lang="ru-RU" sz="3600" dirty="0">
                <a:solidFill>
                  <a:srgbClr val="4C0000"/>
                </a:solidFill>
              </a:rPr>
              <a:t>экологическому воспитанию </a:t>
            </a:r>
            <a:r>
              <a:rPr lang="ru-RU" sz="3600" dirty="0" smtClean="0">
                <a:solidFill>
                  <a:srgbClr val="4C0000"/>
                </a:solidFill>
              </a:rPr>
              <a:t/>
            </a:r>
            <a:br>
              <a:rPr lang="ru-RU" sz="3600" dirty="0" smtClean="0">
                <a:solidFill>
                  <a:srgbClr val="4C0000"/>
                </a:solidFill>
              </a:rPr>
            </a:br>
            <a:r>
              <a:rPr lang="ru-RU" sz="3600" dirty="0" smtClean="0">
                <a:solidFill>
                  <a:srgbClr val="4C0000"/>
                </a:solidFill>
              </a:rPr>
              <a:t>в </a:t>
            </a:r>
            <a:r>
              <a:rPr lang="ru-RU" sz="3600" dirty="0">
                <a:solidFill>
                  <a:srgbClr val="4C0000"/>
                </a:solidFill>
              </a:rPr>
              <a:t>средней группе </a:t>
            </a:r>
            <a:r>
              <a:rPr lang="ru-RU" sz="3600" dirty="0" smtClean="0">
                <a:solidFill>
                  <a:srgbClr val="4C0000"/>
                </a:solidFill>
              </a:rPr>
              <a:t/>
            </a:r>
            <a:br>
              <a:rPr lang="ru-RU" sz="3600" dirty="0" smtClean="0">
                <a:solidFill>
                  <a:srgbClr val="4C0000"/>
                </a:solidFill>
              </a:rPr>
            </a:br>
            <a:r>
              <a:rPr lang="ru-RU" sz="3600" b="1" dirty="0" smtClean="0">
                <a:solidFill>
                  <a:srgbClr val="4C0000"/>
                </a:solidFill>
              </a:rPr>
              <a:t>«Расти, расти </a:t>
            </a:r>
            <a:r>
              <a:rPr lang="ru-RU" sz="3600" b="1" dirty="0">
                <a:solidFill>
                  <a:srgbClr val="4C0000"/>
                </a:solidFill>
              </a:rPr>
              <a:t>моя фасолинка»</a:t>
            </a:r>
            <a:r>
              <a:rPr lang="ru-RU" sz="3600" dirty="0">
                <a:solidFill>
                  <a:srgbClr val="4C0000"/>
                </a:solidFill>
              </a:rPr>
              <a:t/>
            </a:r>
            <a:br>
              <a:rPr lang="ru-RU" sz="3600" dirty="0">
                <a:solidFill>
                  <a:srgbClr val="4C0000"/>
                </a:solidFill>
              </a:rPr>
            </a:br>
            <a:endParaRPr lang="ru-RU" sz="2000" dirty="0">
              <a:solidFill>
                <a:srgbClr val="4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5833" y="4026238"/>
            <a:ext cx="5679408" cy="182802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4C0000"/>
                </a:solidFill>
              </a:rPr>
              <a:t>Разработан воспитателем </a:t>
            </a:r>
            <a:r>
              <a:rPr lang="ru-RU" sz="2400" b="1" dirty="0" smtClean="0">
                <a:solidFill>
                  <a:srgbClr val="4C0000"/>
                </a:solidFill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4C0000"/>
                </a:solidFill>
              </a:rPr>
              <a:t>МБДОУ «Детский сад №42 «Аленький цветочек»</a:t>
            </a:r>
          </a:p>
          <a:p>
            <a:pPr algn="ctr"/>
            <a:r>
              <a:rPr lang="ru-RU" sz="2400" dirty="0" smtClean="0">
                <a:solidFill>
                  <a:srgbClr val="4C0000"/>
                </a:solidFill>
              </a:rPr>
              <a:t>  </a:t>
            </a:r>
            <a:r>
              <a:rPr lang="ru-RU" sz="2400" b="1" dirty="0" smtClean="0">
                <a:solidFill>
                  <a:srgbClr val="4C0000"/>
                </a:solidFill>
              </a:rPr>
              <a:t>Савенковой Инной Геннадьевной</a:t>
            </a:r>
            <a:r>
              <a:rPr lang="ru-RU" sz="2400" b="1" dirty="0">
                <a:solidFill>
                  <a:srgbClr val="4C0000"/>
                </a:solidFill>
              </a:rPr>
              <a:t/>
            </a:r>
            <a:br>
              <a:rPr lang="ru-RU" sz="2400" b="1" dirty="0">
                <a:solidFill>
                  <a:srgbClr val="4C0000"/>
                </a:solidFill>
              </a:rPr>
            </a:br>
            <a:endParaRPr lang="ru-RU" sz="2400" b="1" dirty="0" smtClean="0">
              <a:solidFill>
                <a:srgbClr val="4C0000"/>
              </a:solidFill>
            </a:endParaRPr>
          </a:p>
        </p:txBody>
      </p:sp>
      <p:pic>
        <p:nvPicPr>
          <p:cNvPr id="4098" name="Picture 2" descr="E:\проект инт\фасоль фото карт\1443012539_dekorativnaya-faso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78363">
            <a:off x="456618" y="798786"/>
            <a:ext cx="1809608" cy="321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94169" y="2984938"/>
            <a:ext cx="3230685" cy="32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82827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2" y="627017"/>
            <a:ext cx="691400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C0000"/>
                </a:solidFill>
              </a:rPr>
              <a:t>Опыт </a:t>
            </a:r>
            <a:r>
              <a:rPr lang="ru-RU" sz="2400" b="1" dirty="0">
                <a:solidFill>
                  <a:srgbClr val="4C0000"/>
                </a:solidFill>
              </a:rPr>
              <a:t>№ </a:t>
            </a:r>
            <a:r>
              <a:rPr lang="ru-RU" sz="2400" b="1" dirty="0" smtClean="0">
                <a:solidFill>
                  <a:srgbClr val="4C0000"/>
                </a:solidFill>
              </a:rPr>
              <a:t>3 значение света для прорастания семян и развития проростков</a:t>
            </a:r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b="1" i="1" dirty="0">
                <a:solidFill>
                  <a:srgbClr val="4C0000"/>
                </a:solidFill>
              </a:rPr>
              <a:t>Цель опыта</a:t>
            </a:r>
            <a:r>
              <a:rPr lang="ru-RU" sz="2000" i="1" dirty="0">
                <a:solidFill>
                  <a:srgbClr val="4C0000"/>
                </a:solidFill>
              </a:rPr>
              <a:t> </a:t>
            </a:r>
            <a:r>
              <a:rPr lang="ru-RU" sz="2000" dirty="0">
                <a:solidFill>
                  <a:srgbClr val="4C0000"/>
                </a:solidFill>
              </a:rPr>
              <a:t>– выяснить, как влияет свет на прорастание </a:t>
            </a:r>
            <a:r>
              <a:rPr lang="ru-RU" sz="2000" dirty="0" smtClean="0">
                <a:solidFill>
                  <a:srgbClr val="4C0000"/>
                </a:solidFill>
              </a:rPr>
              <a:t>семян </a:t>
            </a:r>
            <a:r>
              <a:rPr lang="ru-RU" sz="2000" dirty="0">
                <a:solidFill>
                  <a:srgbClr val="4C0000"/>
                </a:solidFill>
              </a:rPr>
              <a:t>и развитие проростков. </a:t>
            </a:r>
            <a:br>
              <a:rPr lang="ru-RU" sz="2000" dirty="0">
                <a:solidFill>
                  <a:srgbClr val="4C0000"/>
                </a:solidFill>
              </a:rPr>
            </a:br>
            <a:endParaRPr lang="ru-RU" sz="2000" dirty="0" smtClean="0">
              <a:solidFill>
                <a:srgbClr val="4C0000"/>
              </a:solidFill>
            </a:endParaRPr>
          </a:p>
          <a:p>
            <a:endParaRPr lang="ru-RU" sz="2000" dirty="0">
              <a:solidFill>
                <a:srgbClr val="4C0000"/>
              </a:solidFill>
            </a:endParaRPr>
          </a:p>
          <a:p>
            <a:endParaRPr lang="ru-RU" sz="2000" dirty="0" smtClean="0">
              <a:solidFill>
                <a:srgbClr val="4C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099" y="2455588"/>
            <a:ext cx="2525792" cy="1894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14898" y="492718"/>
            <a:ext cx="3878316" cy="31622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3862" y="2481943"/>
            <a:ext cx="2490652" cy="1867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6271493">
            <a:off x="5700396" y="3721232"/>
            <a:ext cx="2826469" cy="21004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1176810">
            <a:off x="1024470" y="4289867"/>
            <a:ext cx="3120951" cy="229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0508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3954" y="365762"/>
            <a:ext cx="792915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4C0000"/>
                </a:solidFill>
              </a:rPr>
              <a:t>Работа с родителями:</a:t>
            </a:r>
            <a:endParaRPr lang="ru-RU" sz="2400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• Консультация и изготовление папки-передвижки для родителей «Мы планету сбережем».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Помощь родителей в приобретении посадочного материала, емкостей для </a:t>
            </a:r>
            <a:r>
              <a:rPr lang="ru-RU" sz="2000" dirty="0" smtClean="0">
                <a:solidFill>
                  <a:srgbClr val="4C0000"/>
                </a:solidFill>
              </a:rPr>
              <a:t>выращивания. </a:t>
            </a:r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•Проведение экологической акции </a:t>
            </a:r>
            <a:r>
              <a:rPr lang="ru-RU" sz="2000" dirty="0">
                <a:solidFill>
                  <a:srgbClr val="4C0000"/>
                </a:solidFill>
              </a:rPr>
              <a:t>«Береги цветы».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•Проведение акции по сбору информации о декоративных растениях </a:t>
            </a:r>
            <a:r>
              <a:rPr lang="ru-RU" sz="2000" dirty="0" smtClean="0">
                <a:solidFill>
                  <a:srgbClr val="4C0000"/>
                </a:solidFill>
              </a:rPr>
              <a:t> для альбома «Цветы </a:t>
            </a:r>
            <a:r>
              <a:rPr lang="ru-RU" sz="2000" dirty="0">
                <a:solidFill>
                  <a:srgbClr val="4C0000"/>
                </a:solidFill>
              </a:rPr>
              <a:t>рядом с нами</a:t>
            </a:r>
            <a:r>
              <a:rPr lang="ru-RU" sz="2000" dirty="0" smtClean="0">
                <a:solidFill>
                  <a:srgbClr val="4C0000"/>
                </a:solidFill>
              </a:rPr>
              <a:t>».</a:t>
            </a:r>
            <a:endParaRPr lang="ru-RU" sz="2000" dirty="0">
              <a:solidFill>
                <a:srgbClr val="4C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05837" y="3953158"/>
            <a:ext cx="2263055" cy="2677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59882" y="2483587"/>
            <a:ext cx="1956558" cy="30697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7886867" y="968216"/>
            <a:ext cx="4255490" cy="3416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17946" y="2981863"/>
            <a:ext cx="4969411" cy="332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876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6206" y="287385"/>
            <a:ext cx="8033659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4C0000"/>
                </a:solidFill>
              </a:rPr>
              <a:t>3 этап. Заключительный.</a:t>
            </a:r>
          </a:p>
          <a:p>
            <a:r>
              <a:rPr lang="ru-RU" sz="2400" b="1" dirty="0" smtClean="0">
                <a:solidFill>
                  <a:srgbClr val="4C0000"/>
                </a:solidFill>
              </a:rPr>
              <a:t>                       (</a:t>
            </a:r>
            <a:r>
              <a:rPr lang="ru-RU" sz="2400" dirty="0">
                <a:solidFill>
                  <a:srgbClr val="4C0000"/>
                </a:solidFill>
              </a:rPr>
              <a:t>Срок реализации: июнь)</a:t>
            </a:r>
            <a:br>
              <a:rPr lang="ru-RU" sz="2400" dirty="0">
                <a:solidFill>
                  <a:srgbClr val="4C0000"/>
                </a:solidFill>
              </a:rPr>
            </a:br>
            <a:r>
              <a:rPr lang="ru-RU" sz="2400" b="1" dirty="0">
                <a:solidFill>
                  <a:srgbClr val="4C0000"/>
                </a:solidFill>
              </a:rPr>
              <a:t>Содержание деятельности воспитателя и детей: </a:t>
            </a:r>
            <a:br>
              <a:rPr lang="ru-RU" sz="2400" b="1" dirty="0">
                <a:solidFill>
                  <a:srgbClr val="4C0000"/>
                </a:solidFill>
              </a:rPr>
            </a:br>
            <a:r>
              <a:rPr lang="ru-RU" sz="2400" dirty="0">
                <a:solidFill>
                  <a:srgbClr val="4C0000"/>
                </a:solidFill>
              </a:rPr>
              <a:t>- Подведение итогов реализации проекта.</a:t>
            </a:r>
          </a:p>
          <a:p>
            <a:r>
              <a:rPr lang="ru-RU" sz="2400" dirty="0">
                <a:solidFill>
                  <a:srgbClr val="4C0000"/>
                </a:solidFill>
              </a:rPr>
              <a:t>- </a:t>
            </a:r>
            <a:r>
              <a:rPr lang="ru-RU" sz="2400" dirty="0" smtClean="0">
                <a:solidFill>
                  <a:srgbClr val="4C0000"/>
                </a:solidFill>
              </a:rPr>
              <a:t>Анализ </a:t>
            </a:r>
            <a:r>
              <a:rPr lang="ru-RU" sz="2400" dirty="0" err="1">
                <a:solidFill>
                  <a:srgbClr val="4C0000"/>
                </a:solidFill>
              </a:rPr>
              <a:t>сформированности</a:t>
            </a:r>
            <a:r>
              <a:rPr lang="ru-RU" sz="2400" dirty="0">
                <a:solidFill>
                  <a:srgbClr val="4C0000"/>
                </a:solidFill>
              </a:rPr>
              <a:t> представлений детей о выращивании растений, </a:t>
            </a:r>
          </a:p>
          <a:p>
            <a:r>
              <a:rPr lang="ru-RU" sz="2400" dirty="0">
                <a:solidFill>
                  <a:srgbClr val="4C0000"/>
                </a:solidFill>
              </a:rPr>
              <a:t>-Презентация </a:t>
            </a:r>
            <a:r>
              <a:rPr lang="ru-RU" sz="2400" dirty="0" err="1">
                <a:solidFill>
                  <a:srgbClr val="4C0000"/>
                </a:solidFill>
              </a:rPr>
              <a:t>лепбука</a:t>
            </a:r>
            <a:r>
              <a:rPr lang="ru-RU" sz="2400" dirty="0">
                <a:solidFill>
                  <a:srgbClr val="4C0000"/>
                </a:solidFill>
              </a:rPr>
              <a:t> для детей других групп </a:t>
            </a:r>
            <a:r>
              <a:rPr lang="ru-RU" sz="2400" dirty="0" smtClean="0">
                <a:solidFill>
                  <a:srgbClr val="4C0000"/>
                </a:solidFill>
              </a:rPr>
              <a:t> </a:t>
            </a:r>
          </a:p>
          <a:p>
            <a:r>
              <a:rPr lang="ru-RU" sz="2400" dirty="0">
                <a:solidFill>
                  <a:srgbClr val="4C0000"/>
                </a:solidFill>
              </a:rPr>
              <a:t> </a:t>
            </a:r>
            <a:r>
              <a:rPr lang="ru-RU" sz="2400" dirty="0" smtClean="0">
                <a:solidFill>
                  <a:srgbClr val="4C0000"/>
                </a:solidFill>
              </a:rPr>
              <a:t> «</a:t>
            </a:r>
            <a:r>
              <a:rPr lang="ru-RU" sz="2400" dirty="0">
                <a:solidFill>
                  <a:srgbClr val="4C0000"/>
                </a:solidFill>
              </a:rPr>
              <a:t>Расти моя фасолинка».</a:t>
            </a:r>
          </a:p>
          <a:p>
            <a:r>
              <a:rPr lang="ru-RU" sz="2400" dirty="0">
                <a:solidFill>
                  <a:srgbClr val="4C0000"/>
                </a:solidFill>
              </a:rPr>
              <a:t>- Анализ взаимодействия с </a:t>
            </a:r>
            <a:r>
              <a:rPr lang="ru-RU" sz="2400" dirty="0" smtClean="0">
                <a:solidFill>
                  <a:srgbClr val="4C0000"/>
                </a:solidFill>
              </a:rPr>
              <a:t>родителями</a:t>
            </a:r>
            <a:r>
              <a:rPr lang="ru-RU" sz="2400" dirty="0">
                <a:solidFill>
                  <a:srgbClr val="4C0000"/>
                </a:solidFill>
              </a:rPr>
              <a:t>.</a:t>
            </a:r>
          </a:p>
          <a:p>
            <a:r>
              <a:rPr lang="ru-RU" sz="2400" dirty="0">
                <a:solidFill>
                  <a:srgbClr val="4C0000"/>
                </a:solidFill>
              </a:rPr>
              <a:t>- Высадка рассады в </a:t>
            </a:r>
            <a:r>
              <a:rPr lang="ru-RU" sz="2400" dirty="0" smtClean="0">
                <a:solidFill>
                  <a:srgbClr val="4C0000"/>
                </a:solidFill>
              </a:rPr>
              <a:t>клумбы.</a:t>
            </a:r>
            <a:endParaRPr lang="ru-RU" sz="2400" dirty="0">
              <a:solidFill>
                <a:srgbClr val="4C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584797" y="287385"/>
            <a:ext cx="3148402" cy="26903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010" y="4222766"/>
            <a:ext cx="3226527" cy="241989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663435" y="3168785"/>
            <a:ext cx="3553097" cy="334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0845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3589" y="287385"/>
            <a:ext cx="77462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4C0000"/>
                </a:solidFill>
              </a:rPr>
              <a:t>Продукты проекта</a:t>
            </a:r>
            <a:r>
              <a:rPr lang="ru-RU" sz="2400" b="1" dirty="0" smtClean="0">
                <a:solidFill>
                  <a:srgbClr val="4C0000"/>
                </a:solidFill>
              </a:rPr>
              <a:t>:</a:t>
            </a:r>
            <a:endParaRPr lang="ru-RU" sz="2400" b="1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-Презентация детьми проделанной работы «Как мы сажали и выращивали фасоль» для родителей.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-</a:t>
            </a:r>
            <a:r>
              <a:rPr lang="ru-RU" sz="2000" dirty="0" err="1">
                <a:solidFill>
                  <a:srgbClr val="4C0000"/>
                </a:solidFill>
              </a:rPr>
              <a:t>Лепбук</a:t>
            </a:r>
            <a:r>
              <a:rPr lang="ru-RU" sz="2000" dirty="0">
                <a:solidFill>
                  <a:srgbClr val="4C0000"/>
                </a:solidFill>
              </a:rPr>
              <a:t> для детей других групп «Расти моя </a:t>
            </a:r>
            <a:r>
              <a:rPr lang="ru-RU" sz="2000" dirty="0" err="1">
                <a:solidFill>
                  <a:srgbClr val="4C0000"/>
                </a:solidFill>
              </a:rPr>
              <a:t>фасолинка</a:t>
            </a:r>
            <a:r>
              <a:rPr lang="ru-RU" sz="2000" dirty="0">
                <a:solidFill>
                  <a:srgbClr val="4C0000"/>
                </a:solidFill>
              </a:rPr>
              <a:t>».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-Альбом «Цветы рядом с нами».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-Дневник наблюдения за ростом декоративной фасоли.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-Алгоритм проекта выращивания растений.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-Рассада для высадки</a:t>
            </a:r>
            <a:r>
              <a:rPr lang="ru-RU" sz="2000" dirty="0" smtClean="0">
                <a:solidFill>
                  <a:srgbClr val="4C0000"/>
                </a:solidFill>
              </a:rPr>
              <a:t>.</a:t>
            </a:r>
            <a:endParaRPr lang="ru-RU" sz="2000" dirty="0">
              <a:solidFill>
                <a:srgbClr val="4C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99865" y="190471"/>
            <a:ext cx="3056706" cy="26365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46640">
            <a:off x="6362557" y="2471196"/>
            <a:ext cx="2359475" cy="17696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0487991">
            <a:off x="605084" y="3361613"/>
            <a:ext cx="3108961" cy="24267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3281211" y="3548707"/>
            <a:ext cx="3398836" cy="23148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95068" y="3605348"/>
            <a:ext cx="2982478" cy="295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4298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0938" y="374073"/>
            <a:ext cx="2617076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C0000"/>
                </a:solidFill>
              </a:rPr>
              <a:t>      «</a:t>
            </a:r>
            <a:r>
              <a:rPr lang="ru-RU" sz="2400" b="1" dirty="0">
                <a:solidFill>
                  <a:srgbClr val="4C0000"/>
                </a:solidFill>
              </a:rPr>
              <a:t>Чудо</a:t>
            </a:r>
            <a:r>
              <a:rPr lang="ru-RU" sz="2400" b="1" dirty="0" smtClean="0">
                <a:solidFill>
                  <a:srgbClr val="4C0000"/>
                </a:solidFill>
              </a:rPr>
              <a:t>»</a:t>
            </a:r>
          </a:p>
          <a:p>
            <a:pPr algn="ctr"/>
            <a:endParaRPr lang="ru-RU" b="1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Зернышко-крошку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Всю зиму хранил,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В рыхлую землю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Весной посадил.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Чудо случилось,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Наверное, с ним.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Зернышко стало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Живым и большим.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Зернышко-крошка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Лежало в земле,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Лежало, согрелось,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Разбухло в тепле.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Сначала разбухло,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Потом проросло.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Тонким росточком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На грядке взошло</a:t>
            </a:r>
            <a:r>
              <a:rPr lang="ru-RU" sz="2000" dirty="0" smtClean="0">
                <a:solidFill>
                  <a:srgbClr val="4C0000"/>
                </a:solidFill>
              </a:rPr>
              <a:t>.</a:t>
            </a:r>
          </a:p>
          <a:p>
            <a:pPr algn="r"/>
            <a:r>
              <a:rPr lang="ru-RU" sz="2400" i="1" dirty="0" smtClean="0">
                <a:solidFill>
                  <a:srgbClr val="4C0000"/>
                </a:solidFill>
              </a:rPr>
              <a:t>Л. </a:t>
            </a:r>
            <a:r>
              <a:rPr lang="ru-RU" sz="2400" i="1" dirty="0" err="1" smtClean="0">
                <a:solidFill>
                  <a:srgbClr val="4C0000"/>
                </a:solidFill>
              </a:rPr>
              <a:t>Квитко</a:t>
            </a:r>
            <a:endParaRPr lang="ru-RU" sz="2400" i="1" dirty="0">
              <a:solidFill>
                <a:srgbClr val="4C0000"/>
              </a:solidFill>
            </a:endParaRPr>
          </a:p>
        </p:txBody>
      </p:sp>
      <p:pic>
        <p:nvPicPr>
          <p:cNvPr id="3" name="Рисунок 2" descr="Зачем растению пища? Растение получает питательные вещества из почвы.Люди удобря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00799" y="3079531"/>
            <a:ext cx="4267201" cy="279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Прорастание семени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40467" y="1145628"/>
            <a:ext cx="4109545" cy="3073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9301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022" y="301808"/>
            <a:ext cx="97971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4C0000"/>
              </a:solidFill>
            </a:endParaRPr>
          </a:p>
          <a:p>
            <a:r>
              <a:rPr lang="ru-RU" sz="2400" b="1" dirty="0" smtClean="0">
                <a:solidFill>
                  <a:srgbClr val="4C0000"/>
                </a:solidFill>
              </a:rPr>
              <a:t>Тип проекта:</a:t>
            </a:r>
            <a:r>
              <a:rPr lang="ru-RU" sz="2400" dirty="0" smtClean="0">
                <a:solidFill>
                  <a:srgbClr val="4C0000"/>
                </a:solidFill>
              </a:rPr>
              <a:t> познавательно – исследовательский</a:t>
            </a:r>
          </a:p>
          <a:p>
            <a:r>
              <a:rPr lang="ru-RU" sz="2400" b="1" dirty="0" smtClean="0">
                <a:solidFill>
                  <a:srgbClr val="4C0000"/>
                </a:solidFill>
              </a:rPr>
              <a:t>Вид проекта:</a:t>
            </a:r>
            <a:r>
              <a:rPr lang="ru-RU" sz="2400" dirty="0" smtClean="0">
                <a:solidFill>
                  <a:srgbClr val="4C0000"/>
                </a:solidFill>
              </a:rPr>
              <a:t> групповой</a:t>
            </a:r>
          </a:p>
          <a:p>
            <a:pPr marL="5195888" indent="-5195888"/>
            <a:r>
              <a:rPr lang="ru-RU" sz="2400" b="1" dirty="0" smtClean="0">
                <a:solidFill>
                  <a:srgbClr val="4C0000"/>
                </a:solidFill>
              </a:rPr>
              <a:t>Участники проекта: </a:t>
            </a:r>
            <a:r>
              <a:rPr lang="ru-RU" sz="2400" dirty="0" smtClean="0">
                <a:solidFill>
                  <a:srgbClr val="4C0000"/>
                </a:solidFill>
              </a:rPr>
              <a:t>дети средней  группы, воспитатели группы, родители</a:t>
            </a:r>
            <a:endParaRPr lang="ru-RU" sz="2400" b="1" dirty="0" smtClean="0">
              <a:solidFill>
                <a:srgbClr val="4C0000"/>
              </a:solidFill>
            </a:endParaRPr>
          </a:p>
          <a:p>
            <a:r>
              <a:rPr lang="ru-RU" sz="2400" b="1" dirty="0" smtClean="0">
                <a:solidFill>
                  <a:srgbClr val="4C0000"/>
                </a:solidFill>
              </a:rPr>
              <a:t>Продолжительность</a:t>
            </a:r>
            <a:r>
              <a:rPr lang="ru-RU" sz="2400" dirty="0" smtClean="0">
                <a:solidFill>
                  <a:srgbClr val="4C0000"/>
                </a:solidFill>
              </a:rPr>
              <a:t>: март –июнь 2018г.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9609" y="3677194"/>
            <a:ext cx="3944984" cy="2958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3315" y="2286000"/>
            <a:ext cx="414528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284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1034" y="474345"/>
            <a:ext cx="8706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4C0000"/>
              </a:solidFill>
            </a:endParaRPr>
          </a:p>
          <a:p>
            <a:r>
              <a:rPr lang="ru-RU" sz="2400" b="1" dirty="0" smtClean="0">
                <a:solidFill>
                  <a:srgbClr val="4C0000"/>
                </a:solidFill>
              </a:rPr>
              <a:t>Цель </a:t>
            </a:r>
            <a:r>
              <a:rPr lang="ru-RU" sz="2400" b="1" dirty="0">
                <a:solidFill>
                  <a:srgbClr val="4C0000"/>
                </a:solidFill>
              </a:rPr>
              <a:t>проекта: </a:t>
            </a:r>
            <a:r>
              <a:rPr lang="ru-RU" sz="2400" dirty="0">
                <a:solidFill>
                  <a:srgbClr val="4C0000"/>
                </a:solidFill>
              </a:rPr>
              <a:t>С</a:t>
            </a:r>
            <a:r>
              <a:rPr lang="ru-RU" sz="2400" dirty="0" smtClean="0">
                <a:solidFill>
                  <a:srgbClr val="4C0000"/>
                </a:solidFill>
              </a:rPr>
              <a:t>оздание </a:t>
            </a:r>
            <a:r>
              <a:rPr lang="ru-RU" sz="2400" dirty="0">
                <a:solidFill>
                  <a:srgbClr val="4C0000"/>
                </a:solidFill>
              </a:rPr>
              <a:t>условий для расширения представлений детей об условиях необходимых  для роста и развития вьющейся декоративной фасоли.</a:t>
            </a:r>
          </a:p>
          <a:p>
            <a:r>
              <a:rPr lang="ru-RU" sz="2400" dirty="0">
                <a:solidFill>
                  <a:srgbClr val="4C000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4C0000"/>
                </a:solidFill>
              </a:rPr>
              <a:t>Задачи</a:t>
            </a:r>
            <a:r>
              <a:rPr lang="ru-RU" sz="2400" b="1" dirty="0">
                <a:solidFill>
                  <a:srgbClr val="4C0000"/>
                </a:solidFill>
              </a:rPr>
              <a:t>:</a:t>
            </a:r>
            <a:endParaRPr lang="ru-RU" sz="2400" dirty="0">
              <a:solidFill>
                <a:srgbClr val="4C0000"/>
              </a:solidFill>
            </a:endParaRPr>
          </a:p>
          <a:p>
            <a:r>
              <a:rPr lang="ru-RU" sz="2400" dirty="0">
                <a:solidFill>
                  <a:srgbClr val="4C0000"/>
                </a:solidFill>
              </a:rPr>
              <a:t>1. Подобрать формы, методы и приемы работы с детьми для формирования представлений у детей о декоративных растениях и условиях их произрастания. </a:t>
            </a:r>
          </a:p>
          <a:p>
            <a:endParaRPr lang="ru-RU" sz="2400" dirty="0" smtClean="0">
              <a:solidFill>
                <a:srgbClr val="4C0000"/>
              </a:solidFill>
            </a:endParaRPr>
          </a:p>
          <a:p>
            <a:r>
              <a:rPr lang="ru-RU" sz="2400" dirty="0" smtClean="0">
                <a:solidFill>
                  <a:srgbClr val="4C0000"/>
                </a:solidFill>
              </a:rPr>
              <a:t>2</a:t>
            </a:r>
            <a:r>
              <a:rPr lang="ru-RU" sz="2400" dirty="0">
                <a:solidFill>
                  <a:srgbClr val="4C0000"/>
                </a:solidFill>
              </a:rPr>
              <a:t>. Подобрать способы привлечения родителей к реализации проекта. </a:t>
            </a:r>
          </a:p>
          <a:p>
            <a:endParaRPr lang="ru-RU" sz="2400" dirty="0" smtClean="0">
              <a:solidFill>
                <a:srgbClr val="4C0000"/>
              </a:solidFill>
            </a:endParaRPr>
          </a:p>
          <a:p>
            <a:r>
              <a:rPr lang="ru-RU" sz="2400" dirty="0" smtClean="0">
                <a:solidFill>
                  <a:srgbClr val="4C0000"/>
                </a:solidFill>
              </a:rPr>
              <a:t>3.разработать </a:t>
            </a:r>
            <a:r>
              <a:rPr lang="ru-RU" sz="2400" dirty="0">
                <a:solidFill>
                  <a:srgbClr val="4C0000"/>
                </a:solidFill>
              </a:rPr>
              <a:t>дневник наблюдения за растениями и алгоритм проекта по знакомству с ними.</a:t>
            </a:r>
          </a:p>
          <a:p>
            <a:r>
              <a:rPr lang="ru-RU" sz="2400" dirty="0">
                <a:solidFill>
                  <a:srgbClr val="4C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289042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0828" y="512618"/>
            <a:ext cx="57491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C0000"/>
                </a:solidFill>
              </a:rPr>
              <a:t>Предполагаемый </a:t>
            </a:r>
            <a:r>
              <a:rPr lang="ru-RU" sz="2400" b="1" dirty="0">
                <a:solidFill>
                  <a:srgbClr val="4C0000"/>
                </a:solidFill>
              </a:rPr>
              <a:t>результат: </a:t>
            </a:r>
            <a:endParaRPr lang="ru-RU" sz="2400" b="1" dirty="0" smtClean="0">
              <a:solidFill>
                <a:srgbClr val="4C0000"/>
              </a:solidFill>
            </a:endParaRPr>
          </a:p>
          <a:p>
            <a:r>
              <a:rPr lang="ru-RU" sz="2400" dirty="0" smtClean="0">
                <a:solidFill>
                  <a:srgbClr val="4C0000"/>
                </a:solidFill>
              </a:rPr>
              <a:t>сформировать </a:t>
            </a:r>
            <a:r>
              <a:rPr lang="ru-RU" sz="2400" dirty="0">
                <a:solidFill>
                  <a:srgbClr val="4C0000"/>
                </a:solidFill>
              </a:rPr>
              <a:t>у детей представления </a:t>
            </a:r>
            <a:endParaRPr lang="ru-RU" sz="2400" dirty="0" smtClean="0">
              <a:solidFill>
                <a:srgbClr val="4C0000"/>
              </a:solidFill>
            </a:endParaRPr>
          </a:p>
          <a:p>
            <a:r>
              <a:rPr lang="ru-RU" sz="2400" dirty="0" smtClean="0">
                <a:solidFill>
                  <a:srgbClr val="4C0000"/>
                </a:solidFill>
              </a:rPr>
              <a:t>о </a:t>
            </a:r>
            <a:r>
              <a:rPr lang="ru-RU" sz="2400" dirty="0">
                <a:solidFill>
                  <a:srgbClr val="4C0000"/>
                </a:solidFill>
              </a:rPr>
              <a:t>декоративных растениях на примере фасоли.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5069" y="3478575"/>
            <a:ext cx="4058191" cy="30436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240069" y="980028"/>
            <a:ext cx="3739280" cy="280446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6504" y="2263091"/>
            <a:ext cx="3395710" cy="3447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699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474" y="405119"/>
            <a:ext cx="69394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4C0000"/>
                </a:solidFill>
              </a:rPr>
              <a:t>1 </a:t>
            </a:r>
            <a:r>
              <a:rPr lang="ru-RU" sz="2400" b="1" dirty="0" smtClean="0">
                <a:solidFill>
                  <a:srgbClr val="4C0000"/>
                </a:solidFill>
              </a:rPr>
              <a:t>этап. Подготовительный </a:t>
            </a:r>
          </a:p>
          <a:p>
            <a:pPr algn="ctr"/>
            <a:r>
              <a:rPr lang="ru-RU" sz="2000" dirty="0" smtClean="0">
                <a:solidFill>
                  <a:srgbClr val="4C0000"/>
                </a:solidFill>
              </a:rPr>
              <a:t>(</a:t>
            </a:r>
            <a:r>
              <a:rPr lang="ru-RU" sz="2000" dirty="0">
                <a:solidFill>
                  <a:srgbClr val="4C0000"/>
                </a:solidFill>
              </a:rPr>
              <a:t>Срок реализации: </a:t>
            </a:r>
            <a:r>
              <a:rPr lang="ru-RU" sz="2000" dirty="0" smtClean="0">
                <a:solidFill>
                  <a:srgbClr val="4C0000"/>
                </a:solidFill>
              </a:rPr>
              <a:t>март)</a:t>
            </a:r>
          </a:p>
          <a:p>
            <a:pPr algn="ctr"/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Определение темы.</a:t>
            </a:r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Выявить </a:t>
            </a:r>
            <a:r>
              <a:rPr lang="ru-RU" sz="2000" dirty="0">
                <a:solidFill>
                  <a:srgbClr val="4C0000"/>
                </a:solidFill>
              </a:rPr>
              <a:t>цели и определить </a:t>
            </a:r>
            <a:r>
              <a:rPr lang="ru-RU" sz="2000" dirty="0" smtClean="0">
                <a:solidFill>
                  <a:srgbClr val="4C0000"/>
                </a:solidFill>
              </a:rPr>
              <a:t>задачи.</a:t>
            </a:r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• Разработка плана реализации </a:t>
            </a:r>
            <a:r>
              <a:rPr lang="ru-RU" sz="2000" dirty="0" smtClean="0">
                <a:solidFill>
                  <a:srgbClr val="4C0000"/>
                </a:solidFill>
              </a:rPr>
              <a:t>проекта.</a:t>
            </a:r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Подборка </a:t>
            </a:r>
            <a:r>
              <a:rPr lang="ru-RU" sz="2000" dirty="0">
                <a:solidFill>
                  <a:srgbClr val="4C0000"/>
                </a:solidFill>
              </a:rPr>
              <a:t>информационно-дидактического материала </a:t>
            </a:r>
            <a:endParaRPr lang="ru-RU" sz="2000" dirty="0" smtClean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 </a:t>
            </a:r>
            <a:r>
              <a:rPr lang="ru-RU" sz="2000" dirty="0" smtClean="0">
                <a:solidFill>
                  <a:srgbClr val="4C0000"/>
                </a:solidFill>
              </a:rPr>
              <a:t> о растениях.</a:t>
            </a:r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dirty="0" smtClean="0">
                <a:solidFill>
                  <a:srgbClr val="4C0000"/>
                </a:solidFill>
              </a:rPr>
              <a:t>• Знакомство </a:t>
            </a:r>
            <a:r>
              <a:rPr lang="ru-RU" sz="2000" dirty="0">
                <a:solidFill>
                  <a:srgbClr val="4C0000"/>
                </a:solidFill>
              </a:rPr>
              <a:t>родителей с </a:t>
            </a:r>
            <a:r>
              <a:rPr lang="ru-RU" sz="2000" dirty="0" smtClean="0">
                <a:solidFill>
                  <a:srgbClr val="4C0000"/>
                </a:solidFill>
              </a:rPr>
              <a:t> проектом.</a:t>
            </a:r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• Подготовка семян, почвы, контейнеров,</a:t>
            </a:r>
          </a:p>
          <a:p>
            <a:r>
              <a:rPr lang="ru-RU" sz="2000" dirty="0">
                <a:solidFill>
                  <a:srgbClr val="4C0000"/>
                </a:solidFill>
              </a:rPr>
              <a:t> </a:t>
            </a:r>
            <a:r>
              <a:rPr lang="ru-RU" sz="2000" dirty="0" smtClean="0">
                <a:solidFill>
                  <a:srgbClr val="4C0000"/>
                </a:solidFill>
              </a:rPr>
              <a:t> орудий </a:t>
            </a:r>
            <a:r>
              <a:rPr lang="ru-RU" sz="2000" dirty="0">
                <a:solidFill>
                  <a:srgbClr val="4C0000"/>
                </a:solidFill>
              </a:rPr>
              <a:t>труда </a:t>
            </a:r>
            <a:r>
              <a:rPr lang="ru-RU" sz="2000" dirty="0" smtClean="0">
                <a:solidFill>
                  <a:srgbClr val="4C0000"/>
                </a:solidFill>
              </a:rPr>
              <a:t>для посадки.</a:t>
            </a:r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endParaRPr lang="ru-RU" sz="2000" dirty="0">
              <a:solidFill>
                <a:srgbClr val="4C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7783125" y="940694"/>
            <a:ext cx="4295126" cy="3223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4935" y="4088524"/>
            <a:ext cx="3485325" cy="2194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202080" y="3366068"/>
            <a:ext cx="3441731" cy="25812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81764">
            <a:off x="3743084" y="4746489"/>
            <a:ext cx="1008641" cy="189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06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2330" y="443345"/>
            <a:ext cx="777900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4C0000"/>
                </a:solidFill>
              </a:rPr>
              <a:t>2 </a:t>
            </a:r>
            <a:r>
              <a:rPr lang="ru-RU" sz="2400" b="1" dirty="0" smtClean="0">
                <a:solidFill>
                  <a:srgbClr val="4C0000"/>
                </a:solidFill>
              </a:rPr>
              <a:t>этап. Основной.</a:t>
            </a:r>
          </a:p>
          <a:p>
            <a:pPr algn="ctr"/>
            <a:r>
              <a:rPr lang="ru-RU" sz="2000" dirty="0" smtClean="0">
                <a:solidFill>
                  <a:srgbClr val="4C0000"/>
                </a:solidFill>
              </a:rPr>
              <a:t>(</a:t>
            </a:r>
            <a:r>
              <a:rPr lang="ru-RU" sz="2000" dirty="0">
                <a:solidFill>
                  <a:srgbClr val="4C0000"/>
                </a:solidFill>
              </a:rPr>
              <a:t>Срок реализации: а</a:t>
            </a:r>
            <a:r>
              <a:rPr lang="ru-RU" sz="2000" dirty="0" smtClean="0">
                <a:solidFill>
                  <a:srgbClr val="4C0000"/>
                </a:solidFill>
              </a:rPr>
              <a:t>прель-май) </a:t>
            </a:r>
            <a:r>
              <a:rPr lang="ru-RU" sz="2000" b="1" dirty="0">
                <a:solidFill>
                  <a:srgbClr val="4C0000"/>
                </a:solidFill>
              </a:rPr>
              <a:t>	</a:t>
            </a:r>
            <a:endParaRPr lang="ru-RU" sz="2000" b="1" dirty="0" smtClean="0">
              <a:solidFill>
                <a:srgbClr val="4C0000"/>
              </a:solidFill>
            </a:endParaRPr>
          </a:p>
          <a:p>
            <a:r>
              <a:rPr lang="ru-RU" sz="2000" b="1" dirty="0" smtClean="0">
                <a:solidFill>
                  <a:srgbClr val="4C0000"/>
                </a:solidFill>
              </a:rPr>
              <a:t> Содержание деятельности воспитателя и детей:</a:t>
            </a:r>
          </a:p>
          <a:p>
            <a:r>
              <a:rPr lang="ru-RU" sz="2000" b="1" dirty="0">
                <a:solidFill>
                  <a:srgbClr val="4C0000"/>
                </a:solidFill>
              </a:rPr>
              <a:t> </a:t>
            </a:r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Беседы: «Как </a:t>
            </a:r>
            <a:r>
              <a:rPr lang="ru-RU" sz="2000" dirty="0">
                <a:solidFill>
                  <a:srgbClr val="4C0000"/>
                </a:solidFill>
              </a:rPr>
              <a:t>происходит рост растения из семени», </a:t>
            </a:r>
            <a:endParaRPr lang="ru-RU" sz="2000" dirty="0" smtClean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«</a:t>
            </a:r>
            <a:r>
              <a:rPr lang="ru-RU" sz="2000" dirty="0">
                <a:solidFill>
                  <a:srgbClr val="4C0000"/>
                </a:solidFill>
              </a:rPr>
              <a:t>Цветы – краса земли», </a:t>
            </a:r>
            <a:r>
              <a:rPr lang="ru-RU" sz="2000" dirty="0" smtClean="0">
                <a:solidFill>
                  <a:srgbClr val="4C0000"/>
                </a:solidFill>
              </a:rPr>
              <a:t>«</a:t>
            </a:r>
            <a:r>
              <a:rPr lang="ru-RU" sz="2000" dirty="0">
                <a:solidFill>
                  <a:srgbClr val="4C0000"/>
                </a:solidFill>
              </a:rPr>
              <a:t>Какие растения можно </a:t>
            </a:r>
            <a:r>
              <a:rPr lang="ru-RU" sz="2000" dirty="0" smtClean="0">
                <a:solidFill>
                  <a:srgbClr val="4C0000"/>
                </a:solidFill>
              </a:rPr>
              <a:t>вырастить              на </a:t>
            </a:r>
            <a:r>
              <a:rPr lang="ru-RU" sz="2000" dirty="0">
                <a:solidFill>
                  <a:srgbClr val="4C0000"/>
                </a:solidFill>
              </a:rPr>
              <a:t>подоконнике» и т.д</a:t>
            </a:r>
            <a:r>
              <a:rPr lang="ru-RU" sz="2000" dirty="0" smtClean="0">
                <a:solidFill>
                  <a:srgbClr val="4C0000"/>
                </a:solidFill>
              </a:rPr>
              <a:t>.</a:t>
            </a:r>
            <a:endParaRPr lang="ru-RU" sz="2000" dirty="0">
              <a:solidFill>
                <a:srgbClr val="4C0000"/>
              </a:solidFill>
            </a:endParaRPr>
          </a:p>
          <a:p>
            <a:r>
              <a:rPr lang="ru-RU" sz="2000" dirty="0">
                <a:solidFill>
                  <a:srgbClr val="4C0000"/>
                </a:solidFill>
              </a:rPr>
              <a:t>• НОД «Веселая фасоль</a:t>
            </a:r>
            <a:r>
              <a:rPr lang="ru-RU" sz="2000" dirty="0" smtClean="0">
                <a:solidFill>
                  <a:srgbClr val="4C0000"/>
                </a:solidFill>
              </a:rPr>
              <a:t>», </a:t>
            </a:r>
            <a:r>
              <a:rPr lang="ru-RU" sz="2000" dirty="0">
                <a:solidFill>
                  <a:srgbClr val="4C0000"/>
                </a:solidFill>
              </a:rPr>
              <a:t>в</a:t>
            </a:r>
            <a:r>
              <a:rPr lang="ru-RU" sz="2000" dirty="0" smtClean="0">
                <a:solidFill>
                  <a:srgbClr val="4C0000"/>
                </a:solidFill>
              </a:rPr>
              <a:t>ечер </a:t>
            </a:r>
            <a:r>
              <a:rPr lang="ru-RU" sz="2000" dirty="0">
                <a:solidFill>
                  <a:srgbClr val="4C0000"/>
                </a:solidFill>
              </a:rPr>
              <a:t>загадок «Цветочная </a:t>
            </a:r>
            <a:r>
              <a:rPr lang="ru-RU" sz="2000" dirty="0" smtClean="0">
                <a:solidFill>
                  <a:srgbClr val="4C0000"/>
                </a:solidFill>
              </a:rPr>
              <a:t>фея» и </a:t>
            </a:r>
            <a:r>
              <a:rPr lang="ru-RU" sz="2000" dirty="0">
                <a:solidFill>
                  <a:srgbClr val="4C0000"/>
                </a:solidFill>
              </a:rPr>
              <a:t>др.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Видеопрезентации </a:t>
            </a:r>
            <a:r>
              <a:rPr lang="ru-RU" sz="2000" dirty="0">
                <a:solidFill>
                  <a:srgbClr val="4C0000"/>
                </a:solidFill>
              </a:rPr>
              <a:t>«Рост растений», «Условия </a:t>
            </a:r>
            <a:r>
              <a:rPr lang="ru-RU" sz="2000" dirty="0" smtClean="0">
                <a:solidFill>
                  <a:srgbClr val="4C0000"/>
                </a:solidFill>
              </a:rPr>
              <a:t>для выращивания </a:t>
            </a:r>
            <a:r>
              <a:rPr lang="ru-RU" sz="2000" dirty="0">
                <a:solidFill>
                  <a:srgbClr val="4C0000"/>
                </a:solidFill>
              </a:rPr>
              <a:t>растений».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Видеоэкскурсия </a:t>
            </a:r>
            <a:r>
              <a:rPr lang="ru-RU" sz="2000" dirty="0">
                <a:solidFill>
                  <a:srgbClr val="4C0000"/>
                </a:solidFill>
              </a:rPr>
              <a:t>в магазин за семенами цветов.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Знакомство с художественной </a:t>
            </a:r>
            <a:r>
              <a:rPr lang="ru-RU" sz="2000" dirty="0" smtClean="0">
                <a:solidFill>
                  <a:srgbClr val="4C0000"/>
                </a:solidFill>
              </a:rPr>
              <a:t>литературой</a:t>
            </a:r>
            <a:r>
              <a:rPr lang="ru-RU" sz="2000" dirty="0">
                <a:solidFill>
                  <a:srgbClr val="4C0000"/>
                </a:solidFill>
              </a:rPr>
              <a:t>.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Подвижные, дидактические, </a:t>
            </a:r>
            <a:r>
              <a:rPr lang="ru-RU" sz="2000" dirty="0" smtClean="0">
                <a:solidFill>
                  <a:srgbClr val="4C0000"/>
                </a:solidFill>
              </a:rPr>
              <a:t>имитационные игры</a:t>
            </a:r>
            <a:r>
              <a:rPr lang="ru-RU" sz="2000" dirty="0">
                <a:solidFill>
                  <a:srgbClr val="4C0000"/>
                </a:solidFill>
              </a:rPr>
              <a:t>, инсценировки экологической </a:t>
            </a:r>
            <a:endParaRPr lang="ru-RU" sz="2000" dirty="0" smtClean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направленности</a:t>
            </a:r>
            <a:r>
              <a:rPr lang="ru-RU" sz="2000" dirty="0">
                <a:solidFill>
                  <a:srgbClr val="4C0000"/>
                </a:solidFill>
              </a:rPr>
              <a:t>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>• </a:t>
            </a:r>
            <a:r>
              <a:rPr lang="ru-RU" sz="2000" dirty="0" smtClean="0">
                <a:solidFill>
                  <a:srgbClr val="4C0000"/>
                </a:solidFill>
              </a:rPr>
              <a:t>Исследовательская </a:t>
            </a:r>
            <a:r>
              <a:rPr lang="ru-RU" sz="2000" dirty="0">
                <a:solidFill>
                  <a:srgbClr val="4C0000"/>
                </a:solidFill>
              </a:rPr>
              <a:t>и практическая </a:t>
            </a:r>
            <a:endParaRPr lang="ru-RU" sz="2000" dirty="0" smtClean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деятельность  по </a:t>
            </a:r>
            <a:r>
              <a:rPr lang="ru-RU" sz="2000" dirty="0">
                <a:solidFill>
                  <a:srgbClr val="4C0000"/>
                </a:solidFill>
              </a:rPr>
              <a:t>изучению особенностей </a:t>
            </a:r>
            <a:endParaRPr lang="ru-RU" sz="2000" dirty="0" smtClean="0">
              <a:solidFill>
                <a:srgbClr val="4C0000"/>
              </a:solidFill>
            </a:endParaRPr>
          </a:p>
          <a:p>
            <a:r>
              <a:rPr lang="ru-RU" sz="2000" dirty="0" smtClean="0">
                <a:solidFill>
                  <a:srgbClr val="4C0000"/>
                </a:solidFill>
              </a:rPr>
              <a:t>выращивания </a:t>
            </a:r>
            <a:r>
              <a:rPr lang="ru-RU" sz="2000" dirty="0">
                <a:solidFill>
                  <a:srgbClr val="4C0000"/>
                </a:solidFill>
              </a:rPr>
              <a:t>растений.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23546" y="3901139"/>
            <a:ext cx="3174276" cy="2492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96854" y="2370396"/>
            <a:ext cx="2853981" cy="23863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873572" y="443345"/>
            <a:ext cx="2550273" cy="224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1881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456" y="642614"/>
            <a:ext cx="834941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C0000"/>
                </a:solidFill>
              </a:rPr>
              <a:t>Познавательно-исследовательская деятельность: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-рассматривание и сравнение семян  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(создана  «Коллекция семян);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- знакомство с моделью строения растения; 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rgbClr val="4C0000"/>
                </a:solidFill>
              </a:rPr>
              <a:t>посадка фасоли (коллективно), 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 посев цветочных семян;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solidFill>
                  <a:srgbClr val="4C0000"/>
                </a:solidFill>
              </a:rPr>
              <a:t>наблюдение за первыми всходами и 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дальнейшим развитием; </a:t>
            </a:r>
            <a:br>
              <a:rPr lang="ru-RU" sz="2000" dirty="0" smtClean="0">
                <a:solidFill>
                  <a:srgbClr val="4C0000"/>
                </a:solidFill>
              </a:rPr>
            </a:br>
            <a:r>
              <a:rPr lang="ru-RU" sz="2000" dirty="0" smtClean="0">
                <a:solidFill>
                  <a:srgbClr val="4C0000"/>
                </a:solidFill>
              </a:rPr>
              <a:t>- ведение дневника наблюдения; 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- опыты и эксперименты.</a:t>
            </a:r>
            <a:endParaRPr lang="ru-RU" sz="2000" dirty="0">
              <a:solidFill>
                <a:srgbClr val="4C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835286" y="3283202"/>
            <a:ext cx="2745853" cy="20021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74052" y="3287025"/>
            <a:ext cx="2521304" cy="32269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85558" y="3874268"/>
            <a:ext cx="3157607" cy="26397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9023143" y="801939"/>
            <a:ext cx="3135084" cy="22639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386330">
            <a:off x="6565056" y="1588854"/>
            <a:ext cx="1933303" cy="169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463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2" y="627017"/>
            <a:ext cx="691400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4C0000"/>
                </a:solidFill>
              </a:rPr>
              <a:t>Опыт  </a:t>
            </a:r>
            <a:r>
              <a:rPr lang="ru-RU" sz="2400" b="1" dirty="0" smtClean="0">
                <a:solidFill>
                  <a:srgbClr val="4C0000"/>
                </a:solidFill>
              </a:rPr>
              <a:t>№1</a:t>
            </a:r>
            <a:r>
              <a:rPr lang="ru-RU" dirty="0"/>
              <a:t> </a:t>
            </a:r>
            <a:r>
              <a:rPr lang="ru-RU" sz="2400" b="1" dirty="0" smtClean="0">
                <a:solidFill>
                  <a:srgbClr val="4C0000"/>
                </a:solidFill>
              </a:rPr>
              <a:t>Как прорастают семена фасоли</a:t>
            </a:r>
            <a:r>
              <a:rPr lang="ru-RU" sz="2400" dirty="0">
                <a:solidFill>
                  <a:srgbClr val="4C0000"/>
                </a:solidFill>
              </a:rPr>
              <a:t/>
            </a:r>
            <a:br>
              <a:rPr lang="ru-RU" sz="2400" dirty="0">
                <a:solidFill>
                  <a:srgbClr val="4C0000"/>
                </a:solidFill>
              </a:rPr>
            </a:br>
            <a:r>
              <a:rPr lang="ru-RU" sz="2000" b="1" i="1" dirty="0">
                <a:solidFill>
                  <a:srgbClr val="4C0000"/>
                </a:solidFill>
              </a:rPr>
              <a:t>Цель опыта</a:t>
            </a:r>
            <a:r>
              <a:rPr lang="ru-RU" sz="2000" dirty="0">
                <a:solidFill>
                  <a:srgbClr val="4C0000"/>
                </a:solidFill>
              </a:rPr>
              <a:t> – </a:t>
            </a:r>
            <a:r>
              <a:rPr lang="ru-RU" sz="2000" dirty="0" smtClean="0">
                <a:solidFill>
                  <a:srgbClr val="4C0000"/>
                </a:solidFill>
              </a:rPr>
              <a:t>выяснить, при каком способе посадки быстрее вырастет фасоль. </a:t>
            </a:r>
          </a:p>
          <a:p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dirty="0">
                <a:solidFill>
                  <a:srgbClr val="4C0000"/>
                </a:solidFill>
              </a:rPr>
              <a:t> </a:t>
            </a:r>
            <a:br>
              <a:rPr lang="ru-RU" sz="2000" dirty="0">
                <a:solidFill>
                  <a:srgbClr val="4C0000"/>
                </a:solidFill>
              </a:rPr>
            </a:br>
            <a:endParaRPr lang="ru-RU" sz="2000" dirty="0" smtClean="0">
              <a:solidFill>
                <a:srgbClr val="4C0000"/>
              </a:solidFill>
            </a:endParaRPr>
          </a:p>
          <a:p>
            <a:endParaRPr lang="ru-RU" sz="2000" dirty="0">
              <a:solidFill>
                <a:srgbClr val="4C0000"/>
              </a:solidFill>
            </a:endParaRPr>
          </a:p>
          <a:p>
            <a:endParaRPr lang="ru-RU" sz="2000" dirty="0" smtClean="0">
              <a:solidFill>
                <a:srgbClr val="4C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863387" y="646743"/>
            <a:ext cx="3435531" cy="25766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583110">
            <a:off x="9902653" y="444119"/>
            <a:ext cx="1654250" cy="1419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886" y="1891742"/>
            <a:ext cx="1739293" cy="13044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4802" y="1891742"/>
            <a:ext cx="1823958" cy="1367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8249" y="1891742"/>
            <a:ext cx="1846216" cy="1384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64634" y="4074709"/>
            <a:ext cx="2612129" cy="19590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8790306" y="3542638"/>
            <a:ext cx="3496753" cy="24950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78499" y="3748193"/>
            <a:ext cx="2888093" cy="25897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048000" y="3283501"/>
            <a:ext cx="148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4C0000"/>
                </a:solidFill>
              </a:rPr>
              <a:t>7 день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38249" y="3244334"/>
            <a:ext cx="1846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4C0000"/>
                </a:solidFill>
              </a:rPr>
              <a:t>8 день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6886" y="3196212"/>
            <a:ext cx="1693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4C0000"/>
                </a:solidFill>
              </a:rPr>
              <a:t> 6 день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91151" y="3290572"/>
            <a:ext cx="1693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4C00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903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892" y="627017"/>
            <a:ext cx="691400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4C0000"/>
                </a:solidFill>
              </a:rPr>
              <a:t>Опыт  №2 И</a:t>
            </a:r>
            <a:r>
              <a:rPr lang="ru-RU" sz="2400" b="1" dirty="0" smtClean="0">
                <a:solidFill>
                  <a:srgbClr val="4C0000"/>
                </a:solidFill>
              </a:rPr>
              <a:t>сследуем всхожесть семян</a:t>
            </a:r>
            <a:r>
              <a:rPr lang="ru-RU" sz="2400" dirty="0">
                <a:solidFill>
                  <a:srgbClr val="4C0000"/>
                </a:solidFill>
              </a:rPr>
              <a:t/>
            </a:r>
            <a:br>
              <a:rPr lang="ru-RU" sz="2400" dirty="0">
                <a:solidFill>
                  <a:srgbClr val="4C0000"/>
                </a:solidFill>
              </a:rPr>
            </a:br>
            <a:r>
              <a:rPr lang="ru-RU" sz="2000" b="1" i="1" dirty="0">
                <a:solidFill>
                  <a:srgbClr val="4C0000"/>
                </a:solidFill>
              </a:rPr>
              <a:t>Цель опыта</a:t>
            </a:r>
            <a:r>
              <a:rPr lang="ru-RU" sz="2000" dirty="0">
                <a:solidFill>
                  <a:srgbClr val="4C0000"/>
                </a:solidFill>
              </a:rPr>
              <a:t> – выяснить скорость </a:t>
            </a:r>
            <a:r>
              <a:rPr lang="ru-RU" sz="2000" dirty="0" smtClean="0">
                <a:solidFill>
                  <a:srgbClr val="4C0000"/>
                </a:solidFill>
              </a:rPr>
              <a:t>прорастания</a:t>
            </a:r>
          </a:p>
          <a:p>
            <a:r>
              <a:rPr lang="ru-RU" sz="2000" dirty="0" smtClean="0">
                <a:solidFill>
                  <a:srgbClr val="4C0000"/>
                </a:solidFill>
              </a:rPr>
              <a:t>семян </a:t>
            </a:r>
            <a:r>
              <a:rPr lang="ru-RU" sz="2000" dirty="0">
                <a:solidFill>
                  <a:srgbClr val="4C0000"/>
                </a:solidFill>
              </a:rPr>
              <a:t>и процент их всхожести</a:t>
            </a:r>
            <a:r>
              <a:rPr lang="ru-RU" sz="2000" dirty="0" smtClean="0">
                <a:solidFill>
                  <a:srgbClr val="4C0000"/>
                </a:solidFill>
              </a:rPr>
              <a:t>.</a:t>
            </a:r>
          </a:p>
          <a:p>
            <a:r>
              <a:rPr lang="ru-RU" sz="2000" dirty="0">
                <a:solidFill>
                  <a:srgbClr val="4C0000"/>
                </a:solidFill>
              </a:rPr>
              <a:t/>
            </a:r>
            <a:br>
              <a:rPr lang="ru-RU" sz="2000" dirty="0">
                <a:solidFill>
                  <a:srgbClr val="4C0000"/>
                </a:solidFill>
              </a:rPr>
            </a:br>
            <a:r>
              <a:rPr lang="ru-RU" sz="2000" dirty="0">
                <a:solidFill>
                  <a:srgbClr val="4C0000"/>
                </a:solidFill>
              </a:rPr>
              <a:t> </a:t>
            </a:r>
            <a:br>
              <a:rPr lang="ru-RU" sz="2000" dirty="0">
                <a:solidFill>
                  <a:srgbClr val="4C0000"/>
                </a:solidFill>
              </a:rPr>
            </a:br>
            <a:endParaRPr lang="ru-RU" sz="2000" dirty="0" smtClean="0">
              <a:solidFill>
                <a:srgbClr val="4C0000"/>
              </a:solidFill>
            </a:endParaRPr>
          </a:p>
          <a:p>
            <a:endParaRPr lang="ru-RU" sz="2000" dirty="0">
              <a:solidFill>
                <a:srgbClr val="4C0000"/>
              </a:solidFill>
            </a:endParaRPr>
          </a:p>
          <a:p>
            <a:endParaRPr lang="ru-RU" sz="2000" dirty="0" smtClean="0">
              <a:solidFill>
                <a:srgbClr val="4C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485" y="1930785"/>
            <a:ext cx="3019873" cy="22649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26222" y="3376560"/>
            <a:ext cx="4088676" cy="2952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24218" y="777091"/>
            <a:ext cx="4499856" cy="350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390704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743</TotalTime>
  <Words>312</Words>
  <Application>Microsoft Office PowerPoint</Application>
  <PresentationFormat>Произвольный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Исследовательский проект  по экологическому воспитанию  в средней группе  «Расти, расти моя фасолинка»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Ольга</cp:lastModifiedBy>
  <cp:revision>68</cp:revision>
  <dcterms:created xsi:type="dcterms:W3CDTF">2018-03-27T10:32:18Z</dcterms:created>
  <dcterms:modified xsi:type="dcterms:W3CDTF">2019-11-23T15:22:19Z</dcterms:modified>
</cp:coreProperties>
</file>