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65" r:id="rId4"/>
    <p:sldId id="26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2833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86201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087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666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1171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12388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9786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2982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885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471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123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28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Листание</a:t>
            </a:r>
            <a:endParaRPr lang="ru-RU" dirty="0"/>
          </a:p>
        </p:txBody>
      </p:sp>
      <p:sp>
        <p:nvSpPr>
          <p:cNvPr id="8" name="Подзаголовок 7" hidden="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Широкоформатный универсальный шаблон</a:t>
            </a:r>
            <a:endParaRPr lang="ru-RU" dirty="0"/>
          </a:p>
        </p:txBody>
      </p:sp>
      <p:sp>
        <p:nvSpPr>
          <p:cNvPr id="2" name="страница 1"/>
          <p:cNvSpPr txBox="1"/>
          <p:nvPr/>
        </p:nvSpPr>
        <p:spPr>
          <a:xfrm>
            <a:off x="6591868" y="665163"/>
            <a:ext cx="4817660" cy="646331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6165"/>
                <a:gd name="adj2" fmla="val 850"/>
              </a:avLst>
            </a:prstTxWarp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2941" y="12371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5460" y="878541"/>
            <a:ext cx="534558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    </a:t>
            </a:r>
            <a:r>
              <a:rPr lang="ru-RU" sz="4400" b="1" dirty="0" smtClean="0"/>
              <a:t>Урок в 8 классе  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Тире между подлежащим и сказуемым. </a:t>
            </a:r>
          </a:p>
          <a:p>
            <a:pPr algn="r"/>
            <a:endParaRPr lang="ru-RU" sz="4400" b="1" dirty="0" smtClean="0">
              <a:solidFill>
                <a:srgbClr val="FF0000"/>
              </a:solidFill>
            </a:endParaRPr>
          </a:p>
          <a:p>
            <a:pPr algn="r"/>
            <a:r>
              <a:rPr lang="ru-RU" b="1" dirty="0" smtClean="0"/>
              <a:t>Разработала:</a:t>
            </a:r>
          </a:p>
          <a:p>
            <a:pPr algn="r"/>
            <a:r>
              <a:rPr lang="ru-RU" b="1" dirty="0" smtClean="0"/>
              <a:t>Учитель русского языка</a:t>
            </a:r>
          </a:p>
          <a:p>
            <a:pPr algn="r"/>
            <a:r>
              <a:rPr lang="ru-RU" b="1" dirty="0" smtClean="0"/>
              <a:t> и литературы,</a:t>
            </a:r>
          </a:p>
          <a:p>
            <a:pPr algn="r"/>
            <a:r>
              <a:rPr lang="ru-RU" b="1" dirty="0" smtClean="0"/>
              <a:t>Глашева Джамиля Магометовна,</a:t>
            </a:r>
          </a:p>
          <a:p>
            <a:pPr algn="r"/>
            <a:r>
              <a:rPr lang="ru-RU" b="1" dirty="0" smtClean="0"/>
              <a:t>ГКОУ «ШИ№1»,г.Нальчик.</a:t>
            </a:r>
            <a:endParaRPr lang="ru-RU" sz="1600" b="1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755927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Листание</a:t>
            </a:r>
            <a:endParaRPr lang="ru-RU" dirty="0"/>
          </a:p>
        </p:txBody>
      </p:sp>
      <p:sp>
        <p:nvSpPr>
          <p:cNvPr id="8" name="Подзаголовок 7" hidden="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Широкоформатный универсальный шаблон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645459"/>
            <a:ext cx="54684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Двенадцатое ноября.</a:t>
            </a:r>
          </a:p>
          <a:p>
            <a:endParaRPr lang="ru-RU" sz="3600" dirty="0" smtClean="0"/>
          </a:p>
          <a:p>
            <a:r>
              <a:rPr lang="ru-RU" sz="3600" dirty="0" smtClean="0">
                <a:solidFill>
                  <a:srgbClr val="0070C0"/>
                </a:solidFill>
              </a:rPr>
              <a:t>Терминологический диктант.</a:t>
            </a: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927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траница2"/>
          <p:cNvSpPr>
            <a:spLocks noGrp="1"/>
          </p:cNvSpPr>
          <p:nvPr>
            <p:ph type="subTitle" idx="1"/>
          </p:nvPr>
        </p:nvSpPr>
        <p:spPr>
          <a:xfrm>
            <a:off x="838199" y="1219200"/>
            <a:ext cx="4708161" cy="4038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Вывод: Итак, мы повторили основные лингвистические термины, которые необходимы при изучении раздела «Синтаксис и пунктуация».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534400" y="18467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84141" y="23128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65888" y="215153"/>
            <a:ext cx="5087912" cy="5961810"/>
          </a:xfrm>
        </p:spPr>
        <p:txBody>
          <a:bodyPr/>
          <a:lstStyle/>
          <a:p>
            <a:r>
              <a:rPr lang="ru-RU" dirty="0" smtClean="0"/>
              <a:t>Докажите, что перед вами предложения, расставьте недостающие знаки препинания, графически объясните их постановку (подчеркните грамматическую основу предложения).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Слово — это духовная жизнь народа. (А. Вознесенский)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Учиться – всегда пригодится. (Пословица)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Язык – всем знаниям и всей природе друг. (Г. Державин)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4" name="страница 3"/>
          <p:cNvSpPr>
            <a:spLocks noGrp="1"/>
          </p:cNvSpPr>
          <p:nvPr>
            <p:ph idx="13"/>
          </p:nvPr>
        </p:nvSpPr>
        <p:spPr>
          <a:xfrm>
            <a:off x="719528" y="1004047"/>
            <a:ext cx="5087912" cy="5172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Вспомним, что такое предложение и каковы его признаки как синтаксической единицы?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7315199" y="5588000"/>
            <a:ext cx="3701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 чем их особенность?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65888" y="217714"/>
            <a:ext cx="5087911" cy="34253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Подчеркните грамматические основы всех предложений; укажите, чем выражены подлежащее и сказуемое.  Объясните употребление тире между подлежащим и сказуемым и его отсутствие. Расставьте недостающие знаки препинания, где это необходимо.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265888" y="3860800"/>
            <a:ext cx="5087912" cy="23161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>
                <a:solidFill>
                  <a:srgbClr val="7030A0"/>
                </a:solidFill>
              </a:rPr>
              <a:t>Цель: После выполнения задания сформулировать правило.</a:t>
            </a:r>
            <a:endParaRPr lang="ru-RU" dirty="0"/>
          </a:p>
        </p:txBody>
      </p:sp>
      <p:sp>
        <p:nvSpPr>
          <p:cNvPr id="7" name="страница 4"/>
          <p:cNvSpPr>
            <a:spLocks noGrp="1"/>
          </p:cNvSpPr>
          <p:nvPr>
            <p:ph idx="13"/>
          </p:nvPr>
        </p:nvSpPr>
        <p:spPr>
          <a:xfrm>
            <a:off x="719528" y="493486"/>
            <a:ext cx="5087912" cy="5683477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 smtClean="0"/>
              <a:t>Тире между подлежащим и сказуемым</a:t>
            </a:r>
            <a:r>
              <a:rPr lang="ru-RU" dirty="0" smtClean="0"/>
              <a:t>.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Чем отличается тире от дефиса?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7646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511977" y="537030"/>
            <a:ext cx="4916670" cy="42672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1. Книги как лучшие друзья.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(сущ. как сущ.)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2.Они верные и умные помощники.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(мест.  сущ.)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3. Книга мала, а ума придала.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(сущ.  прил.)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4.Образование, безусловно, опора в жизни.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(сущ., вводное слово, сущ.)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5. Бедность не пряник, а к себе манит.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(сущ.  НЕ сущ.)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1800" dirty="0"/>
          </a:p>
        </p:txBody>
      </p:sp>
      <p:sp>
        <p:nvSpPr>
          <p:cNvPr id="6" name="страница 5"/>
          <p:cNvSpPr>
            <a:spLocks noGrp="1"/>
          </p:cNvSpPr>
          <p:nvPr>
            <p:ph type="body" idx="1"/>
          </p:nvPr>
        </p:nvSpPr>
        <p:spPr>
          <a:xfrm>
            <a:off x="6511976" y="4731657"/>
            <a:ext cx="4835473" cy="166914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Вывод: </a:t>
            </a:r>
            <a:r>
              <a:rPr lang="ru-RU" dirty="0" smtClean="0"/>
              <a:t>Итак, каким правилом мы руководствуемся при постановке тире между главными членами предложения?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каких случаях постановка тире недопустима?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6058" y="551543"/>
            <a:ext cx="550091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1.Книга – лучший друг человека.</a:t>
            </a:r>
          </a:p>
          <a:p>
            <a:r>
              <a:rPr lang="ru-RU" sz="2800" dirty="0" smtClean="0"/>
              <a:t>(сущ. – сущ.)</a:t>
            </a:r>
          </a:p>
          <a:p>
            <a:r>
              <a:rPr lang="ru-RU" sz="2800" dirty="0" smtClean="0"/>
              <a:t>2. Ученого учить – только портить.</a:t>
            </a:r>
          </a:p>
          <a:p>
            <a:r>
              <a:rPr lang="ru-RU" sz="2800" dirty="0" smtClean="0"/>
              <a:t> (</a:t>
            </a:r>
            <a:r>
              <a:rPr lang="ru-RU" sz="2800" dirty="0" err="1" smtClean="0"/>
              <a:t>Inf</a:t>
            </a:r>
            <a:r>
              <a:rPr lang="ru-RU" sz="2800" dirty="0" smtClean="0"/>
              <a:t> – </a:t>
            </a:r>
            <a:r>
              <a:rPr lang="ru-RU" sz="2800" dirty="0" err="1" smtClean="0"/>
              <a:t>Inf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3. Перечитывать страницы любимых книг – огромное наслаждение.</a:t>
            </a:r>
          </a:p>
          <a:p>
            <a:r>
              <a:rPr lang="ru-RU" sz="2800" dirty="0" smtClean="0"/>
              <a:t>  (</a:t>
            </a:r>
            <a:r>
              <a:rPr lang="ru-RU" sz="2800" dirty="0" err="1" smtClean="0"/>
              <a:t>Inf</a:t>
            </a:r>
            <a:r>
              <a:rPr lang="ru-RU" sz="2800" dirty="0" smtClean="0"/>
              <a:t> –сущ.)</a:t>
            </a:r>
          </a:p>
          <a:p>
            <a:r>
              <a:rPr lang="ru-RU" sz="2800" dirty="0" smtClean="0"/>
              <a:t>4. Пятью пять – двадцать пять.</a:t>
            </a:r>
          </a:p>
          <a:p>
            <a:r>
              <a:rPr lang="ru-RU" sz="2800" dirty="0" smtClean="0"/>
              <a:t>(</a:t>
            </a:r>
            <a:r>
              <a:rPr lang="ru-RU" sz="2800" dirty="0" err="1" smtClean="0"/>
              <a:t>числ</a:t>
            </a:r>
            <a:r>
              <a:rPr lang="ru-RU" sz="2800" dirty="0" smtClean="0"/>
              <a:t>. – </a:t>
            </a:r>
            <a:r>
              <a:rPr lang="ru-RU" sz="2800" dirty="0" err="1" smtClean="0"/>
              <a:t>числ</a:t>
            </a:r>
            <a:r>
              <a:rPr lang="ru-RU" sz="2800" dirty="0" smtClean="0"/>
              <a:t>.)</a:t>
            </a:r>
          </a:p>
          <a:p>
            <a:r>
              <a:rPr lang="ru-RU" sz="2800" dirty="0" smtClean="0"/>
              <a:t>5. Книга – это мост в мир знаний.</a:t>
            </a:r>
          </a:p>
          <a:p>
            <a:r>
              <a:rPr lang="ru-RU" sz="2800" dirty="0" smtClean="0"/>
              <a:t>(сущ. –  это сущ.)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0664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91886" y="566057"/>
            <a:ext cx="5373081" cy="5776686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Исследование  синтаксического материала.</a:t>
            </a:r>
          </a:p>
          <a:p>
            <a:pPr>
              <a:buFontTx/>
              <a:buNone/>
              <a:defRPr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Задание:</a:t>
            </a:r>
          </a:p>
          <a:p>
            <a:pPr marL="0" indent="0">
              <a:buNone/>
              <a:defRPr/>
            </a:pPr>
            <a:r>
              <a:rPr lang="ru-RU" i="1" u="sng" dirty="0" smtClean="0">
                <a:solidFill>
                  <a:srgbClr val="6600CC"/>
                </a:solidFill>
              </a:rPr>
              <a:t>Изменить предложения так, чтобы</a:t>
            </a:r>
          </a:p>
          <a:p>
            <a:pPr marL="0" indent="0">
              <a:buNone/>
              <a:defRPr/>
            </a:pPr>
            <a:r>
              <a:rPr lang="ru-RU" i="1" u="sng" dirty="0" smtClean="0">
                <a:solidFill>
                  <a:srgbClr val="6600CC"/>
                </a:solidFill>
              </a:rPr>
              <a:t> между подлежащим и сказуемым</a:t>
            </a:r>
          </a:p>
          <a:p>
            <a:pPr marL="0" indent="0">
              <a:buNone/>
              <a:defRPr/>
            </a:pPr>
            <a:r>
              <a:rPr lang="ru-RU" i="1" u="sng" dirty="0" smtClean="0">
                <a:solidFill>
                  <a:srgbClr val="6600CC"/>
                </a:solidFill>
              </a:rPr>
              <a:t> стояло  тире.</a:t>
            </a:r>
          </a:p>
          <a:p>
            <a:pPr>
              <a:buFontTx/>
              <a:buNone/>
              <a:defRPr/>
            </a:pPr>
            <a:r>
              <a:rPr lang="ru-RU" b="1" i="1" dirty="0" smtClean="0">
                <a:solidFill>
                  <a:srgbClr val="6600CC"/>
                </a:solidFill>
              </a:rPr>
              <a:t>Что для этого нужно сделать?</a:t>
            </a:r>
          </a:p>
          <a:p>
            <a:pPr>
              <a:buFontTx/>
              <a:buNone/>
              <a:defRPr/>
            </a:pPr>
            <a:endParaRPr lang="ru-RU" b="1" i="1" dirty="0" smtClean="0">
              <a:solidFill>
                <a:srgbClr val="6600CC"/>
              </a:solidFill>
            </a:endParaRPr>
          </a:p>
          <a:p>
            <a:pPr>
              <a:defRPr/>
            </a:pPr>
            <a:r>
              <a:rPr lang="ru-RU" sz="3300" b="1" dirty="0" smtClean="0">
                <a:solidFill>
                  <a:srgbClr val="6600CC"/>
                </a:solidFill>
              </a:rPr>
              <a:t>Повесть «Капитанская дочка» была историческим произведением.</a:t>
            </a:r>
          </a:p>
          <a:p>
            <a:pPr>
              <a:defRPr/>
            </a:pPr>
            <a:r>
              <a:rPr lang="ru-RU" sz="3300" b="1" dirty="0" smtClean="0">
                <a:solidFill>
                  <a:srgbClr val="6600CC"/>
                </a:solidFill>
              </a:rPr>
              <a:t>Основу повести составляют картины восстания Пугачева.</a:t>
            </a:r>
          </a:p>
          <a:p>
            <a:pPr>
              <a:defRPr/>
            </a:pPr>
            <a:r>
              <a:rPr lang="ru-RU" sz="3300" b="1" dirty="0" smtClean="0">
                <a:solidFill>
                  <a:srgbClr val="6600CC"/>
                </a:solidFill>
              </a:rPr>
              <a:t>Маша Миронова стала любимым женским образом автора.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12115" y="348343"/>
            <a:ext cx="5515428" cy="600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954869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 hidden="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 hidden="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 hidden="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траница 7"/>
          <p:cNvSpPr>
            <a:spLocks noGrp="1"/>
          </p:cNvSpPr>
          <p:nvPr>
            <p:ph sz="quarter" idx="4"/>
          </p:nvPr>
        </p:nvSpPr>
        <p:spPr>
          <a:xfrm flipH="1">
            <a:off x="745443" y="667657"/>
            <a:ext cx="5103814" cy="573314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Переходим к заданию «Элементы анализа текста»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Прочитайте текст. Определите тему, основную мысль.</a:t>
            </a:r>
          </a:p>
          <a:p>
            <a:r>
              <a:rPr lang="ru-RU" sz="3800" dirty="0" smtClean="0"/>
              <a:t>1) Книга животворный источник, дающий человеку знания и силу, счастье и чистоту, молодость и энтузиазм. 2) Книга это жизнь, пр..красная, удивительная, стремительная и </a:t>
            </a:r>
            <a:r>
              <a:rPr lang="ru-RU" sz="3800" dirty="0" err="1" smtClean="0"/>
              <a:t>бе</a:t>
            </a:r>
            <a:r>
              <a:rPr lang="ru-RU" sz="3800" dirty="0" smtClean="0"/>
              <a:t>..покойная. 3)Видеть эту красоту  долг каждого из нас. 4) Наша задача  научиться понимать художестве(</a:t>
            </a:r>
            <a:r>
              <a:rPr lang="ru-RU" sz="3800" dirty="0" err="1" smtClean="0"/>
              <a:t>н</a:t>
            </a:r>
            <a:r>
              <a:rPr lang="ru-RU" sz="3800" dirty="0" smtClean="0"/>
              <a:t>/</a:t>
            </a:r>
            <a:r>
              <a:rPr lang="ru-RU" sz="3800" dirty="0" err="1" smtClean="0"/>
              <a:t>нн</a:t>
            </a:r>
            <a:r>
              <a:rPr lang="ru-RU" sz="3800" dirty="0" smtClean="0"/>
              <a:t>)</a:t>
            </a:r>
            <a:r>
              <a:rPr lang="ru-RU" sz="3800" dirty="0" err="1" smtClean="0"/>
              <a:t>ые</a:t>
            </a:r>
            <a:r>
              <a:rPr lang="ru-RU" sz="3800" dirty="0" smtClean="0"/>
              <a:t> произведения, </a:t>
            </a:r>
            <a:r>
              <a:rPr lang="ru-RU" sz="3800" dirty="0" err="1" smtClean="0"/>
              <a:t>ра</a:t>
            </a:r>
            <a:r>
              <a:rPr lang="ru-RU" sz="3800" dirty="0" smtClean="0"/>
              <a:t>..</a:t>
            </a:r>
            <a:r>
              <a:rPr lang="ru-RU" sz="3800" dirty="0" err="1" smtClean="0"/>
              <a:t>крывающие</a:t>
            </a:r>
            <a:r>
              <a:rPr lang="ru-RU" sz="3800" dirty="0" smtClean="0"/>
              <a:t> перед нами тайны прошлого и будущего, удивляющие величием настоящего.  </a:t>
            </a:r>
            <a:endParaRPr lang="ru-RU" sz="3800" dirty="0"/>
          </a:p>
        </p:txBody>
      </p:sp>
      <p:sp>
        <p:nvSpPr>
          <p:cNvPr id="15" name="TextBox 14"/>
          <p:cNvSpPr txBox="1"/>
          <p:nvPr/>
        </p:nvSpPr>
        <p:spPr>
          <a:xfrm>
            <a:off x="6604001" y="783770"/>
            <a:ext cx="49929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 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r>
              <a:rPr lang="ru-RU" sz="2800" dirty="0" smtClean="0">
                <a:solidFill>
                  <a:srgbClr val="0070C0"/>
                </a:solidFill>
              </a:rPr>
              <a:t> А теперь расставьте недостающие знаки препинания, вставьте пропущенные буквы.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85034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листание 1" id="{6EB41901-E906-4F5D-92CE-8CC78677F874}" vid="{66B04ABB-2228-4FAF-99D5-43E267AA4B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1</Template>
  <TotalTime>81</TotalTime>
  <Words>342</Words>
  <Application>Microsoft Office PowerPoint</Application>
  <PresentationFormat>Произвольный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листание 1</vt:lpstr>
      <vt:lpstr>Листание</vt:lpstr>
      <vt:lpstr>Листание</vt:lpstr>
      <vt:lpstr>Слайд 3</vt:lpstr>
      <vt:lpstr>Слайд 4</vt:lpstr>
      <vt:lpstr>Подчеркните грамматические основы всех предложений; укажите, чем выражены подлежащее и сказуемое.  Объясните употребление тире между подлежащим и сказуемым и его отсутствие. Расставьте недостающие знаки препинания, где это необходимо.</vt:lpstr>
      <vt:lpstr>1. Книги как лучшие друзья. (сущ. как сущ.) 2.Они верные и умные помощники. (мест.  сущ.) 3. Книга мала, а ума придала. (сущ.  прил.) 4.Образование, безусловно, опора в жизни. (сущ., вводное слово, сущ.) 5. Бедность не пряник, а к себе манит. (сущ.  НЕ сущ.) 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5</cp:revision>
  <dcterms:created xsi:type="dcterms:W3CDTF">2016-11-15T09:14:47Z</dcterms:created>
  <dcterms:modified xsi:type="dcterms:W3CDTF">2019-11-23T08:51:25Z</dcterms:modified>
</cp:coreProperties>
</file>