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89" r:id="rId3"/>
    <p:sldId id="284" r:id="rId4"/>
    <p:sldId id="286" r:id="rId5"/>
    <p:sldId id="258" r:id="rId6"/>
    <p:sldId id="264" r:id="rId7"/>
    <p:sldId id="269" r:id="rId8"/>
    <p:sldId id="276" r:id="rId9"/>
    <p:sldId id="277" r:id="rId10"/>
    <p:sldId id="278" r:id="rId11"/>
    <p:sldId id="279" r:id="rId12"/>
    <p:sldId id="281" r:id="rId13"/>
    <p:sldId id="282" r:id="rId14"/>
    <p:sldId id="291" r:id="rId15"/>
    <p:sldId id="288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B0B6A-7F23-48D9-8D25-4CC5F7679A21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4F8DA-D3E2-4195-8E43-D1CEAFB41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91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EAD97C7-A71E-469C-BF37-54F4E6273AE0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F3472C-D912-4028-9D0C-738988B1CD13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8317832-432C-4F05-8938-9448D5C25BD9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BA43-4F6F-432A-94F4-17F3D221F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865DB-4473-45CC-B456-1EF26ED0A04A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55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51876-BC31-4340-8BEF-540B2B54E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FFA3D-4C14-4D0C-A7DC-ACFB232F0B3E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840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29D4-0BD6-4749-9541-03A0B2B04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32011-9528-4EC3-9451-EE04F20614B2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5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2F28-42AE-4E66-A90E-4706C0321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A62FF-0F28-4F5A-86E5-8507FC7A4303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77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750C-3842-4C27-9CA3-A9690EC92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5BBB1-A28E-46B2-84BB-BF12579E004E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8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7D9D7-3FD1-4AAC-9A74-B669BF726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38E40-1D58-4399-8DD2-0B86D06A8A55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90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35A1E-9CFB-4D15-ADA2-6B9DC6C04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D4F16-F195-4B05-9ACE-107596837BE3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9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91105-3194-431E-9DEB-3C27B41C9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87B34-52E0-491D-9AC7-59595C923784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6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1AB60-A758-4AD9-9A8D-EB1B89B44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9F8F-661B-44F7-9142-3EBEC51116ED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337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ECC67-E83C-4D58-B790-E504CBEBB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F57C7-6B23-4354-BD9A-2C8C74485B69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135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ECBF7-DE4F-4ED2-8406-7DEFB8B64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21FB2-79AD-4372-8EA4-EAC94D6CC4CF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2D03A9-70AF-4DA4-B66B-40FAC5F87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E7ECE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E7ECE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618CA3-87A9-4E74-BFEF-8930BCE6D499}" type="datetime1">
              <a:rPr lang="ru-RU"/>
              <a:pPr>
                <a:defRPr/>
              </a:pPr>
              <a:t>11.01.2018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09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EAE00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B77BB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0773C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&#1087;&#1088;&#1086;&#1077;&#1082;&#1090;&#1099;%20&#1076;&#1077;&#1090;&#1077;&#1081;/&#1050;&#1072;&#1083;&#1080;&#1085;&#1080;&#1085;&#1072;%20&#1070;&#1083;&#1103;,&#1086;&#1087;&#1099;&#1090;%20&#1087;&#1086;%20&#1072;&#1090;&#1084;.&#1076;&#1072;&#1074;&#1083;&#1077;&#1085;&#1080;&#1102;.pptx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&#1050;&#1086;&#1089;&#1084;&#1080;&#1095;&#1077;&#1089;&#1082;&#1080;&#1081;%20&#1072;&#1083;&#1092;&#1072;&#1074;&#1080;&#1090;/!_START_!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8;&#1079;&#1075;&#1086;&#1090;&#1086;&#1074;&#1083;&#1077;&#1085;&#1080;&#1077;%20&#1076;&#1077;&#1084;&#1086;&#1085;&#1089;&#1090;&#1088;&#1072;&#1094;&#1080;&#1086;&#1085;&#1085;&#1099;&#1093;%20&#1087;&#1088;&#1080;&#1073;&#1086;&#1088;&#1086;&#1074;%20&#1076;&#1083;&#1103;%20&#1080;&#1079;&#1091;&#1095;&#1077;&#1085;&#1080;&#1103;%20&#1092;&#1080;&#1079;&#1080;&#1082;&#1080;.ppt" TargetMode="External"/><Relationship Id="rId5" Type="http://schemas.openxmlformats.org/officeDocument/2006/relationships/image" Target="../media/image7.png"/><Relationship Id="rId4" Type="http://schemas.openxmlformats.org/officeDocument/2006/relationships/hyperlink" Target="&#1069;&#1082;&#1089;&#1087;&#1077;&#1088;&#1080;&#1084;&#1077;&#1085;&#1090;&#1072;&#1083;&#1100;&#1085;&#1099;&#1077;%20&#1090;&#1074;&#1086;&#1088;&#1095;&#1077;&#1089;&#1082;&#1080;&#1077;%20&#1079;&#1072;&#1076;&#1072;&#1085;&#1080;&#1103;.ppt" TargetMode="External"/><Relationship Id="rId9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0"/>
            <a:ext cx="7620000" cy="1143000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Аттестационная работа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A3FE5D-AE30-4DEB-8535-CAF13B385007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</a:t>
            </a:fld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273" y="3212976"/>
            <a:ext cx="6625023" cy="1691599"/>
          </a:xfrm>
          <a:prstGeom prst="rect">
            <a:avLst/>
          </a:prstGeom>
          <a:ln w="34925"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srgbClr val="262626"/>
              </a:solidFill>
              <a:ea typeface="Estrangelo Edessa" pitchFamily="66" charset="0"/>
              <a:cs typeface="Arial" panose="020B0604020202020204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solidFill>
                <a:srgbClr val="262626"/>
              </a:solidFill>
              <a:ea typeface="Estrangelo Edessa" pitchFamily="66" charset="0"/>
              <a:cs typeface="Arial" panose="020B0604020202020204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srgbClr val="262626"/>
              </a:solidFill>
              <a:ea typeface="Estrangelo Edessa" pitchFamily="66" charset="0"/>
              <a:cs typeface="Arial" panose="020B0604020202020204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ea typeface="Estrangelo Edessa" pitchFamily="66" charset="0"/>
                <a:cs typeface="Arial" panose="020B0604020202020204" pitchFamily="34" charset="0"/>
              </a:rPr>
              <a:t>Слушателя </a:t>
            </a:r>
            <a:r>
              <a:rPr lang="ru-RU" altLang="ru-RU" sz="2000" dirty="0">
                <a:solidFill>
                  <a:srgbClr val="262626"/>
                </a:solidFill>
                <a:ea typeface="Estrangelo Edessa" pitchFamily="66" charset="0"/>
                <a:cs typeface="Arial" panose="020B0604020202020204" pitchFamily="34" charset="0"/>
              </a:rPr>
              <a:t>курсов повышения квалификации по программе: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ea typeface="Estrangelo Edessa" pitchFamily="66" charset="0"/>
                <a:cs typeface="Arial" panose="020B0604020202020204" pitchFamily="34" charset="0"/>
              </a:rPr>
              <a:t>«Проектная и исследовательская деятельность как способ формирования </a:t>
            </a:r>
            <a:r>
              <a:rPr lang="ru-RU" altLang="ru-RU" sz="2000" dirty="0" err="1">
                <a:solidFill>
                  <a:srgbClr val="262626"/>
                </a:solidFill>
                <a:ea typeface="Estrangelo Edessa" pitchFamily="66" charset="0"/>
                <a:cs typeface="Arial" panose="020B0604020202020204" pitchFamily="34" charset="0"/>
              </a:rPr>
              <a:t>метапредметных</a:t>
            </a:r>
            <a:r>
              <a:rPr lang="ru-RU" altLang="ru-RU" sz="2000" dirty="0">
                <a:solidFill>
                  <a:srgbClr val="262626"/>
                </a:solidFill>
                <a:ea typeface="Estrangelo Edessa" pitchFamily="66" charset="0"/>
                <a:cs typeface="Arial" panose="020B0604020202020204" pitchFamily="34" charset="0"/>
              </a:rPr>
              <a:t> результатов обучения в условиях реализации ФГОС»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ea typeface="Estrangelo Edessa" pitchFamily="66" charset="0"/>
                <a:cs typeface="Arial" panose="020B0604020202020204" pitchFamily="34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ea typeface="Estrangelo Edessa" pitchFamily="66" charset="0"/>
                <a:cs typeface="Arial" panose="020B0604020202020204" pitchFamily="34" charset="0"/>
              </a:rPr>
              <a:t>Константиновой Ирины Викторовны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ea typeface="Estrangelo Edessa" pitchFamily="66" charset="0"/>
                <a:cs typeface="Arial" panose="020B0604020202020204" pitchFamily="34" charset="0"/>
              </a:rPr>
              <a:t>Муниципальное бюджетное  образовательное учреждение «Лицей №3»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ea typeface="Estrangelo Edessa" pitchFamily="66" charset="0"/>
                <a:cs typeface="Arial" panose="020B0604020202020204" pitchFamily="34" charset="0"/>
              </a:rPr>
              <a:t>г. Братск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1400" i="1" dirty="0">
              <a:solidFill>
                <a:srgbClr val="262626"/>
              </a:solidFill>
              <a:ea typeface="Estrangelo Edessa" pitchFamily="66" charset="0"/>
              <a:cs typeface="Arial" panose="020B0604020202020204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solidFill>
                <a:srgbClr val="262626"/>
              </a:solidFill>
              <a:ea typeface="Estrangelo Edessa" pitchFamily="66" charset="0"/>
              <a:cs typeface="Arial" panose="020B0604020202020204" pitchFamily="34" charset="0"/>
            </a:endParaRPr>
          </a:p>
        </p:txBody>
      </p:sp>
      <p:sp>
        <p:nvSpPr>
          <p:cNvPr id="37895" name="TextBox 6"/>
          <p:cNvSpPr txBox="1">
            <a:spLocks noChangeArrowheads="1"/>
          </p:cNvSpPr>
          <p:nvPr/>
        </p:nvSpPr>
        <p:spPr bwMode="auto">
          <a:xfrm>
            <a:off x="1207293" y="4724995"/>
            <a:ext cx="61198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EAE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B77BB4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тему: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/>
                <a:ea typeface="Times New Roman"/>
              </a:rPr>
              <a:t>" Организация проектной деятельности </a:t>
            </a:r>
            <a:r>
              <a:rPr lang="ru-RU" sz="2000" b="1" dirty="0">
                <a:solidFill>
                  <a:srgbClr val="FF0000"/>
                </a:solidFill>
                <a:latin typeface="Arial"/>
                <a:ea typeface="Times New Roman"/>
              </a:rPr>
              <a:t>в школе"</a:t>
            </a:r>
            <a:endParaRPr lang="ru-RU" altLang="ru-RU" sz="14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23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84096" y="60754"/>
            <a:ext cx="770485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Выделение проектных областей позволяет обеспечить достижение нескольких стратегических целей.</a:t>
            </a:r>
          </a:p>
          <a:p>
            <a:pPr marL="342900" lvl="0" indent="-342900">
              <a:buFontTx/>
              <a:buAutoNum type="arabicPeriod"/>
            </a:pP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Обеспечить 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каждому обучающемуся реальный выбор направления проектной деятельности, соответствующий его интересам и наклонностям. </a:t>
            </a:r>
          </a:p>
          <a:p>
            <a:pPr marL="342900" lvl="0" indent="-342900">
              <a:buFontTx/>
              <a:buAutoNum type="arabicPeriod"/>
            </a:pP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Дать возможность 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каждому обучающемуся попробовать себя в различных областях деятельности, чтобы более точно определиться со сферой своих интересов, в том числе, профессиональных. </a:t>
            </a:r>
          </a:p>
          <a:p>
            <a:pPr marL="342900" lvl="0" indent="-342900">
              <a:buFontTx/>
              <a:buAutoNum type="arabicPeriod"/>
            </a:pP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Представить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разнообразие областей и направлений с тем, чтобы на протяжении всего обучения в школе сохранить у обучающихся высокий интерес и мотивацию заниматься проектной деятельностью. </a:t>
            </a:r>
          </a:p>
          <a:p>
            <a:pPr marL="342900" lvl="0" indent="-342900">
              <a:buFontTx/>
              <a:buAutoNum type="arabicPeriod"/>
            </a:pP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Содействовать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формированию разносторонне развитой личности, поскольку участвуя в проектах из различных областей, обучающийся будет развивать разнообразные способности и качества. В-пятых, выявлять будущих талантливых проектных менеджеров и обеспечивать их профессиональное развитие. В-шестых, создать достаточные условия для успешной реализации ключевых положений ФГОС.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69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404664"/>
            <a:ext cx="7056784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управления всем проектным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пространством создается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Координационный совет школы по проектной деятельности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 во главе с директором школы либо его заместителем. В состав совета входят руководители всех проектных областей и руководители центров поддержки проектной деятельности. 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Координационный совет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занимается стратегическим планированием и общим управлением проектной деятельностью в школе. Тактическое планирование и мониторинг деятельности в каждой проектной области осуществляется непосредственными руководителями проектной области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Координационный совет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занимается стратегическим планированием и общим управлением проектной деятельностью в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школе</a:t>
            </a:r>
          </a:p>
          <a:p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Говоря о мотивации, мы всегда держим в уме два момента: первый – привлечь обучающихся к выполнению деятельности, второй – обеспечить эффективное и качественное ее выполнение на всем протяжении проекта. Поэтому важно, разрабатывая план мотивирования обучающихся к проектной деятельности, расположить значимые для них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мотиваторы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на всем пути проекта. В этом случае вы получите работоспособные команды и успешно реализованные проекты! Кстати, это положение касается не только обучающихся. В той же мере оно относится и к педагогам.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3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3"/>
            <a:ext cx="8167032" cy="5711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535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"/>
                <a:ea typeface="Calibri"/>
              </a:rPr>
              <a:t>3. Проектная деятельность и профориентация обучающихся.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24744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Если </a:t>
            </a:r>
            <a:r>
              <a:rPr lang="ru-RU" dirty="0" smtClean="0"/>
              <a:t>обучающийся </a:t>
            </a:r>
            <a:r>
              <a:rPr lang="ru-RU" dirty="0"/>
              <a:t>с начальной школы и до 11-го класса вовлечен в проектную деятельность, </a:t>
            </a:r>
            <a:r>
              <a:rPr lang="ru-RU" dirty="0" smtClean="0"/>
              <a:t>и активно </a:t>
            </a:r>
            <a:r>
              <a:rPr lang="ru-RU" dirty="0"/>
              <a:t>участвовал в разнообразных проектах в различных областях, то к моменту выпуска он уже имеет достаточно ясное представление о базовых направлениях профессиональной </a:t>
            </a:r>
            <a:r>
              <a:rPr lang="ru-RU" dirty="0" smtClean="0"/>
              <a:t>деятельности</a:t>
            </a:r>
          </a:p>
          <a:p>
            <a:endParaRPr lang="ru-RU" dirty="0"/>
          </a:p>
          <a:p>
            <a:r>
              <a:rPr lang="ru-RU" dirty="0"/>
              <a:t>При развитии системы проектной деятельности возможности знакомства с различными профессиональными областями начинается с первого класса и длится все годы обучения. За это время у обучающегося будет множество возможностей проверить себя в различных сферах профессиональной деятельности.</a:t>
            </a:r>
            <a:br>
              <a:rPr lang="ru-RU" dirty="0"/>
            </a:br>
            <a:endParaRPr lang="ru-RU" dirty="0" smtClean="0"/>
          </a:p>
          <a:p>
            <a:r>
              <a:rPr lang="ru-RU" dirty="0"/>
              <a:t>В процессе проектной деятельности обучающийся может познакомиться с различными сторонами выбранной профессиональной области, поучаствовать в различных проектах, попробовать себя в различных ролях и осознанно сделать выбор в сторону того или иного направления профессиональной деятельности.</a:t>
            </a:r>
            <a:br>
              <a:rPr lang="ru-RU" dirty="0"/>
            </a:br>
            <a:endParaRPr lang="ru-RU" dirty="0" smtClean="0"/>
          </a:p>
          <a:p>
            <a:r>
              <a:rPr lang="ru-RU" dirty="0"/>
              <a:t>Поэтому, внедрение системы проектной деятельности в школе является целесообразным шагом и полностью отвечает Концепции профильного обучения в плане «становления личностно ориентированного подхода и обеспечения возможностей для развития успешной, конкурентоспособной и компетентной личности».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1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835150" y="333375"/>
            <a:ext cx="3598863" cy="1439863"/>
          </a:xfrm>
          <a:prstGeom prst="rect">
            <a:avLst/>
          </a:prstGeom>
          <a:gradFill rotWithShape="1">
            <a:gsLst>
              <a:gs pos="0">
                <a:srgbClr val="996633">
                  <a:alpha val="71001"/>
                </a:srgbClr>
              </a:gs>
              <a:gs pos="50000">
                <a:schemeClr val="bg1"/>
              </a:gs>
              <a:gs pos="100000">
                <a:srgbClr val="996633">
                  <a:alpha val="71001"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/>
              <a:t>Исследовательские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1835150" y="1916113"/>
            <a:ext cx="3598863" cy="1439862"/>
          </a:xfrm>
          <a:prstGeom prst="rect">
            <a:avLst/>
          </a:prstGeom>
          <a:gradFill rotWithShape="1">
            <a:gsLst>
              <a:gs pos="0">
                <a:schemeClr val="accent2">
                  <a:alpha val="69000"/>
                </a:schemeClr>
              </a:gs>
              <a:gs pos="50000">
                <a:schemeClr val="bg1"/>
              </a:gs>
              <a:gs pos="100000">
                <a:schemeClr val="accent2">
                  <a:alpha val="69000"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/>
              <a:t>Творческие</a:t>
            </a:r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1835150" y="5084763"/>
            <a:ext cx="3598863" cy="1439862"/>
          </a:xfrm>
          <a:prstGeom prst="rect">
            <a:avLst/>
          </a:prstGeom>
          <a:gradFill rotWithShape="1">
            <a:gsLst>
              <a:gs pos="0">
                <a:srgbClr val="CC9900">
                  <a:alpha val="85001"/>
                </a:srgbClr>
              </a:gs>
              <a:gs pos="50000">
                <a:schemeClr val="bg1"/>
              </a:gs>
              <a:gs pos="100000">
                <a:srgbClr val="CC9900">
                  <a:alpha val="85001"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dirty="0"/>
              <a:t>Информационные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1835150" y="3502025"/>
            <a:ext cx="3598863" cy="1439863"/>
          </a:xfrm>
          <a:prstGeom prst="rect">
            <a:avLst/>
          </a:prstGeom>
          <a:gradFill rotWithShape="1">
            <a:gsLst>
              <a:gs pos="0">
                <a:schemeClr val="bg2">
                  <a:alpha val="75999"/>
                </a:schemeClr>
              </a:gs>
              <a:gs pos="50000">
                <a:schemeClr val="bg1"/>
              </a:gs>
              <a:gs pos="100000">
                <a:schemeClr val="bg2">
                  <a:alpha val="75999"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dirty="0"/>
              <a:t>Практико-</a:t>
            </a:r>
          </a:p>
          <a:p>
            <a:pPr algn="ctr">
              <a:defRPr/>
            </a:pPr>
            <a:r>
              <a:rPr lang="ru-RU" sz="2400" dirty="0"/>
              <a:t>ориентированные</a:t>
            </a:r>
          </a:p>
        </p:txBody>
      </p:sp>
      <p:pic>
        <p:nvPicPr>
          <p:cNvPr id="51216" name="Picture 16" descr="ка">
            <a:hlinkClick r:id="rId2"/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5084763"/>
            <a:ext cx="1944688" cy="1439862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7" name="Picture 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33375"/>
            <a:ext cx="1917700" cy="1438275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790575" y="333375"/>
            <a:ext cx="900113" cy="6192838"/>
          </a:xfrm>
          <a:prstGeom prst="rect">
            <a:avLst/>
          </a:prstGeom>
          <a:gradFill rotWithShape="1">
            <a:gsLst>
              <a:gs pos="0">
                <a:srgbClr val="C40000">
                  <a:alpha val="73000"/>
                </a:srgbClr>
              </a:gs>
              <a:gs pos="50000">
                <a:schemeClr val="bg1"/>
              </a:gs>
              <a:gs pos="100000">
                <a:srgbClr val="C40000">
                  <a:alpha val="73000"/>
                </a:srgb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sz="4000"/>
              <a:t>П</a:t>
            </a:r>
          </a:p>
          <a:p>
            <a:pPr algn="ctr">
              <a:defRPr/>
            </a:pPr>
            <a:r>
              <a:rPr lang="ru-RU" sz="4000"/>
              <a:t>Р</a:t>
            </a:r>
          </a:p>
          <a:p>
            <a:pPr algn="ctr">
              <a:defRPr/>
            </a:pPr>
            <a:r>
              <a:rPr lang="ru-RU" sz="4000"/>
              <a:t>О</a:t>
            </a:r>
          </a:p>
          <a:p>
            <a:pPr algn="ctr">
              <a:defRPr/>
            </a:pPr>
            <a:r>
              <a:rPr lang="ru-RU" sz="4000"/>
              <a:t>Е</a:t>
            </a:r>
          </a:p>
          <a:p>
            <a:pPr algn="ctr">
              <a:defRPr/>
            </a:pPr>
            <a:r>
              <a:rPr lang="ru-RU" sz="4000"/>
              <a:t>К</a:t>
            </a:r>
          </a:p>
          <a:p>
            <a:pPr algn="ctr">
              <a:defRPr/>
            </a:pPr>
            <a:r>
              <a:rPr lang="ru-RU" sz="4000"/>
              <a:t>Т</a:t>
            </a:r>
          </a:p>
          <a:p>
            <a:pPr algn="ctr">
              <a:defRPr/>
            </a:pPr>
            <a:r>
              <a:rPr lang="ru-RU" sz="4000"/>
              <a:t>Ы</a:t>
            </a:r>
          </a:p>
        </p:txBody>
      </p:sp>
      <p:pic>
        <p:nvPicPr>
          <p:cNvPr id="51220" name="Picture 20" descr="Безымянны">
            <a:hlinkClick r:id="rId6"/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500438"/>
            <a:ext cx="1944688" cy="1439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1" name="Picture 21" descr="проект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916113"/>
            <a:ext cx="1922463" cy="1441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30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8" grpId="0" animBg="1"/>
      <p:bldP spid="512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Формы представления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результатов проектной деятельности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785938"/>
            <a:ext cx="7693025" cy="414337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en-US" altLang="ru-RU" sz="2200" smtClean="0"/>
              <a:t>Web-</a:t>
            </a:r>
            <a:r>
              <a:rPr lang="ru-RU" altLang="ru-RU" sz="2200" smtClean="0"/>
              <a:t>сайт, мультимедийный продукт.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Анализ данных социологического опроса.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Атлас, журнал, газета, карта, путеводитель, письмо.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Атрибуты несуществующего государства, законопроект.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Бизнес-план.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Статья, доклад, реферат, сочинение.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Видеофильм, видеоклип.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Выставка, экскурсия, постановка (спектакля), праздник.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Учебное пособие, публикация, ролевая игра, музыкальное произведение.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 Коллекция, костюм, модель, макет.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Char char="Ä"/>
            </a:pPr>
            <a:r>
              <a:rPr lang="ru-RU" altLang="ru-RU" sz="2200" smtClean="0"/>
              <a:t> Справочник, чертеж, прогноз и др.</a:t>
            </a:r>
          </a:p>
        </p:txBody>
      </p:sp>
    </p:spTree>
    <p:extLst>
      <p:ext uri="{BB962C8B-B14F-4D97-AF65-F5344CB8AC3E}">
        <p14:creationId xmlns:p14="http://schemas.microsoft.com/office/powerpoint/2010/main" val="218398272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" y="0"/>
            <a:ext cx="9145016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5116263" cy="2732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41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743801" cy="336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260648"/>
            <a:ext cx="54726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Гуляя в тенистой роще, греческий философ беседовал со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своим учеником.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"Скажи мне, - спросил юноша, - почему тебя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часто одолевают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сомнения?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Ты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прожил долгую жизнь, умудрен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опытом 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учился у великих эллинов. Как же так, что для тебя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осталось столь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много неясных вопросов?" В раздумье философ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очертил посохом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перед собой два круга: маленький и большой. "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Твои знания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это маленький круг, а мои - большой. Но все, что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осталось вне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этих кругов, - неизвестность. Маленький круг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мало соприкасается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неизвестностью. Чем шире круг твоих знаний, тем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больше его граница с неизвестностью. И впредь, чем больше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ты станешь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узнавать нового, тем больше будет возникать у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тебя неясных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вопросов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".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73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Проект</a:t>
            </a:r>
            <a:endParaRPr lang="ru-RU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dirty="0" smtClean="0"/>
              <a:t>	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Лат. &lt;</a:t>
            </a:r>
            <a:r>
              <a:rPr lang="en-US" alt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projectus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брошенный вперед.</a:t>
            </a:r>
          </a:p>
          <a:p>
            <a:pPr algn="just" eaLnBrk="1" hangingPunct="1">
              <a:buFont typeface="Wingdings 2" pitchFamily="18" charset="2"/>
              <a:buChar char="Ä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Чертежи, расчеты, макеты вновь создаваемых зданий, машин, приборов и т.д.</a:t>
            </a:r>
          </a:p>
          <a:p>
            <a:pPr algn="just" eaLnBrk="1" hangingPunct="1">
              <a:buFont typeface="Wingdings 2" pitchFamily="18" charset="2"/>
              <a:buChar char="Ä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Предварительный текст какого-либо документа.</a:t>
            </a:r>
          </a:p>
          <a:p>
            <a:pPr algn="just" eaLnBrk="1" hangingPunct="1">
              <a:buFont typeface="Wingdings 2" pitchFamily="18" charset="2"/>
              <a:buChar char="Ä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План, замысел.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619603"/>
            <a:ext cx="4247877" cy="321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24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Метод проектов</a:t>
            </a: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 2" pitchFamily="18" charset="2"/>
              <a:buChar char="Ä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Наиболее мотивирована та деятельность, которая выбрана самим ребенком.</a:t>
            </a:r>
          </a:p>
          <a:p>
            <a:pPr algn="just" eaLnBrk="1" hangingPunct="1">
              <a:buFont typeface="Wingdings 2" pitchFamily="18" charset="2"/>
              <a:buChar char="Ä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Познавательная деятельность чаще строится не в русле учебного предмета, а опирается на сиюминутные интересы детей.</a:t>
            </a:r>
          </a:p>
          <a:p>
            <a:pPr algn="just" eaLnBrk="1" hangingPunct="1">
              <a:buFont typeface="Wingdings 2" pitchFamily="18" charset="2"/>
              <a:buChar char="Ä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Ориентирован на творческую самореализацию личности.</a:t>
            </a:r>
          </a:p>
          <a:p>
            <a:pPr algn="just" eaLnBrk="1" hangingPunct="1">
              <a:buFont typeface="Wingdings 2" pitchFamily="18" charset="2"/>
              <a:buChar char="Ä"/>
            </a:pPr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Обеспечивает развитие волевых, интеллектуальных, и физических возможностей школьника.</a:t>
            </a:r>
          </a:p>
          <a:p>
            <a:pPr algn="just" eaLnBrk="1" hangingPunct="1"/>
            <a:endParaRPr lang="ru-RU" alt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89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F42834-2E1F-4DAB-85E4-5B06D8A7CB2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76672"/>
            <a:ext cx="754258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Основная проблема сегодняшнего образования заключается в несоответствии традиционных технологий и методик обучения и воспитания современным потребностям общества и государства, требованиям новых образовательных стандартов. Связанная с этой проблемой неготовность многих педагогов работать по новому, использовать новые эффективные образовательные технологии и методы объясняет существование негативной ситуации, в которой находится современное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образование,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речь идет о формировании системы новых педагогических практик, полностью соответствующих новым образовательным целям.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Широко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внедряются в образование мультимедийные технологии, технологии интерактивного обучения, возвращается в образование 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проектная технология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Все эти технологии позволяют, при грамотном их использовании, обеспечить качественную подготовку обучающихся и достичь образовательных результатов, определенных новыми государственными образовательными стандартами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186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51344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Как </a:t>
            </a: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создать благоприятные условия для качественного освоения проектной технологии педагогами и обучающимися школы и дальнейшего эффективного применения ее на практике. </a:t>
            </a:r>
          </a:p>
          <a:p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сегодняшний день проектирование является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самым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эффективным методом управления изменениями,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позволяющим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уверенно преодолевать возникающие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препятствия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принимать действенные решения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находить выходы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даже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из ситуаций с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высокой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степенью неопределенности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 школьное образование является оптимальным по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месту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времени для приобретения обучающимися проектной компетентности.</a:t>
            </a:r>
          </a:p>
        </p:txBody>
      </p:sp>
    </p:spTree>
    <p:extLst>
      <p:ext uri="{BB962C8B-B14F-4D97-AF65-F5344CB8AC3E}">
        <p14:creationId xmlns:p14="http://schemas.microsoft.com/office/powerpoint/2010/main" val="118693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11960" y="635496"/>
            <a:ext cx="743244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Целью работы такой системы является уверенное владение и эффективное применение выпускниками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школы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проектного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метода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как основного метода управления изменениями.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Проектная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компетентность позволяет четко выделять в любой сфере деятельности главные проблемы, выявлять причины их возникновения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разрабатывать оптимальный вариант по устранению проблем и уверенно достигать поставленные цели. 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задачи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Достижению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этой цели способствует решение следующих задач: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 Описать специфику учебно-исследовательской и проектной деятельности учащихся на этапе основного образования.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 Объяснить принципы организации учебно-исследовательской и проектной деятельности учеников на ступени ООО.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 Определить направления и возможные формы организации учебно-исследовательской и проектной деятельности учащихся.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4. Сформулировать планируемые результаты учебно-исследовательской и проектной деятельности школьников;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5. Сконструировать систему оценивания проектных и учебно-исследовательских работ.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27539" y="127611"/>
            <a:ext cx="2601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Основная цель </a:t>
            </a:r>
          </a:p>
        </p:txBody>
      </p:sp>
    </p:spTree>
    <p:extLst>
      <p:ext uri="{BB962C8B-B14F-4D97-AF65-F5344CB8AC3E}">
        <p14:creationId xmlns:p14="http://schemas.microsoft.com/office/powerpoint/2010/main" val="103283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1768" y="0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80"/>
                </a:solidFill>
                <a:latin typeface="Monotype Corsiva" panose="03010101010201010101" pitchFamily="66" charset="0"/>
                <a:ea typeface="Times New Roman"/>
              </a:rPr>
              <a:t>Н</a:t>
            </a:r>
            <a:r>
              <a:rPr lang="ru-RU" sz="3200" b="1" dirty="0" smtClean="0">
                <a:solidFill>
                  <a:srgbClr val="000080"/>
                </a:solidFill>
                <a:latin typeface="Monotype Corsiva" panose="03010101010201010101" pitchFamily="66" charset="0"/>
                <a:ea typeface="Times New Roman"/>
              </a:rPr>
              <a:t>а </a:t>
            </a:r>
            <a:r>
              <a:rPr lang="ru-RU" sz="3200" b="1" dirty="0">
                <a:solidFill>
                  <a:srgbClr val="000080"/>
                </a:solidFill>
                <a:latin typeface="Monotype Corsiva" panose="03010101010201010101" pitchFamily="66" charset="0"/>
                <a:ea typeface="Times New Roman"/>
              </a:rPr>
              <a:t>пустом месте проектная компетентность у ребят не появится. </a:t>
            </a:r>
            <a:endParaRPr lang="ru-RU" sz="3200" b="1" dirty="0" smtClean="0">
              <a:solidFill>
                <a:srgbClr val="000080"/>
              </a:solidFill>
              <a:latin typeface="Monotype Corsiva" panose="03010101010201010101" pitchFamily="66" charset="0"/>
              <a:ea typeface="Times New Roman"/>
            </a:endParaRPr>
          </a:p>
          <a:p>
            <a:pPr algn="ctr"/>
            <a:r>
              <a:rPr lang="ru-RU" sz="3200" b="1" dirty="0" smtClean="0">
                <a:solidFill>
                  <a:srgbClr val="000080"/>
                </a:solidFill>
                <a:latin typeface="Monotype Corsiva" panose="03010101010201010101" pitchFamily="66" charset="0"/>
                <a:ea typeface="Times New Roman"/>
              </a:rPr>
              <a:t>Для </a:t>
            </a:r>
            <a:r>
              <a:rPr lang="ru-RU" sz="3200" b="1" dirty="0">
                <a:solidFill>
                  <a:srgbClr val="000080"/>
                </a:solidFill>
                <a:latin typeface="Monotype Corsiva" panose="03010101010201010101" pitchFamily="66" charset="0"/>
                <a:ea typeface="Times New Roman"/>
              </a:rPr>
              <a:t>этого требуется создать в школе </a:t>
            </a:r>
            <a:endParaRPr lang="ru-RU" sz="3200" b="1" dirty="0" smtClean="0">
              <a:solidFill>
                <a:srgbClr val="000080"/>
              </a:solidFill>
              <a:latin typeface="Monotype Corsiva" panose="03010101010201010101" pitchFamily="66" charset="0"/>
              <a:ea typeface="Times New Roman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Times New Roman"/>
              </a:rPr>
              <a:t>систему </a:t>
            </a:r>
            <a:r>
              <a:rPr lang="ru-RU" sz="32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/>
              </a:rPr>
              <a:t>проектной деятельности 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04864"/>
            <a:ext cx="7200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созданном этой системой проектном пространстве с первого и до последнего класса обучающиеся будут находиться в наполненной соответствующей информацией проектной среде, изучать все ее составляющие, применять полученные знания на практике, активно в ней работать по созданию и реализации различных проектов, приобретая, таким образом, проектную компетентность и эффективно подготавливая себя к выходу в самостоятельную жизнь, к грамотным ответам на ее непростые вопросы и уверенной адаптации в постоянно меняющемся мире.</a:t>
            </a:r>
          </a:p>
        </p:txBody>
      </p:sp>
    </p:spTree>
    <p:extLst>
      <p:ext uri="{BB962C8B-B14F-4D97-AF65-F5344CB8AC3E}">
        <p14:creationId xmlns:p14="http://schemas.microsoft.com/office/powerpoint/2010/main" val="364760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6672"/>
            <a:ext cx="792088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Структурно-функциональная </a:t>
            </a:r>
            <a:r>
              <a:rPr lang="ru-RU" sz="3200" b="1" i="1" dirty="0">
                <a:solidFill>
                  <a:srgbClr val="FF0000"/>
                </a:solidFill>
                <a:latin typeface="Monotype Corsiva" panose="03010101010201010101" pitchFamily="66" charset="0"/>
              </a:rPr>
              <a:t>организация проектного пространства в школе</a:t>
            </a:r>
            <a:r>
              <a:rPr lang="ru-RU" sz="3200" b="1" i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.</a:t>
            </a:r>
          </a:p>
          <a:p>
            <a:pPr algn="ctr"/>
            <a:endParaRPr lang="ru-RU" sz="2400" b="1" i="1" dirty="0">
              <a:solidFill>
                <a:srgbClr val="FF0000"/>
              </a:solidFill>
            </a:endParaRPr>
          </a:p>
          <a:p>
            <a:pPr algn="ctr"/>
            <a:endParaRPr lang="ru-RU" sz="2400" b="1" i="1" dirty="0">
              <a:solidFill>
                <a:srgbClr val="FF0000"/>
              </a:solidFill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системе проектной деятельности (СПД) все проектное пространство школы делится на несколько профильных проектных областей: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1.	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Область учебных проектов</a:t>
            </a:r>
          </a:p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2.	Область научно-исследовательских проектов</a:t>
            </a:r>
          </a:p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3.	Область социальных проектов</a:t>
            </a:r>
          </a:p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4.	Область культурно-досуговых проектов</a:t>
            </a:r>
          </a:p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5.	Область информационно-</a:t>
            </a:r>
            <a:r>
              <a:rPr lang="ru-RU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медийных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 проектов</a:t>
            </a:r>
          </a:p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6.	Область спортивных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проектов и т.д.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29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E7ECED"/>
      </a:lt2>
      <a:accent1>
        <a:srgbClr val="92D050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745</Words>
  <Application>Microsoft Office PowerPoint</Application>
  <PresentationFormat>Экран (4:3)</PresentationFormat>
  <Paragraphs>115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Соседство</vt:lpstr>
      <vt:lpstr>Аттестационная работа</vt:lpstr>
      <vt:lpstr>Презентация PowerPoint</vt:lpstr>
      <vt:lpstr>Проект</vt:lpstr>
      <vt:lpstr>Метод проектов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представления  результатов проектной деятельности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Аттестационная работа</dc:title>
  <dc:creator>User</dc:creator>
  <cp:lastModifiedBy>admin</cp:lastModifiedBy>
  <cp:revision>36</cp:revision>
  <dcterms:created xsi:type="dcterms:W3CDTF">2016-08-07T09:38:06Z</dcterms:created>
  <dcterms:modified xsi:type="dcterms:W3CDTF">2018-01-11T06:07:25Z</dcterms:modified>
</cp:coreProperties>
</file>