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0" r:id="rId3"/>
    <p:sldId id="258" r:id="rId4"/>
    <p:sldId id="262" r:id="rId5"/>
    <p:sldId id="263" r:id="rId6"/>
    <p:sldId id="268" r:id="rId7"/>
    <p:sldId id="272" r:id="rId8"/>
    <p:sldId id="266" r:id="rId9"/>
    <p:sldId id="273" r:id="rId10"/>
    <p:sldId id="265" r:id="rId11"/>
    <p:sldId id="267" r:id="rId12"/>
    <p:sldId id="259" r:id="rId13"/>
    <p:sldId id="261" r:id="rId14"/>
    <p:sldId id="275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4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23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54DB-551A-4CE1-A20A-D1EB86D017AF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30036-17AD-4036-9EB9-5D9F428DDF2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54DB-551A-4CE1-A20A-D1EB86D017AF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30036-17AD-4036-9EB9-5D9F428DDF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54DB-551A-4CE1-A20A-D1EB86D017AF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30036-17AD-4036-9EB9-5D9F428DDF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54DB-551A-4CE1-A20A-D1EB86D017AF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30036-17AD-4036-9EB9-5D9F428DDF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54DB-551A-4CE1-A20A-D1EB86D017AF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30036-17AD-4036-9EB9-5D9F428DDF2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54DB-551A-4CE1-A20A-D1EB86D017AF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30036-17AD-4036-9EB9-5D9F428DDF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54DB-551A-4CE1-A20A-D1EB86D017AF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30036-17AD-4036-9EB9-5D9F428DDF27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54DB-551A-4CE1-A20A-D1EB86D017AF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30036-17AD-4036-9EB9-5D9F428DDF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54DB-551A-4CE1-A20A-D1EB86D017AF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30036-17AD-4036-9EB9-5D9F428DDF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54DB-551A-4CE1-A20A-D1EB86D017AF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30036-17AD-4036-9EB9-5D9F428DDF2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154DB-551A-4CE1-A20A-D1EB86D017AF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30036-17AD-4036-9EB9-5D9F428DDF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2D154DB-551A-4CE1-A20A-D1EB86D017AF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B530036-17AD-4036-9EB9-5D9F428DDF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848600" cy="936104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25000"/>
                  </a:schemeClr>
                </a:solidFill>
              </a:rPr>
              <a:t>domestic or </a:t>
            </a:r>
            <a:r>
              <a:rPr lang="en-US" b="1" dirty="0" smtClean="0">
                <a:solidFill>
                  <a:schemeClr val="accent1">
                    <a:lumMod val="25000"/>
                  </a:schemeClr>
                </a:solidFill>
              </a:rPr>
              <a:t>wild?</a:t>
            </a:r>
            <a:endParaRPr lang="ru-RU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7845" y="5112957"/>
            <a:ext cx="1872208" cy="1404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472721"/>
            <a:ext cx="2294206" cy="17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346182"/>
            <a:ext cx="2287179" cy="153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104565"/>
            <a:ext cx="2201738" cy="1647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2560" y="1863254"/>
            <a:ext cx="2846819" cy="1855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716" y="4293096"/>
            <a:ext cx="1529848" cy="2043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508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 words?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07504" y="1124744"/>
            <a:ext cx="4392488" cy="5266912"/>
          </a:xfrm>
        </p:spPr>
        <p:txBody>
          <a:bodyPr>
            <a:noAutofit/>
          </a:bodyPr>
          <a:lstStyle/>
          <a:p>
            <a:pPr marL="0">
              <a:lnSpc>
                <a:spcPct val="170000"/>
              </a:lnSpc>
              <a:spcBef>
                <a:spcPts val="0"/>
              </a:spcBef>
            </a:pPr>
            <a:r>
              <a:rPr lang="en-US" sz="2400" b="1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</a:t>
            </a:r>
            <a:r>
              <a:rPr lang="en-US" sz="2400" b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 </a:t>
            </a:r>
            <a:r>
              <a:rPr lang="en-US" sz="2400" b="1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personal opinion? </a:t>
            </a:r>
            <a:endParaRPr lang="en-US" sz="2400" b="1" dirty="0" smtClean="0">
              <a:solidFill>
                <a:schemeClr val="tx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lnSpc>
                <a:spcPct val="1700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give </a:t>
            </a:r>
            <a:r>
              <a:rPr lang="en-US" sz="2400" b="1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opposite opinion? </a:t>
            </a:r>
          </a:p>
          <a:p>
            <a:pPr marL="0">
              <a:lnSpc>
                <a:spcPct val="1700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add </a:t>
            </a:r>
            <a:r>
              <a:rPr lang="en-US" sz="2400" b="1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reasons? </a:t>
            </a:r>
            <a:endParaRPr lang="en-US" sz="2400" b="1" dirty="0" smtClean="0">
              <a:solidFill>
                <a:schemeClr val="tx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lnSpc>
                <a:spcPct val="1700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introduce </a:t>
            </a:r>
            <a:r>
              <a:rPr lang="en-US" sz="2400" b="1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conclusion? </a:t>
            </a:r>
            <a:endParaRPr lang="en-US" sz="2400" b="1" dirty="0" smtClean="0">
              <a:solidFill>
                <a:schemeClr val="tx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lnSpc>
                <a:spcPct val="1700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introduce </a:t>
            </a:r>
            <a:r>
              <a:rPr lang="en-US" sz="2400" b="1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argument? </a:t>
            </a:r>
            <a:endParaRPr lang="ru-RU" sz="2400" b="1" dirty="0">
              <a:solidFill>
                <a:schemeClr val="tx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chemeClr val="tx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355976" y="1124744"/>
            <a:ext cx="4608512" cy="5544616"/>
          </a:xfrm>
        </p:spPr>
        <p:txBody>
          <a:bodyPr>
            <a:noAutofit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believe</a:t>
            </a:r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endParaRPr lang="en-US" sz="24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other hand,  </a:t>
            </a:r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however…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addition, furthermore…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 up</a:t>
            </a:r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one hand…</a:t>
            </a: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262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3941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Keeping Wild Animals as Pets Arguments</a:t>
            </a:r>
            <a:endParaRPr lang="ru-RU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936104" cy="4762856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3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en-US" sz="3300" b="1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3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3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3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3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3300" b="1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75656" y="1673352"/>
            <a:ext cx="7416824" cy="471830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Owners </a:t>
            </a:r>
            <a:r>
              <a:rPr 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don’t know how to look after them.</a:t>
            </a:r>
            <a:endParaRPr lang="ru-RU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special food/habitats.</a:t>
            </a:r>
            <a:endParaRPr lang="ru-RU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good way to learn about them.</a:t>
            </a:r>
            <a:endParaRPr lang="ru-RU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 conserve them.</a:t>
            </a:r>
            <a:endParaRPr lang="ru-RU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dangerous.</a:t>
            </a:r>
            <a:endParaRPr lang="ru-RU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210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Addressing the reader directly</a:t>
            </a:r>
            <a:endParaRPr lang="ru-RU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876800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you ever kept wild animals as pets?</a:t>
            </a:r>
          </a:p>
          <a:p>
            <a:endParaRPr lang="en-US" sz="4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do you think of keeping wild animals as pets?</a:t>
            </a:r>
          </a:p>
          <a:p>
            <a:endParaRPr lang="ru-RU" sz="4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91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915816" y="4091492"/>
            <a:ext cx="122413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051720" y="1603648"/>
            <a:ext cx="115212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Addressing the reader directly</a:t>
            </a:r>
            <a:endParaRPr lang="ru-RU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8768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 </a:t>
            </a:r>
            <a:r>
              <a:rPr lang="en-US" sz="4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sz="4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ever </a:t>
            </a:r>
            <a:r>
              <a:rPr lang="en-US" sz="4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kept wild animals as pets?</a:t>
            </a:r>
          </a:p>
          <a:p>
            <a:endParaRPr lang="en-US" sz="4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sz="4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 </a:t>
            </a:r>
            <a:r>
              <a:rPr lang="en-US" sz="4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sz="4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think </a:t>
            </a:r>
            <a:r>
              <a:rPr lang="en-US" sz="4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keeping wild animals as pets?</a:t>
            </a:r>
          </a:p>
          <a:p>
            <a:endParaRPr lang="ru-RU" sz="4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98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3941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Keeping Wild Animals as Pets Arguments</a:t>
            </a:r>
            <a:endParaRPr lang="ru-RU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936104" cy="4762856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3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endParaRPr lang="en-US" sz="3300" b="1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3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3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3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3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3300" b="1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75656" y="1673352"/>
            <a:ext cx="7416824" cy="471830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Owners </a:t>
            </a:r>
            <a:r>
              <a:rPr 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don’t know how to look after them.</a:t>
            </a:r>
            <a:endParaRPr lang="ru-RU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special food/habitats.</a:t>
            </a:r>
            <a:endParaRPr lang="ru-RU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good way to learn about them.</a:t>
            </a:r>
            <a:endParaRPr lang="ru-RU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</a:t>
            </a:r>
            <a:r>
              <a:rPr 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 conserve them.</a:t>
            </a:r>
            <a:endParaRPr lang="ru-RU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dangerous.</a:t>
            </a:r>
            <a:endParaRPr lang="ru-RU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71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3536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Finish the sentences:</a:t>
            </a:r>
            <a:br>
              <a:rPr lang="en-US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 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Now I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	know how to   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give arguments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	   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       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can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	            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  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express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my attitude to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lang="ru-RU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                                              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say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my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opinion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on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        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speak about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During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today’s lesson I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have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  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	        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   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got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acquainted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                                                         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found out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                                                                      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learnt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                                                            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          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remembered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619672" y="1340768"/>
            <a:ext cx="648072" cy="36004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619672" y="1340768"/>
            <a:ext cx="648072" cy="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148064" y="3501008"/>
            <a:ext cx="1224136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148064" y="3501008"/>
            <a:ext cx="1656184" cy="576064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148064" y="3501008"/>
            <a:ext cx="1224136" cy="1008112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148064" y="3501008"/>
            <a:ext cx="1224136" cy="151216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55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Hometask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SB Ex 6 p. 80 </a:t>
            </a:r>
            <a:endParaRPr lang="en-US" sz="5400" b="1" dirty="0" smtClean="0">
              <a:solidFill>
                <a:schemeClr val="tx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400" b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Write an essay about the pros/cons of keeping wild animals as pets</a:t>
            </a:r>
            <a:endParaRPr lang="ru-RU" sz="5400" b="1" dirty="0">
              <a:solidFill>
                <a:schemeClr val="tx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19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7716" y="332657"/>
            <a:ext cx="7924724" cy="720079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1">
                    <a:lumMod val="25000"/>
                  </a:schemeClr>
                </a:solidFill>
              </a:rPr>
              <a:t>Natural habitat</a:t>
            </a:r>
            <a:endParaRPr lang="ru-RU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41144" y="1002926"/>
            <a:ext cx="3846044" cy="3938241"/>
          </a:xfrm>
        </p:spPr>
        <p:txBody>
          <a:bodyPr>
            <a:normAutofit fontScale="92500" lnSpcReduction="10000"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esert </a:t>
            </a:r>
          </a:p>
          <a:p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polar regions </a:t>
            </a:r>
          </a:p>
          <a:p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wetlands </a:t>
            </a:r>
          </a:p>
          <a:p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tropical rainforests </a:t>
            </a:r>
          </a:p>
          <a:p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woods </a:t>
            </a:r>
          </a:p>
          <a:p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savannah </a:t>
            </a:r>
            <a:r>
              <a:rPr 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(grassland</a:t>
            </a:r>
            <a:r>
              <a:rPr 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4672" y="5112957"/>
            <a:ext cx="1872208" cy="1404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937" y="1002926"/>
            <a:ext cx="2294206" cy="17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7187" y="3231493"/>
            <a:ext cx="2287179" cy="153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937" y="2894924"/>
            <a:ext cx="2201738" cy="1647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2380" y="1222096"/>
            <a:ext cx="2567000" cy="1672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52" y="4793212"/>
            <a:ext cx="1529848" cy="2043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765042"/>
            <a:ext cx="5184576" cy="1752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444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Autofit/>
          </a:bodyPr>
          <a:lstStyle/>
          <a:p>
            <a:pPr algn="ctr"/>
            <a:r>
              <a:rPr lang="en-US" sz="8800" b="1" dirty="0" smtClean="0">
                <a:solidFill>
                  <a:schemeClr val="tx1">
                    <a:lumMod val="50000"/>
                  </a:schemeClr>
                </a:solidFill>
              </a:rPr>
              <a:t>Born Free</a:t>
            </a:r>
            <a:endParaRPr lang="ru-RU" sz="88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92216"/>
          </a:xfrm>
        </p:spPr>
        <p:txBody>
          <a:bodyPr/>
          <a:lstStyle/>
          <a:p>
            <a:pPr marL="0" indent="0" algn="ctr">
              <a:buNone/>
            </a:pPr>
            <a:r>
              <a:rPr lang="en-US" sz="4400" b="1" dirty="0">
                <a:solidFill>
                  <a:schemeClr val="tx1">
                    <a:lumMod val="75000"/>
                  </a:schemeClr>
                </a:solidFill>
              </a:rPr>
              <a:t>Wild animals are born in their </a:t>
            </a:r>
            <a:endParaRPr lang="en-US" sz="44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4400" b="1" dirty="0" smtClean="0">
                <a:solidFill>
                  <a:schemeClr val="tx1">
                    <a:lumMod val="75000"/>
                  </a:schemeClr>
                </a:solidFill>
              </a:rPr>
              <a:t>natural habitat </a:t>
            </a:r>
            <a:endParaRPr lang="ru-RU" sz="4400" b="1" dirty="0">
              <a:solidFill>
                <a:schemeClr val="tx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068960"/>
            <a:ext cx="7344816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107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7448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should close all zoos and return the animals to their natural habitat</a:t>
            </a:r>
            <a:br>
              <a:rPr lang="en-US" b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you agree? Or disagree?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348880"/>
            <a:ext cx="3888432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038600" cy="3002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320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Essay</a:t>
            </a:r>
            <a:endParaRPr lang="ru-RU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4038600" cy="483486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For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Zoos help certain animal species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survive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are educational; children have the chance to see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watch wild animals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Tx/>
              <a:buFont typeface="Wingdings" panose="05000000000000000000" pitchFamily="2" charset="2"/>
              <a:buChar char="ü"/>
            </a:pP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97888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Against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Animals should not live in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cages 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 be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free 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 is not ideal so some animals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die 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zoos animals are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mistreated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Tx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6656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6600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6600" b="1" dirty="0" smtClean="0">
                <a:solidFill>
                  <a:schemeClr val="tx1">
                    <a:lumMod val="50000"/>
                  </a:schemeClr>
                </a:solidFill>
              </a:rPr>
              <a:t>I’m </a:t>
            </a:r>
            <a:r>
              <a:rPr lang="en-US" sz="6600" b="1" dirty="0">
                <a:solidFill>
                  <a:schemeClr val="tx1">
                    <a:lumMod val="50000"/>
                  </a:schemeClr>
                </a:solidFill>
              </a:rPr>
              <a:t>going to </a:t>
            </a:r>
            <a:r>
              <a:rPr lang="en-US" sz="6600" b="1" dirty="0" smtClean="0">
                <a:solidFill>
                  <a:schemeClr val="tx1">
                    <a:lumMod val="50000"/>
                  </a:schemeClr>
                </a:solidFill>
              </a:rPr>
              <a:t>learn…</a:t>
            </a:r>
            <a:endParaRPr lang="ru-RU" sz="66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08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1441784"/>
              </p:ext>
            </p:extLst>
          </p:nvPr>
        </p:nvGraphicFramePr>
        <p:xfrm>
          <a:off x="251520" y="82316"/>
          <a:ext cx="8712968" cy="6820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3096344"/>
                <a:gridCol w="2952328"/>
              </a:tblGrid>
              <a:tr h="53837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role (n)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part 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роль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1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 danger (</a:t>
                      </a:r>
                      <a:r>
                        <a:rPr lang="en-US" sz="1800" b="1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exp</a:t>
                      </a: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  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threatened</a:t>
                      </a:r>
                      <a:endParaRPr lang="ru-RU" sz="1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 опасности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933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endangered species (</a:t>
                      </a:r>
                      <a:r>
                        <a:rPr lang="en-US" sz="1800" b="1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exp</a:t>
                      </a: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animals and plants that are rare/threatened </a:t>
                      </a:r>
                      <a:endParaRPr lang="ru-RU" sz="1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виды растений/животных на грани вымирания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7596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survive (v)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continue to exist </a:t>
                      </a:r>
                      <a:endParaRPr lang="ru-RU" sz="1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выживать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13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act (v)</a:t>
                      </a:r>
                      <a:endParaRPr lang="ru-RU" sz="1800" b="1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behave 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действовать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11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drawbacks (n) 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disadvantages 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недостатки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6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recreate (v) 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copy, replicate 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воссоздавать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411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cages (n)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fortified containers for animals 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клетки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arguments (n) 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cases for and against 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аргументы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61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for (prep)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favour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of </a:t>
                      </a:r>
                      <a:r>
                        <a:rPr lang="en-US" sz="1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34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against (prep)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opposed to sth </a:t>
                      </a:r>
                      <a:endParaRPr lang="ru-RU" sz="1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против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23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environment (n)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everything around us 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окружающая среда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330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paragraph?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268760"/>
            <a:ext cx="6984776" cy="5122896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paragraph introduces the topic</a:t>
            </a:r>
            <a:r>
              <a:rPr 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paragraph gives the writer’s opinion</a:t>
            </a:r>
            <a:r>
              <a:rPr 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paragraph gives the advantages with reasons and examples</a:t>
            </a:r>
            <a:r>
              <a:rPr 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paragraph gives the disadvantages with reasons and examples?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380312" y="1340768"/>
            <a:ext cx="1306488" cy="5050888"/>
          </a:xfrm>
        </p:spPr>
        <p:txBody>
          <a:bodyPr/>
          <a:lstStyle/>
          <a:p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1</a:t>
            </a:r>
          </a:p>
          <a:p>
            <a:endParaRPr lang="en-US" b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4</a:t>
            </a:r>
          </a:p>
          <a:p>
            <a:endParaRPr lang="en-US" b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lumMod val="75000"/>
                  </a:schemeClr>
                </a:solidFill>
              </a:rPr>
              <a:t>2</a:t>
            </a:r>
          </a:p>
          <a:p>
            <a:endParaRPr lang="en-US" b="1" dirty="0">
              <a:solidFill>
                <a:schemeClr val="tx1">
                  <a:lumMod val="75000"/>
                </a:schemeClr>
              </a:solidFill>
            </a:endParaRPr>
          </a:p>
          <a:p>
            <a:endParaRPr lang="en-US" b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tx1">
                    <a:lumMod val="75000"/>
                  </a:schemeClr>
                </a:solidFill>
              </a:rPr>
              <a:t>3</a:t>
            </a:r>
            <a:endParaRPr lang="ru-RU" b="1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654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Body Paragraphs</a:t>
            </a:r>
            <a:endParaRPr lang="ru-RU" sz="4400" b="1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 Sentence 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summarizes </a:t>
            </a: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idea of the whole 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paragraph</a:t>
            </a:r>
          </a:p>
          <a:p>
            <a:r>
              <a:rPr lang="en-US" sz="48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48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upporting Sentences 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explain </a:t>
            </a: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give examples and justifications to the main sentence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32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Другая 2">
      <a:dk1>
        <a:srgbClr val="00B050"/>
      </a:dk1>
      <a:lt1>
        <a:srgbClr val="F6D3D4"/>
      </a:lt1>
      <a:dk2>
        <a:srgbClr val="92D050"/>
      </a:dk2>
      <a:lt2>
        <a:srgbClr val="FFFFFF"/>
      </a:lt2>
      <a:accent1>
        <a:srgbClr val="BCFFDA"/>
      </a:accent1>
      <a:accent2>
        <a:srgbClr val="FFFF00"/>
      </a:accent2>
      <a:accent3>
        <a:srgbClr val="1066F2"/>
      </a:accent3>
      <a:accent4>
        <a:srgbClr val="9C1D22"/>
      </a:accent4>
      <a:accent5>
        <a:srgbClr val="D1282E"/>
      </a:accent5>
      <a:accent6>
        <a:srgbClr val="F6D3D4"/>
      </a:accent6>
      <a:hlink>
        <a:srgbClr val="FFFFCC"/>
      </a:hlink>
      <a:folHlink>
        <a:srgbClr val="7030A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1464</TotalTime>
  <Words>476</Words>
  <Application>Microsoft Office PowerPoint</Application>
  <PresentationFormat>Экран (4:3)</PresentationFormat>
  <Paragraphs>145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Ясность</vt:lpstr>
      <vt:lpstr>domestic or wild?</vt:lpstr>
      <vt:lpstr>Natural habitat</vt:lpstr>
      <vt:lpstr>Born Free</vt:lpstr>
      <vt:lpstr>We should close all zoos and return the animals to their natural habitat Do you agree? Or disagree?</vt:lpstr>
      <vt:lpstr>Essay</vt:lpstr>
      <vt:lpstr>Презентация PowerPoint</vt:lpstr>
      <vt:lpstr>Презентация PowerPoint</vt:lpstr>
      <vt:lpstr>Which paragraph?</vt:lpstr>
      <vt:lpstr>Main Body Paragraphs</vt:lpstr>
      <vt:lpstr>Which words?</vt:lpstr>
      <vt:lpstr>Keeping Wild Animals as Pets Arguments</vt:lpstr>
      <vt:lpstr>Addressing the reader directly</vt:lpstr>
      <vt:lpstr>Addressing the reader directly</vt:lpstr>
      <vt:lpstr>Keeping Wild Animals as Pets Arguments</vt:lpstr>
      <vt:lpstr>Finish the sentences: </vt:lpstr>
      <vt:lpstr>Hometask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122</cp:revision>
  <dcterms:created xsi:type="dcterms:W3CDTF">2018-02-08T17:21:14Z</dcterms:created>
  <dcterms:modified xsi:type="dcterms:W3CDTF">2019-11-24T09:22:23Z</dcterms:modified>
</cp:coreProperties>
</file>