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11"/>
  </p:notesMasterIdLst>
  <p:sldIdLst>
    <p:sldId id="256" r:id="rId2"/>
    <p:sldId id="257" r:id="rId3"/>
    <p:sldId id="267" r:id="rId4"/>
    <p:sldId id="259" r:id="rId5"/>
    <p:sldId id="260" r:id="rId6"/>
    <p:sldId id="261" r:id="rId7"/>
    <p:sldId id="262" r:id="rId8"/>
    <p:sldId id="263" r:id="rId9"/>
    <p:sldId id="264" r:id="rId10"/>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9FF33"/>
    <a:srgbClr val="FFFF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16" y="7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486DD11-9F96-42FF-80A8-9CA2361D8C05}" type="datetimeFigureOut">
              <a:rPr lang="ru-RU" smtClean="0"/>
              <a:pPr/>
              <a:t>24.11.2019</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2064B1B-220C-471E-9677-BC0ED9463587}" type="slidenum">
              <a:rPr lang="ru-RU" smtClean="0"/>
              <a:pPr/>
              <a:t>‹#›</a:t>
            </a:fld>
            <a:endParaRPr lang="ru-RU"/>
          </a:p>
        </p:txBody>
      </p:sp>
    </p:spTree>
    <p:extLst>
      <p:ext uri="{BB962C8B-B14F-4D97-AF65-F5344CB8AC3E}">
        <p14:creationId xmlns:p14="http://schemas.microsoft.com/office/powerpoint/2010/main" val="48422648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F2064B1B-220C-471E-9677-BC0ED9463587}" type="slidenum">
              <a:rPr lang="ru-RU" smtClean="0"/>
              <a:pPr/>
              <a:t>3</a:t>
            </a:fld>
            <a:endParaRPr lang="ru-RU"/>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bg>
      <p:bgRef idx="1002">
        <a:schemeClr val="bg2"/>
      </p:bgRef>
    </p:bg>
    <p:spTree>
      <p:nvGrpSpPr>
        <p:cNvPr id="1" name=""/>
        <p:cNvGrpSpPr/>
        <p:nvPr/>
      </p:nvGrpSpPr>
      <p:grpSpPr>
        <a:xfrm>
          <a:off x="0" y="0"/>
          <a:ext cx="0" cy="0"/>
          <a:chOff x="0" y="0"/>
          <a:chExt cx="0" cy="0"/>
        </a:xfrm>
      </p:grpSpPr>
      <p:sp>
        <p:nvSpPr>
          <p:cNvPr id="9" name="Заголовок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ru-RU" smtClean="0"/>
              <a:t>Образец заголовка</a:t>
            </a:r>
            <a:endParaRPr kumimoji="0" lang="en-US"/>
          </a:p>
        </p:txBody>
      </p:sp>
      <p:sp>
        <p:nvSpPr>
          <p:cNvPr id="17" name="Подзаголовок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30" name="Дата 29"/>
          <p:cNvSpPr>
            <a:spLocks noGrp="1"/>
          </p:cNvSpPr>
          <p:nvPr>
            <p:ph type="dt" sz="half" idx="10"/>
          </p:nvPr>
        </p:nvSpPr>
        <p:spPr/>
        <p:txBody>
          <a:bodyPr/>
          <a:lstStyle/>
          <a:p>
            <a:fld id="{9E2CCEB0-3A7F-46EB-9CB8-B197FD83C71D}" type="datetimeFigureOut">
              <a:rPr lang="ru-RU" smtClean="0"/>
              <a:pPr/>
              <a:t>24.11.2019</a:t>
            </a:fld>
            <a:endParaRPr lang="ru-RU"/>
          </a:p>
        </p:txBody>
      </p:sp>
      <p:sp>
        <p:nvSpPr>
          <p:cNvPr id="19" name="Нижний колонтитул 18"/>
          <p:cNvSpPr>
            <a:spLocks noGrp="1"/>
          </p:cNvSpPr>
          <p:nvPr>
            <p:ph type="ftr" sz="quarter" idx="11"/>
          </p:nvPr>
        </p:nvSpPr>
        <p:spPr/>
        <p:txBody>
          <a:bodyPr/>
          <a:lstStyle/>
          <a:p>
            <a:endParaRPr lang="ru-RU"/>
          </a:p>
        </p:txBody>
      </p:sp>
      <p:sp>
        <p:nvSpPr>
          <p:cNvPr id="27" name="Номер слайда 26"/>
          <p:cNvSpPr>
            <a:spLocks noGrp="1"/>
          </p:cNvSpPr>
          <p:nvPr>
            <p:ph type="sldNum" sz="quarter" idx="12"/>
          </p:nvPr>
        </p:nvSpPr>
        <p:spPr/>
        <p:txBody>
          <a:bodyPr/>
          <a:lstStyle/>
          <a:p>
            <a:fld id="{6B353FB5-3C1C-4960-AA6E-808AA015843C}"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9E2CCEB0-3A7F-46EB-9CB8-B197FD83C71D}" type="datetimeFigureOut">
              <a:rPr lang="ru-RU" smtClean="0"/>
              <a:pPr/>
              <a:t>24.11.2019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6B353FB5-3C1C-4960-AA6E-808AA015843C}"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914401"/>
            <a:ext cx="2057400" cy="5211763"/>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914401"/>
            <a:ext cx="6019800" cy="5211763"/>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9E2CCEB0-3A7F-46EB-9CB8-B197FD83C71D}" type="datetimeFigureOut">
              <a:rPr lang="ru-RU" smtClean="0"/>
              <a:pPr/>
              <a:t>24.11.2019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6B353FB5-3C1C-4960-AA6E-808AA015843C}"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9E2CCEB0-3A7F-46EB-9CB8-B197FD83C71D}" type="datetimeFigureOut">
              <a:rPr lang="ru-RU" smtClean="0"/>
              <a:pPr/>
              <a:t>24.11.2019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6B353FB5-3C1C-4960-AA6E-808AA015843C}"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2">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p>
            <a:fld id="{9E2CCEB0-3A7F-46EB-9CB8-B197FD83C71D}" type="datetimeFigureOut">
              <a:rPr lang="ru-RU" smtClean="0"/>
              <a:pPr/>
              <a:t>24.11.2019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6B353FB5-3C1C-4960-AA6E-808AA015843C}"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229600" cy="1143000"/>
          </a:xfrm>
        </p:spPr>
        <p:txBody>
          <a:bodyPr/>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9E2CCEB0-3A7F-46EB-9CB8-B197FD83C71D}" type="datetimeFigureOut">
              <a:rPr lang="ru-RU" smtClean="0"/>
              <a:pPr/>
              <a:t>24.11.2019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6B353FB5-3C1C-4960-AA6E-808AA015843C}"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229600" cy="1143000"/>
          </a:xfrm>
        </p:spPr>
        <p:txBody>
          <a:bodyPr tIns="45720" anchor="b"/>
          <a:lstStyle>
            <a:lvl1pPr>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p>
            <a:fld id="{9E2CCEB0-3A7F-46EB-9CB8-B197FD83C71D}" type="datetimeFigureOut">
              <a:rPr lang="ru-RU" smtClean="0"/>
              <a:pPr/>
              <a:t>24.11.2019</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6B353FB5-3C1C-4960-AA6E-808AA015843C}"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p>
            <a:fld id="{9E2CCEB0-3A7F-46EB-9CB8-B197FD83C71D}" type="datetimeFigureOut">
              <a:rPr lang="ru-RU" smtClean="0"/>
              <a:pPr/>
              <a:t>24.11.2019</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6B353FB5-3C1C-4960-AA6E-808AA015843C}"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9E2CCEB0-3A7F-46EB-9CB8-B197FD83C71D}" type="datetimeFigureOut">
              <a:rPr lang="ru-RU" smtClean="0"/>
              <a:pPr/>
              <a:t>24.11.2019</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6B353FB5-3C1C-4960-AA6E-808AA015843C}"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ru-RU" smtClean="0"/>
              <a:t>Образец заголовка</a:t>
            </a:r>
            <a:endParaRPr kumimoji="0" lang="en-US"/>
          </a:p>
        </p:txBody>
      </p:sp>
      <p:sp>
        <p:nvSpPr>
          <p:cNvPr id="3" name="Текст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9E2CCEB0-3A7F-46EB-9CB8-B197FD83C71D}" type="datetimeFigureOut">
              <a:rPr lang="ru-RU" smtClean="0"/>
              <a:pPr/>
              <a:t>24.11.2019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6B353FB5-3C1C-4960-AA6E-808AA015843C}"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9" name="Прямоугольник с одним вырезанным скругленным углом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Прямоугольный треугольник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Заголовок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ru-RU" smtClean="0"/>
              <a:t>Образец заголовка</a:t>
            </a:r>
            <a:endParaRPr kumimoji="0" lang="en-US"/>
          </a:p>
        </p:txBody>
      </p:sp>
      <p:sp>
        <p:nvSpPr>
          <p:cNvPr id="4" name="Текст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p:txBody>
          <a:bodyPr/>
          <a:lstStyle/>
          <a:p>
            <a:fld id="{9E2CCEB0-3A7F-46EB-9CB8-B197FD83C71D}" type="datetimeFigureOut">
              <a:rPr lang="ru-RU" smtClean="0"/>
              <a:pPr/>
              <a:t>24.11.2019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a:xfrm>
            <a:off x="8077200" y="6356350"/>
            <a:ext cx="609600" cy="365125"/>
          </a:xfrm>
        </p:spPr>
        <p:txBody>
          <a:bodyPr/>
          <a:lstStyle/>
          <a:p>
            <a:fld id="{6B353FB5-3C1C-4960-AA6E-808AA015843C}" type="slidenum">
              <a:rPr lang="ru-RU" smtClean="0"/>
              <a:pPr/>
              <a:t>‹#›</a:t>
            </a:fld>
            <a:endParaRPr lang="ru-RU"/>
          </a:p>
        </p:txBody>
      </p:sp>
      <p:sp>
        <p:nvSpPr>
          <p:cNvPr id="3" name="Рисунок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ru-RU" smtClean="0"/>
              <a:t>Вставка рисунка</a:t>
            </a:r>
            <a:endParaRPr kumimoji="0" lang="en-US" dirty="0"/>
          </a:p>
        </p:txBody>
      </p:sp>
      <p:sp>
        <p:nvSpPr>
          <p:cNvPr id="10" name="Полилиния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Полилиния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Полилиния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Полилиния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Заголовок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ru-RU" smtClean="0"/>
              <a:t>Образец заголовка</a:t>
            </a:r>
            <a:endParaRPr kumimoji="0" lang="en-US"/>
          </a:p>
        </p:txBody>
      </p:sp>
      <p:sp>
        <p:nvSpPr>
          <p:cNvPr id="30" name="Текст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0" name="Дата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9E2CCEB0-3A7F-46EB-9CB8-B197FD83C71D}" type="datetimeFigureOut">
              <a:rPr lang="ru-RU" smtClean="0"/>
              <a:pPr/>
              <a:t>24.11.2019</a:t>
            </a:fld>
            <a:endParaRPr lang="ru-RU"/>
          </a:p>
        </p:txBody>
      </p:sp>
      <p:sp>
        <p:nvSpPr>
          <p:cNvPr id="22" name="Нижний колонтитул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ru-RU"/>
          </a:p>
        </p:txBody>
      </p:sp>
      <p:sp>
        <p:nvSpPr>
          <p:cNvPr id="18" name="Номер слайда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6B353FB5-3C1C-4960-AA6E-808AA015843C}" type="slidenum">
              <a:rPr lang="ru-RU" smtClean="0"/>
              <a:pPr/>
              <a:t>‹#›</a:t>
            </a:fld>
            <a:endParaRPr lang="ru-RU"/>
          </a:p>
        </p:txBody>
      </p:sp>
      <p:grpSp>
        <p:nvGrpSpPr>
          <p:cNvPr id="2" name="Группа 1"/>
          <p:cNvGrpSpPr/>
          <p:nvPr/>
        </p:nvGrpSpPr>
        <p:grpSpPr>
          <a:xfrm>
            <a:off x="-19017" y="202408"/>
            <a:ext cx="9180548" cy="649224"/>
            <a:chOff x="-19045" y="216550"/>
            <a:chExt cx="9180548" cy="649224"/>
          </a:xfrm>
        </p:grpSpPr>
        <p:sp>
          <p:nvSpPr>
            <p:cNvPr id="12" name="Полилиния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Полилиния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srcRect/>
          <a:stretch>
            <a:fillRect/>
          </a:stretch>
        </p:blipFill>
        <p:spPr bwMode="auto">
          <a:xfrm>
            <a:off x="3280444" y="1752645"/>
            <a:ext cx="5071238" cy="3926175"/>
          </a:xfrm>
          <a:prstGeom prst="rect">
            <a:avLst/>
          </a:prstGeom>
          <a:noFill/>
          <a:ln w="9525">
            <a:noFill/>
            <a:miter lim="800000"/>
            <a:headEnd/>
            <a:tailEnd/>
          </a:ln>
          <a:effectLst/>
        </p:spPr>
      </p:pic>
      <p:pic>
        <p:nvPicPr>
          <p:cNvPr id="6" name="Picture 2"/>
          <p:cNvPicPr>
            <a:picLocks noChangeAspect="1" noChangeArrowheads="1"/>
          </p:cNvPicPr>
          <p:nvPr/>
        </p:nvPicPr>
        <p:blipFill>
          <a:blip r:embed="rId3"/>
          <a:srcRect/>
          <a:stretch>
            <a:fillRect/>
          </a:stretch>
        </p:blipFill>
        <p:spPr bwMode="auto">
          <a:xfrm>
            <a:off x="470659" y="1707825"/>
            <a:ext cx="2774682" cy="3926175"/>
          </a:xfrm>
          <a:prstGeom prst="rect">
            <a:avLst/>
          </a:prstGeom>
          <a:noFill/>
          <a:ln w="9525">
            <a:noFill/>
            <a:miter lim="800000"/>
            <a:headEnd/>
            <a:tailEnd/>
          </a:ln>
          <a:effectLst/>
        </p:spPr>
      </p:pic>
      <p:sp>
        <p:nvSpPr>
          <p:cNvPr id="7" name="Заголовок 6"/>
          <p:cNvSpPr>
            <a:spLocks noGrp="1"/>
          </p:cNvSpPr>
          <p:nvPr>
            <p:ph type="ctrTitle"/>
          </p:nvPr>
        </p:nvSpPr>
        <p:spPr>
          <a:xfrm>
            <a:off x="500034" y="0"/>
            <a:ext cx="7851648" cy="1828800"/>
          </a:xfrm>
        </p:spPr>
        <p:txBody>
          <a:bodyPr/>
          <a:lstStyle/>
          <a:p>
            <a:pPr algn="ctr"/>
            <a:r>
              <a:rPr lang="en-US" dirty="0" smtClean="0">
                <a:solidFill>
                  <a:schemeClr val="bg1"/>
                </a:solidFill>
              </a:rPr>
              <a:t>British and Russian Superstitions.</a:t>
            </a:r>
            <a:endParaRPr lang="ru-RU" dirty="0">
              <a:solidFill>
                <a:schemeClr val="bg1"/>
              </a:solidFill>
            </a:endParaRPr>
          </a:p>
        </p:txBody>
      </p:sp>
      <p:sp>
        <p:nvSpPr>
          <p:cNvPr id="2" name="TextBox 1"/>
          <p:cNvSpPr txBox="1"/>
          <p:nvPr/>
        </p:nvSpPr>
        <p:spPr>
          <a:xfrm>
            <a:off x="3923928" y="5805264"/>
            <a:ext cx="4968552" cy="646331"/>
          </a:xfrm>
          <a:prstGeom prst="rect">
            <a:avLst/>
          </a:prstGeom>
          <a:noFill/>
        </p:spPr>
        <p:txBody>
          <a:bodyPr wrap="square" rtlCol="0">
            <a:spAutoFit/>
          </a:bodyPr>
          <a:lstStyle/>
          <a:p>
            <a:r>
              <a:rPr lang="ru-RU" dirty="0" smtClean="0"/>
              <a:t>Выполнила: ученица 7 класса Плешкова Кира</a:t>
            </a:r>
          </a:p>
          <a:p>
            <a:r>
              <a:rPr lang="ru-RU" dirty="0" smtClean="0"/>
              <a:t>Учитель: </a:t>
            </a:r>
            <a:r>
              <a:rPr lang="ru-RU" dirty="0" err="1" smtClean="0"/>
              <a:t>Небож</a:t>
            </a:r>
            <a:r>
              <a:rPr lang="ru-RU" smtClean="0"/>
              <a:t> Л.С.</a:t>
            </a:r>
            <a:endParaRPr lang="ru-RU"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sp>
        <p:nvSpPr>
          <p:cNvPr id="7" name="Содержимое 6"/>
          <p:cNvSpPr>
            <a:spLocks noGrp="1"/>
          </p:cNvSpPr>
          <p:nvPr>
            <p:ph idx="1"/>
          </p:nvPr>
        </p:nvSpPr>
        <p:spPr>
          <a:xfrm>
            <a:off x="500034" y="1714488"/>
            <a:ext cx="8229600" cy="4525963"/>
          </a:xfrm>
        </p:spPr>
        <p:txBody>
          <a:bodyPr/>
          <a:lstStyle/>
          <a:p>
            <a:pPr algn="just">
              <a:buNone/>
            </a:pPr>
            <a:r>
              <a:rPr lang="ru-RU" b="1" dirty="0" smtClean="0"/>
              <a:t>         </a:t>
            </a:r>
            <a:r>
              <a:rPr lang="en-US" b="1" dirty="0"/>
              <a:t>The main aims of the </a:t>
            </a:r>
            <a:r>
              <a:rPr lang="en-US" b="1" dirty="0" smtClean="0"/>
              <a:t>work:</a:t>
            </a:r>
          </a:p>
          <a:p>
            <a:pPr algn="just"/>
            <a:r>
              <a:rPr lang="en-US" dirty="0" smtClean="0"/>
              <a:t>to </a:t>
            </a:r>
            <a:r>
              <a:rPr lang="en-US" dirty="0"/>
              <a:t>analyze the world of the superstitions of the UK and </a:t>
            </a:r>
            <a:r>
              <a:rPr lang="en-US" dirty="0" smtClean="0"/>
              <a:t>Russia</a:t>
            </a:r>
          </a:p>
          <a:p>
            <a:pPr algn="just"/>
            <a:r>
              <a:rPr lang="en-US" dirty="0"/>
              <a:t>to analyze differences and similarities of Russian and English </a:t>
            </a:r>
            <a:r>
              <a:rPr lang="en-US" dirty="0" smtClean="0"/>
              <a:t>superstitions</a:t>
            </a:r>
          </a:p>
          <a:p>
            <a:pPr algn="just"/>
            <a:r>
              <a:rPr lang="en-US"/>
              <a:t>to gather information about the most common superstitions among the people of different age groups</a:t>
            </a:r>
            <a:endParaRPr lang="en-US" dirty="0" smtClean="0"/>
          </a:p>
          <a:p>
            <a:pPr algn="just"/>
            <a:endParaRPr lang="en-US" dirty="0" smtClean="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gn="ctr"/>
            <a:r>
              <a:rPr lang="en-US" dirty="0" smtClean="0">
                <a:solidFill>
                  <a:schemeClr val="tx1"/>
                </a:solidFill>
              </a:rPr>
              <a:t>What you know about  Russian and British superstitions?</a:t>
            </a:r>
            <a:endParaRPr lang="ru-RU" dirty="0">
              <a:solidFill>
                <a:schemeClr val="tx1"/>
              </a:solidFill>
            </a:endParaRPr>
          </a:p>
        </p:txBody>
      </p:sp>
      <p:sp>
        <p:nvSpPr>
          <p:cNvPr id="3" name="Содержимое 2"/>
          <p:cNvSpPr>
            <a:spLocks noGrp="1"/>
          </p:cNvSpPr>
          <p:nvPr>
            <p:ph idx="1"/>
          </p:nvPr>
        </p:nvSpPr>
        <p:spPr/>
        <p:txBody>
          <a:bodyPr/>
          <a:lstStyle/>
          <a:p>
            <a:r>
              <a:rPr lang="en-US" dirty="0" smtClean="0"/>
              <a:t> Despite the fact that Russian culture is very different from English, many omens and superstitions are the same. Superstitions that belong to the cultural tradition are enormous in their variety. Superstition is  a part of British culture today. Although superstition      was more alive a hundred years ago, there are still </a:t>
            </a:r>
          </a:p>
          <a:p>
            <a:pPr>
              <a:buNone/>
            </a:pPr>
            <a:r>
              <a:rPr lang="en-US" dirty="0" smtClean="0"/>
              <a:t>    superstitious people around, both young and old. In Russia , the superstitions  have survived to this day.   </a:t>
            </a:r>
            <a:endParaRPr lang="ru-RU"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sp>
        <p:nvSpPr>
          <p:cNvPr id="5" name="Содержимое 4"/>
          <p:cNvSpPr>
            <a:spLocks noGrp="1"/>
          </p:cNvSpPr>
          <p:nvPr>
            <p:ph idx="1"/>
          </p:nvPr>
        </p:nvSpPr>
        <p:spPr/>
        <p:txBody>
          <a:bodyPr/>
          <a:lstStyle/>
          <a:p>
            <a:r>
              <a:rPr lang="en-US" b="1" dirty="0" smtClean="0"/>
              <a:t>The black cat : </a:t>
            </a:r>
            <a:r>
              <a:rPr lang="en-US" dirty="0" smtClean="0"/>
              <a:t>In Britain - to see a black  cat it is  good luck , but in Russia , it is  bad luck. </a:t>
            </a:r>
          </a:p>
          <a:p>
            <a:endParaRPr lang="en-US" dirty="0" smtClean="0"/>
          </a:p>
          <a:p>
            <a:endParaRPr lang="en-US" dirty="0" smtClean="0"/>
          </a:p>
          <a:p>
            <a:pPr>
              <a:buNone/>
            </a:pPr>
            <a:r>
              <a:rPr lang="en-US" dirty="0" smtClean="0"/>
              <a:t>          1.                                          2.       </a:t>
            </a:r>
          </a:p>
          <a:p>
            <a:endParaRPr lang="en-US" dirty="0" smtClean="0"/>
          </a:p>
          <a:p>
            <a:r>
              <a:rPr lang="en-US" b="1" dirty="0" smtClean="0"/>
              <a:t>A rabbit`s foot : </a:t>
            </a:r>
            <a:r>
              <a:rPr lang="en-US" dirty="0" smtClean="0"/>
              <a:t>This brings good luck In Russia and in British too but it is not very lucky  for  the rabbit!  </a:t>
            </a:r>
            <a:endParaRPr lang="ru-RU" dirty="0"/>
          </a:p>
        </p:txBody>
      </p:sp>
      <p:pic>
        <p:nvPicPr>
          <p:cNvPr id="6" name="Picture 2"/>
          <p:cNvPicPr>
            <a:picLocks noGrp="1" noChangeAspect="1" noChangeArrowheads="1"/>
          </p:cNvPicPr>
          <p:nvPr>
            <p:ph idx="1"/>
          </p:nvPr>
        </p:nvPicPr>
        <p:blipFill>
          <a:blip r:embed="rId2"/>
          <a:srcRect/>
          <a:stretch>
            <a:fillRect/>
          </a:stretch>
        </p:blipFill>
        <p:spPr bwMode="auto">
          <a:xfrm>
            <a:off x="1857356" y="2786058"/>
            <a:ext cx="2403719" cy="1780698"/>
          </a:xfrm>
          <a:prstGeom prst="rect">
            <a:avLst/>
          </a:prstGeom>
          <a:noFill/>
          <a:ln w="9525">
            <a:noFill/>
            <a:miter lim="800000"/>
            <a:headEnd/>
            <a:tailEnd/>
          </a:ln>
          <a:effectLst/>
        </p:spPr>
      </p:pic>
      <p:pic>
        <p:nvPicPr>
          <p:cNvPr id="3076" name="Picture 4"/>
          <p:cNvPicPr>
            <a:picLocks noChangeAspect="1" noChangeArrowheads="1"/>
          </p:cNvPicPr>
          <p:nvPr/>
        </p:nvPicPr>
        <p:blipFill>
          <a:blip r:embed="rId3" cstate="print"/>
          <a:srcRect/>
          <a:stretch>
            <a:fillRect/>
          </a:stretch>
        </p:blipFill>
        <p:spPr bwMode="auto">
          <a:xfrm>
            <a:off x="5643570" y="3071810"/>
            <a:ext cx="2714644" cy="1571636"/>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sp>
        <p:nvSpPr>
          <p:cNvPr id="3" name="Содержимое 2"/>
          <p:cNvSpPr>
            <a:spLocks noGrp="1"/>
          </p:cNvSpPr>
          <p:nvPr>
            <p:ph idx="1"/>
          </p:nvPr>
        </p:nvSpPr>
        <p:spPr/>
        <p:txBody>
          <a:bodyPr/>
          <a:lstStyle/>
          <a:p>
            <a:r>
              <a:rPr lang="en-US" b="1" dirty="0" smtClean="0"/>
              <a:t> A broken  mirror : </a:t>
            </a:r>
            <a:r>
              <a:rPr lang="en-US" dirty="0" smtClean="0"/>
              <a:t>A broken mirror  brings  bad  luck  for seven years .Take  it out of the house and don`t look at it. In Russia it is a bad luck too . Russians throw out the </a:t>
            </a:r>
            <a:r>
              <a:rPr lang="en-US" dirty="0" err="1" smtClean="0"/>
              <a:t>mirrow</a:t>
            </a:r>
            <a:r>
              <a:rPr lang="en-US" dirty="0" smtClean="0"/>
              <a:t>.</a:t>
            </a:r>
          </a:p>
          <a:p>
            <a:pPr>
              <a:buNone/>
            </a:pPr>
            <a:r>
              <a:rPr lang="en-US" dirty="0" smtClean="0"/>
              <a:t>                                  1.                                     2. </a:t>
            </a:r>
            <a:r>
              <a:rPr lang="en-US" dirty="0" err="1" smtClean="0"/>
              <a:t>i</a:t>
            </a:r>
            <a:endParaRPr lang="en-US" dirty="0" smtClean="0"/>
          </a:p>
          <a:p>
            <a:pPr>
              <a:buNone/>
            </a:pPr>
            <a:endParaRPr lang="en-US" dirty="0" smtClean="0"/>
          </a:p>
          <a:p>
            <a:r>
              <a:rPr lang="en-US" b="1" dirty="0" smtClean="0"/>
              <a:t>Spilling salt : in British</a:t>
            </a:r>
            <a:r>
              <a:rPr lang="en-US" dirty="0" smtClean="0"/>
              <a:t> this brings bad   luck.  To stop  the bad luck , throw some of it over your left shoulder  and make a wish . </a:t>
            </a:r>
            <a:r>
              <a:rPr lang="en-US" b="1" dirty="0" smtClean="0"/>
              <a:t>In Russia  </a:t>
            </a:r>
            <a:r>
              <a:rPr lang="en-US" dirty="0" smtClean="0"/>
              <a:t>this</a:t>
            </a:r>
            <a:r>
              <a:rPr lang="en-US" b="1" dirty="0" smtClean="0"/>
              <a:t>  </a:t>
            </a:r>
            <a:r>
              <a:rPr lang="en-US" dirty="0" smtClean="0"/>
              <a:t>brings bad luck too.  Russians throw out the </a:t>
            </a:r>
            <a:r>
              <a:rPr lang="en-US" dirty="0" err="1" smtClean="0"/>
              <a:t>mirrow</a:t>
            </a:r>
            <a:r>
              <a:rPr lang="en-US" dirty="0" smtClean="0"/>
              <a:t>.</a:t>
            </a:r>
          </a:p>
          <a:p>
            <a:pPr>
              <a:buNone/>
            </a:pPr>
            <a:endParaRPr lang="en-US" dirty="0" smtClean="0"/>
          </a:p>
          <a:p>
            <a:pPr>
              <a:buNone/>
            </a:pPr>
            <a:endParaRPr lang="en-US" dirty="0" smtClean="0"/>
          </a:p>
        </p:txBody>
      </p:sp>
      <p:pic>
        <p:nvPicPr>
          <p:cNvPr id="4099" name="Picture 3"/>
          <p:cNvPicPr>
            <a:picLocks noChangeAspect="1" noChangeArrowheads="1"/>
          </p:cNvPicPr>
          <p:nvPr/>
        </p:nvPicPr>
        <p:blipFill>
          <a:blip r:embed="rId2"/>
          <a:srcRect/>
          <a:stretch>
            <a:fillRect/>
          </a:stretch>
        </p:blipFill>
        <p:spPr bwMode="auto">
          <a:xfrm>
            <a:off x="3786182" y="3214686"/>
            <a:ext cx="1654611" cy="1143007"/>
          </a:xfrm>
          <a:prstGeom prst="rect">
            <a:avLst/>
          </a:prstGeom>
          <a:noFill/>
          <a:ln w="9525">
            <a:noFill/>
            <a:miter lim="800000"/>
            <a:headEnd/>
            <a:tailEnd/>
          </a:ln>
          <a:effectLst/>
        </p:spPr>
      </p:pic>
      <p:pic>
        <p:nvPicPr>
          <p:cNvPr id="10" name="Picture 3"/>
          <p:cNvPicPr>
            <a:picLocks noChangeAspect="1" noChangeArrowheads="1"/>
          </p:cNvPicPr>
          <p:nvPr/>
        </p:nvPicPr>
        <p:blipFill>
          <a:blip r:embed="rId3" cstate="print"/>
          <a:srcRect/>
          <a:stretch>
            <a:fillRect/>
          </a:stretch>
        </p:blipFill>
        <p:spPr bwMode="auto">
          <a:xfrm>
            <a:off x="6929454" y="3357562"/>
            <a:ext cx="2095961" cy="952825"/>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0034" y="857232"/>
            <a:ext cx="8229600" cy="1143000"/>
          </a:xfrm>
        </p:spPr>
        <p:txBody>
          <a:bodyPr/>
          <a:lstStyle/>
          <a:p>
            <a:r>
              <a:rPr lang="en-US" dirty="0" smtClean="0"/>
              <a:t> </a:t>
            </a:r>
            <a:endParaRPr lang="ru-RU" dirty="0"/>
          </a:p>
        </p:txBody>
      </p:sp>
      <p:sp>
        <p:nvSpPr>
          <p:cNvPr id="3" name="Содержимое 2"/>
          <p:cNvSpPr>
            <a:spLocks noGrp="1"/>
          </p:cNvSpPr>
          <p:nvPr>
            <p:ph idx="1"/>
          </p:nvPr>
        </p:nvSpPr>
        <p:spPr>
          <a:xfrm>
            <a:off x="428596" y="1857364"/>
            <a:ext cx="8229600" cy="4389120"/>
          </a:xfrm>
        </p:spPr>
        <p:txBody>
          <a:bodyPr/>
          <a:lstStyle/>
          <a:p>
            <a:r>
              <a:rPr lang="en-US" b="1" dirty="0" smtClean="0"/>
              <a:t>Touching wood : In British </a:t>
            </a:r>
            <a:r>
              <a:rPr lang="en-US" dirty="0" smtClean="0"/>
              <a:t>this does not  bring  good luck  but  it is stop bad luck. We do  it  when we are talking  about  good things . For example , we say , I am doing  well at school, touch wood. </a:t>
            </a:r>
            <a:r>
              <a:rPr lang="en-US" b="1" dirty="0" smtClean="0"/>
              <a:t>In Russia </a:t>
            </a:r>
            <a:r>
              <a:rPr lang="en-US" dirty="0" smtClean="0"/>
              <a:t>we knock on wood.</a:t>
            </a:r>
          </a:p>
          <a:p>
            <a:endParaRPr lang="en-US" b="1" dirty="0" smtClean="0"/>
          </a:p>
          <a:p>
            <a:pPr>
              <a:buNone/>
            </a:pPr>
            <a:r>
              <a:rPr lang="en-US" b="1" dirty="0" smtClean="0"/>
              <a:t>                           1.                                   2.                                         </a:t>
            </a:r>
          </a:p>
          <a:p>
            <a:r>
              <a:rPr lang="en-US" b="1" dirty="0" smtClean="0"/>
              <a:t>13 </a:t>
            </a:r>
            <a:r>
              <a:rPr lang="en-US" b="1" dirty="0" err="1" smtClean="0"/>
              <a:t>th</a:t>
            </a:r>
            <a:r>
              <a:rPr lang="en-US" b="1" dirty="0" smtClean="0"/>
              <a:t> of Friday :</a:t>
            </a:r>
            <a:r>
              <a:rPr lang="en-US" dirty="0" smtClean="0"/>
              <a:t> in  Russia and in British is  a bad luck in this day in Russia  the people does not believe  in their </a:t>
            </a:r>
            <a:r>
              <a:rPr lang="en-US" dirty="0" err="1" smtClean="0"/>
              <a:t>strenght</a:t>
            </a:r>
            <a:r>
              <a:rPr lang="en-US" dirty="0" smtClean="0"/>
              <a:t>.</a:t>
            </a:r>
          </a:p>
          <a:p>
            <a:pPr>
              <a:buNone/>
            </a:pPr>
            <a:endParaRPr lang="ru-RU" b="1" dirty="0"/>
          </a:p>
        </p:txBody>
      </p:sp>
      <p:pic>
        <p:nvPicPr>
          <p:cNvPr id="6" name="Picture 2"/>
          <p:cNvPicPr>
            <a:picLocks noChangeAspect="1" noChangeArrowheads="1"/>
          </p:cNvPicPr>
          <p:nvPr/>
        </p:nvPicPr>
        <p:blipFill>
          <a:blip r:embed="rId2" cstate="print"/>
          <a:srcRect/>
          <a:stretch>
            <a:fillRect/>
          </a:stretch>
        </p:blipFill>
        <p:spPr bwMode="auto">
          <a:xfrm>
            <a:off x="3286116" y="3714752"/>
            <a:ext cx="2143039" cy="1203164"/>
          </a:xfrm>
          <a:prstGeom prst="rect">
            <a:avLst/>
          </a:prstGeom>
          <a:noFill/>
          <a:ln w="9525">
            <a:noFill/>
            <a:miter lim="800000"/>
            <a:headEnd/>
            <a:tailEnd/>
          </a:ln>
          <a:effectLst/>
        </p:spPr>
      </p:pic>
      <p:pic>
        <p:nvPicPr>
          <p:cNvPr id="1027" name="Picture 3"/>
          <p:cNvPicPr>
            <a:picLocks noChangeAspect="1" noChangeArrowheads="1"/>
          </p:cNvPicPr>
          <p:nvPr/>
        </p:nvPicPr>
        <p:blipFill>
          <a:blip r:embed="rId3" cstate="print"/>
          <a:srcRect/>
          <a:stretch>
            <a:fillRect/>
          </a:stretch>
        </p:blipFill>
        <p:spPr bwMode="auto">
          <a:xfrm>
            <a:off x="6072198" y="3429000"/>
            <a:ext cx="2447925" cy="153035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 </a:t>
            </a:r>
            <a:endParaRPr lang="ru-RU" dirty="0"/>
          </a:p>
        </p:txBody>
      </p:sp>
      <p:sp>
        <p:nvSpPr>
          <p:cNvPr id="3" name="Содержимое 2"/>
          <p:cNvSpPr>
            <a:spLocks noGrp="1"/>
          </p:cNvSpPr>
          <p:nvPr>
            <p:ph idx="1"/>
          </p:nvPr>
        </p:nvSpPr>
        <p:spPr/>
        <p:txBody>
          <a:bodyPr>
            <a:normAutofit/>
          </a:bodyPr>
          <a:lstStyle/>
          <a:p>
            <a:r>
              <a:rPr lang="en-US" b="1" dirty="0" smtClean="0"/>
              <a:t>A shoe of a newly-married couple: In British </a:t>
            </a:r>
            <a:r>
              <a:rPr lang="en-US" dirty="0" smtClean="0"/>
              <a:t> tie shoe to the car and ride . It is means good luck. </a:t>
            </a:r>
            <a:r>
              <a:rPr lang="en-US" b="1" dirty="0" smtClean="0"/>
              <a:t>In Russia  </a:t>
            </a:r>
            <a:r>
              <a:rPr lang="en-US" dirty="0" smtClean="0"/>
              <a:t>on the car bind the rings and put the doll .This also mean a good luck.</a:t>
            </a:r>
          </a:p>
          <a:p>
            <a:pPr>
              <a:buNone/>
            </a:pPr>
            <a:r>
              <a:rPr lang="ru-RU" dirty="0" smtClean="0"/>
              <a:t>                                       1</a:t>
            </a:r>
            <a:r>
              <a:rPr lang="en-US" dirty="0" smtClean="0"/>
              <a:t>.                                       2.            </a:t>
            </a:r>
          </a:p>
          <a:p>
            <a:pPr lvl="1">
              <a:buNone/>
            </a:pPr>
            <a:endParaRPr lang="en-US" sz="2600" dirty="0" smtClean="0"/>
          </a:p>
          <a:p>
            <a:r>
              <a:rPr lang="en-US" b="1" dirty="0" smtClean="0"/>
              <a:t>Fell on one`s foot: </a:t>
            </a:r>
            <a:r>
              <a:rPr lang="en-US" dirty="0" smtClean="0"/>
              <a:t>in Russia , if you fell on your </a:t>
            </a:r>
            <a:r>
              <a:rPr lang="en-US" b="1" dirty="0" smtClean="0"/>
              <a:t>left leg – </a:t>
            </a:r>
            <a:r>
              <a:rPr lang="en-US" dirty="0" smtClean="0"/>
              <a:t>you will be lucky if your </a:t>
            </a:r>
            <a:r>
              <a:rPr lang="en-US" b="1" dirty="0" smtClean="0"/>
              <a:t>right foot- </a:t>
            </a:r>
            <a:r>
              <a:rPr lang="en-US" dirty="0" smtClean="0"/>
              <a:t>then you will be cursed</a:t>
            </a:r>
          </a:p>
          <a:p>
            <a:pPr>
              <a:buNone/>
            </a:pPr>
            <a:r>
              <a:rPr lang="en-US" b="1" dirty="0" smtClean="0"/>
              <a:t>              </a:t>
            </a:r>
            <a:endParaRPr lang="ru-RU" b="1" dirty="0"/>
          </a:p>
        </p:txBody>
      </p:sp>
      <p:pic>
        <p:nvPicPr>
          <p:cNvPr id="6" name="Picture 2"/>
          <p:cNvPicPr>
            <a:picLocks noChangeAspect="1" noChangeArrowheads="1"/>
          </p:cNvPicPr>
          <p:nvPr/>
        </p:nvPicPr>
        <p:blipFill>
          <a:blip r:embed="rId2" cstate="print"/>
          <a:srcRect/>
          <a:stretch>
            <a:fillRect/>
          </a:stretch>
        </p:blipFill>
        <p:spPr bwMode="auto">
          <a:xfrm>
            <a:off x="4071934" y="3214686"/>
            <a:ext cx="1857388" cy="1198672"/>
          </a:xfrm>
          <a:prstGeom prst="rect">
            <a:avLst/>
          </a:prstGeom>
          <a:noFill/>
          <a:ln w="9525">
            <a:noFill/>
            <a:miter lim="800000"/>
            <a:headEnd/>
            <a:tailEnd/>
          </a:ln>
          <a:effectLst/>
        </p:spPr>
      </p:pic>
      <p:pic>
        <p:nvPicPr>
          <p:cNvPr id="9" name="Picture 4"/>
          <p:cNvPicPr>
            <a:picLocks noChangeAspect="1" noChangeArrowheads="1"/>
          </p:cNvPicPr>
          <p:nvPr/>
        </p:nvPicPr>
        <p:blipFill>
          <a:blip r:embed="rId3" cstate="print"/>
          <a:srcRect/>
          <a:stretch>
            <a:fillRect/>
          </a:stretch>
        </p:blipFill>
        <p:spPr bwMode="auto">
          <a:xfrm>
            <a:off x="7572396" y="3143248"/>
            <a:ext cx="1000132" cy="1463527"/>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lstStyle/>
          <a:p>
            <a:r>
              <a:rPr lang="en-US" dirty="0" smtClean="0"/>
              <a:t>In Britain working on the first day of the month call their boss “Rabbit , rabbit”. In Russia we call our bosses by the first and last names.</a:t>
            </a:r>
          </a:p>
          <a:p>
            <a:pPr>
              <a:buNone/>
            </a:pPr>
            <a:r>
              <a:rPr lang="en-US" dirty="0" smtClean="0"/>
              <a:t>                                                   1.</a:t>
            </a:r>
          </a:p>
          <a:p>
            <a:pPr>
              <a:buNone/>
            </a:pPr>
            <a:endParaRPr lang="en-US" dirty="0" smtClean="0"/>
          </a:p>
          <a:p>
            <a:endParaRPr lang="en-US" dirty="0" smtClean="0"/>
          </a:p>
        </p:txBody>
      </p:sp>
      <p:pic>
        <p:nvPicPr>
          <p:cNvPr id="9" name="Picture 3"/>
          <p:cNvPicPr>
            <a:picLocks noChangeAspect="1" noChangeArrowheads="1"/>
          </p:cNvPicPr>
          <p:nvPr/>
        </p:nvPicPr>
        <p:blipFill>
          <a:blip r:embed="rId2"/>
          <a:srcRect/>
          <a:stretch>
            <a:fillRect/>
          </a:stretch>
        </p:blipFill>
        <p:spPr bwMode="auto">
          <a:xfrm>
            <a:off x="5000628" y="2714620"/>
            <a:ext cx="1487603" cy="1487603"/>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normAutofit fontScale="85000" lnSpcReduction="20000"/>
          </a:bodyPr>
          <a:lstStyle/>
          <a:p>
            <a:pPr marL="0" indent="0" algn="ctr" fontAlgn="base">
              <a:buNone/>
            </a:pPr>
            <a:r>
              <a:rPr lang="en-US" b="1" dirty="0"/>
              <a:t>Conclusion</a:t>
            </a:r>
            <a:endParaRPr lang="en-US" dirty="0"/>
          </a:p>
          <a:p>
            <a:pPr fontAlgn="base"/>
            <a:r>
              <a:rPr lang="en-US" dirty="0"/>
              <a:t>It is easy to understand that superstitions are important for us. We all know that they have been existing since Ancient period of time. Everybody knows that our superstitions or signs are part of our culture. So, they will exist for a long time as our costumes or habits.</a:t>
            </a:r>
          </a:p>
          <a:p>
            <a:pPr fontAlgn="base"/>
            <a:r>
              <a:rPr lang="en-US" dirty="0"/>
              <a:t>Before making this project I didn`t think that superstitions are very important for people, I just believe and don`t pay attention to it. Then I changed my opinion.</a:t>
            </a:r>
          </a:p>
          <a:p>
            <a:pPr fontAlgn="base"/>
            <a:r>
              <a:rPr lang="en-US" dirty="0"/>
              <a:t>I’ve analyzed differences and similarities of some Russian and English superstitions and prejudices and came to the conclusion that some of the  superstitions have the same meaning and origin. For example, … And some superstitions are different and don’t have equivalents in the other language.</a:t>
            </a:r>
          </a:p>
          <a:p>
            <a:endParaRPr lang="ru-RU"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Поток">
  <a:themeElements>
    <a:clrScheme name="Поток">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Поток">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Поток">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465</TotalTime>
  <Words>504</Words>
  <Application>Microsoft Office PowerPoint</Application>
  <PresentationFormat>Экран (4:3)</PresentationFormat>
  <Paragraphs>38</Paragraphs>
  <Slides>9</Slides>
  <Notes>1</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9</vt:i4>
      </vt:variant>
    </vt:vector>
  </HeadingPairs>
  <TitlesOfParts>
    <vt:vector size="13" baseType="lpstr">
      <vt:lpstr>Calibri</vt:lpstr>
      <vt:lpstr>Constantia</vt:lpstr>
      <vt:lpstr>Wingdings 2</vt:lpstr>
      <vt:lpstr>Поток</vt:lpstr>
      <vt:lpstr>British and Russian Superstitions.</vt:lpstr>
      <vt:lpstr>Презентация PowerPoint</vt:lpstr>
      <vt:lpstr>What you know about  Russian and British superstitions?</vt:lpstr>
      <vt:lpstr>Презентация PowerPoint</vt:lpstr>
      <vt:lpstr>Презентация PowerPoint</vt:lpstr>
      <vt:lpstr> </vt:lpstr>
      <vt:lpstr> </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British and Russian superstitions</dc:title>
  <dc:creator>Daughter</dc:creator>
  <cp:lastModifiedBy>Пользователь Windows</cp:lastModifiedBy>
  <cp:revision>22</cp:revision>
  <dcterms:created xsi:type="dcterms:W3CDTF">2018-03-31T13:25:18Z</dcterms:created>
  <dcterms:modified xsi:type="dcterms:W3CDTF">2019-11-24T13:22:00Z</dcterms:modified>
</cp:coreProperties>
</file>