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1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328" r:id="rId11"/>
    <p:sldId id="329" r:id="rId12"/>
    <p:sldId id="330" r:id="rId13"/>
    <p:sldId id="333" r:id="rId14"/>
    <p:sldId id="331" r:id="rId15"/>
    <p:sldId id="332" r:id="rId16"/>
    <p:sldId id="266" r:id="rId17"/>
    <p:sldId id="267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934" autoAdjust="0"/>
    <p:restoredTop sz="94605" autoAdjust="0"/>
  </p:normalViewPr>
  <p:slideViewPr>
    <p:cSldViewPr>
      <p:cViewPr varScale="1">
        <p:scale>
          <a:sx n="103" d="100"/>
          <a:sy n="103" d="100"/>
        </p:scale>
        <p:origin x="-19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51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0C6F10-86D2-48C5-A8FE-E6DE42A0E39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CA44BB-04F0-42AF-8F26-F916B1D86A5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1"/>
          <p:cNvGrpSpPr/>
          <p:nvPr/>
        </p:nvGrpSpPr>
        <p:grpSpPr>
          <a:xfrm>
            <a:off x="0" y="0"/>
            <a:ext cx="9144000" cy="6400800"/>
            <a:chOff x="0" y="0"/>
            <a:chExt cx="9144000" cy="6400800"/>
          </a:xfrm>
        </p:grpSpPr>
        <p:sp>
          <p:nvSpPr>
            <p:cNvPr id="16" name="Rectangle 15"/>
            <p:cNvSpPr/>
            <p:nvPr/>
          </p:nvSpPr>
          <p:spPr>
            <a:xfrm>
              <a:off x="1828800" y="4572000"/>
              <a:ext cx="68580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0" y="0"/>
              <a:ext cx="9144000" cy="6400800"/>
              <a:chOff x="0" y="0"/>
              <a:chExt cx="9144000" cy="6400800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0" y="0"/>
                <a:ext cx="1828800" cy="64008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0" y="4572000"/>
                <a:ext cx="9144000" cy="18288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>
                <a:reflection blurRad="6350" stA="50000" endA="300" endPos="38500" dist="50800" dir="5400000" sy="-100000" algn="bl" rotWithShape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  <p:sp>
          <p:nvSpPr>
            <p:cNvPr id="13" name="Rectangle 12"/>
            <p:cNvSpPr/>
            <p:nvPr/>
          </p:nvSpPr>
          <p:spPr>
            <a:xfrm>
              <a:off x="0" y="45720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4200" y="6553200"/>
            <a:ext cx="1676400" cy="228600"/>
          </a:xfrm>
        </p:spPr>
        <p:txBody>
          <a:bodyPr vert="horz" lIns="91440" tIns="45720" rIns="91440" bIns="45720" rtlCol="0" anchor="t" anchorCtr="0"/>
          <a:lstStyle>
            <a:lvl1pPr marL="0" algn="r" defTabSz="914400" rtl="0" eaLnBrk="1" latinLnBrk="0" hangingPunct="1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8E36636D-D922-432D-A958-524484B5923D}" type="datetimeFigureOut">
              <a:rPr/>
              <a:pPr/>
              <a:t>3/28/2008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91553" y="6553200"/>
            <a:ext cx="1676400" cy="228600"/>
          </a:xfrm>
        </p:spPr>
        <p:txBody>
          <a:bodyPr anchor="t" anchorCtr="0"/>
          <a:lstStyle>
            <a:lvl1pPr>
              <a:defRPr>
                <a:solidFill>
                  <a:sysClr val="windowText" lastClr="000000"/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70076" y="6553200"/>
            <a:ext cx="762000" cy="228600"/>
          </a:xfrm>
          <a:noFill/>
          <a:ln>
            <a:noFill/>
          </a:ln>
          <a:effectLst/>
        </p:spPr>
        <p:txBody>
          <a:bodyPr/>
          <a:lstStyle>
            <a:lvl1pPr algn="ctr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000" y="5867400"/>
            <a:ext cx="6570722" cy="457200"/>
          </a:xfrm>
        </p:spPr>
        <p:txBody>
          <a:bodyPr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contourClr>
                <a:srgbClr val="DDDDDD"/>
              </a:contourClr>
            </a:sp3d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>
                    <a:alpha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4648200"/>
            <a:ext cx="6553200" cy="1219200"/>
          </a:xfrm>
        </p:spPr>
        <p:txBody>
          <a:bodyPr anchor="b" anchorCtr="0">
            <a:noAutofit/>
          </a:bodyPr>
          <a:lstStyle>
            <a:lvl1pPr algn="l">
              <a:defRPr sz="360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/>
              <a:pPr/>
              <a:t>3/28/2008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0"/>
          <p:cNvGrpSpPr/>
          <p:nvPr/>
        </p:nvGrpSpPr>
        <p:grpSpPr>
          <a:xfrm>
            <a:off x="0" y="0"/>
            <a:ext cx="9144000" cy="6858000"/>
            <a:chOff x="-442912" y="457200"/>
            <a:chExt cx="9144000" cy="6858000"/>
          </a:xfrm>
        </p:grpSpPr>
        <p:sp>
          <p:nvSpPr>
            <p:cNvPr id="18" name="Rectangle 17"/>
            <p:cNvSpPr/>
            <p:nvPr/>
          </p:nvSpPr>
          <p:spPr>
            <a:xfrm>
              <a:off x="-442912" y="457200"/>
              <a:ext cx="9129712" cy="1676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872288" y="457200"/>
              <a:ext cx="1828800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872288" y="45720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1" name="Oval 20"/>
            <p:cNvSpPr/>
            <p:nvPr/>
          </p:nvSpPr>
          <p:spPr>
            <a:xfrm>
              <a:off x="7367588" y="8763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7600" y="2298700"/>
            <a:ext cx="1447800" cy="38274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2286000"/>
            <a:ext cx="5943600" cy="38401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/>
              <a:pPr/>
              <a:t>3/28/2008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48600" y="533400"/>
            <a:ext cx="762000" cy="609600"/>
          </a:xfrm>
        </p:spPr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/>
              <a:pPr/>
              <a:t>3/28/2008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0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25146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1828800" y="2514600"/>
              <a:ext cx="73152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2667000"/>
            <a:ext cx="6629400" cy="1143000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4495800"/>
            <a:ext cx="1524000" cy="20574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200000"/>
              </a:lnSpc>
              <a:buNone/>
              <a:defRPr sz="1600" b="1" kern="1200">
                <a:solidFill>
                  <a:srgbClr val="000000">
                    <a:alpha val="50196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150000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1152" y="6556248"/>
            <a:ext cx="1673352" cy="228600"/>
          </a:xfrm>
        </p:spPr>
        <p:txBody>
          <a:bodyPr/>
          <a:lstStyle/>
          <a:p>
            <a:fld id="{8E36636D-D922-432D-A958-524484B5923D}" type="datetimeFigureOut">
              <a:rPr/>
              <a:pPr/>
              <a:t>3/28/2008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92808" y="6556248"/>
            <a:ext cx="1673352" cy="228600"/>
          </a:xfrm>
        </p:spPr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67656" y="6556248"/>
            <a:ext cx="762000" cy="228600"/>
          </a:xfrm>
          <a:noFill/>
          <a:ln>
            <a:noFill/>
          </a:ln>
          <a:effectLst/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38400" y="2298700"/>
            <a:ext cx="2971800" cy="3827463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0" y="2298700"/>
            <a:ext cx="2971800" cy="3827463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/>
              <a:pPr/>
              <a:t>3/28/2008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2291697"/>
            <a:ext cx="2971800" cy="639762"/>
          </a:xfrm>
        </p:spPr>
        <p:txBody>
          <a:bodyPr vert="horz" lIns="91440" tIns="45720" rIns="91440" bIns="45720" rtlCol="0" anchor="ctr" anchorCtr="0">
            <a:noAutofit/>
          </a:bodyPr>
          <a:lstStyle>
            <a:lvl1pPr marL="0" indent="0">
              <a:buNone/>
              <a:defRPr sz="22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47925" y="3137647"/>
            <a:ext cx="2971800" cy="2999232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15000" y="2291697"/>
            <a:ext cx="2971800" cy="639762"/>
          </a:xfrm>
        </p:spPr>
        <p:txBody>
          <a:bodyPr anchor="ctr" anchorCtr="0">
            <a:noAutofit/>
          </a:bodyPr>
          <a:lstStyle>
            <a:lvl1pPr marL="0" indent="0">
              <a:buNone/>
              <a:defRPr sz="22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15000" y="3137647"/>
            <a:ext cx="2971800" cy="3001962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/>
              <a:pPr/>
              <a:t>3/28/2008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0"/>
          <p:cNvGrpSpPr/>
          <p:nvPr/>
        </p:nvGrpSpPr>
        <p:grpSpPr>
          <a:xfrm>
            <a:off x="0" y="0"/>
            <a:ext cx="9144000" cy="1676400"/>
            <a:chOff x="0" y="0"/>
            <a:chExt cx="9144000" cy="16764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9144000" cy="1676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495300" y="4191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/>
              <a:pPr/>
              <a:t>3/28/2008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9"/>
          <p:cNvGrpSpPr/>
          <p:nvPr/>
        </p:nvGrpSpPr>
        <p:grpSpPr>
          <a:xfrm>
            <a:off x="0" y="0"/>
            <a:ext cx="1828800" cy="1676400"/>
            <a:chOff x="457200" y="457200"/>
            <a:chExt cx="1828800" cy="1676400"/>
          </a:xfrm>
        </p:grpSpPr>
        <p:sp>
          <p:nvSpPr>
            <p:cNvPr id="8" name="Rectangle 7"/>
            <p:cNvSpPr/>
            <p:nvPr/>
          </p:nvSpPr>
          <p:spPr>
            <a:xfrm>
              <a:off x="457200" y="45720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Oval 8"/>
            <p:cNvSpPr/>
            <p:nvPr/>
          </p:nvSpPr>
          <p:spPr>
            <a:xfrm>
              <a:off x="952500" y="8763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/>
              <a:pPr/>
              <a:t>3/28/2008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245352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06624" y="2446991"/>
            <a:ext cx="5715000" cy="353119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31490"/>
            <a:ext cx="1524000" cy="2362200"/>
          </a:xfrm>
        </p:spPr>
        <p:txBody>
          <a:bodyPr/>
          <a:lstStyle>
            <a:lvl1pPr marL="0" indent="0">
              <a:lnSpc>
                <a:spcPct val="150000"/>
              </a:lnSpc>
              <a:buNone/>
              <a:defRPr sz="1400" b="1">
                <a:solidFill>
                  <a:srgbClr val="000000">
                    <a:alpha val="50196"/>
                  </a:srgb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/>
              <a:pPr/>
              <a:t>3/28/2008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245352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06624" y="2450592"/>
            <a:ext cx="5715000" cy="3529584"/>
          </a:xfrm>
          <a:noFill/>
          <a:ln w="101600" cmpd="sng">
            <a:miter lim="800000"/>
          </a:ln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31489"/>
            <a:ext cx="1527048" cy="2359152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50000"/>
              </a:lnSpc>
              <a:buNone/>
              <a:defRPr sz="1400" b="1" kern="1200">
                <a:solidFill>
                  <a:srgbClr val="000000">
                    <a:alpha val="50196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50000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/>
              <a:pPr/>
              <a:t>3/28/2008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1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/>
          </p:nvSpPr>
          <p:spPr>
            <a:xfrm>
              <a:off x="457200" y="0"/>
              <a:ext cx="8686800" cy="1676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Oval 10"/>
            <p:cNvSpPr/>
            <p:nvPr/>
          </p:nvSpPr>
          <p:spPr>
            <a:xfrm>
              <a:off x="495300" y="4191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2286000"/>
            <a:ext cx="6248400" cy="3840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149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fld id="{8E36636D-D922-432D-A958-524484B5923D}" type="datetimeFigureOut">
              <a:rPr/>
              <a:pPr/>
              <a:t>3/28/2008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384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400" y="533400"/>
            <a:ext cx="762000" cy="609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r" defTabSz="914400" rtl="0" eaLnBrk="1" latinLnBrk="0" hangingPunct="1">
        <a:spcBef>
          <a:spcPct val="0"/>
        </a:spcBef>
        <a:buNone/>
        <a:defRPr sz="4400" kern="1200" cap="small" spc="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1800"/>
        </a:spcBef>
        <a:buClr>
          <a:schemeClr val="accent1"/>
        </a:buClr>
        <a:buSzPct val="80000"/>
        <a:buFont typeface="Wingdings" pitchFamily="2" charset="2"/>
        <a:buChar char="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800"/>
        </a:spcBef>
        <a:buClr>
          <a:schemeClr val="accent2"/>
        </a:buClr>
        <a:buSzPct val="80000"/>
        <a:buFont typeface="Wingdings" pitchFamily="2" charset="2"/>
        <a:buChar char="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1200"/>
        </a:spcBef>
        <a:buClr>
          <a:schemeClr val="accent3"/>
        </a:buClr>
        <a:buSzPct val="80000"/>
        <a:buFont typeface="Wingdings" pitchFamily="2" charset="2"/>
        <a:buChar char="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1200"/>
        </a:spcBef>
        <a:buClr>
          <a:schemeClr val="accent4"/>
        </a:buClr>
        <a:buSzPct val="80000"/>
        <a:buFont typeface="Wingdings" pitchFamily="2" charset="2"/>
        <a:buChar char="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1200"/>
        </a:spcBef>
        <a:buClr>
          <a:schemeClr val="accent5"/>
        </a:buClr>
        <a:buSzPct val="80000"/>
        <a:buFont typeface="Wingdings" pitchFamily="2" charset="2"/>
        <a:buChar char="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indent="-457200" algn="l" defTabSz="914400" rtl="0" eaLnBrk="1" latinLnBrk="0" hangingPunct="1">
        <a:spcBef>
          <a:spcPts val="1200"/>
        </a:spcBef>
        <a:buClr>
          <a:schemeClr val="accent6"/>
        </a:buClr>
        <a:buSzPct val="90000"/>
        <a:buFont typeface="Wingdings" pitchFamily="2" charset="2"/>
        <a:buChar char="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3200400" indent="-457200" algn="l" defTabSz="914400" rtl="0" eaLnBrk="1" latinLnBrk="0" hangingPunct="1">
        <a:spcBef>
          <a:spcPts val="1200"/>
        </a:spcBef>
        <a:buClr>
          <a:schemeClr val="accent1"/>
        </a:buClr>
        <a:buSzPct val="70000"/>
        <a:buFont typeface="Wingdings" pitchFamily="2" charset="2"/>
        <a:buChar char="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657600" indent="-457200" algn="l" defTabSz="914400" rtl="0" eaLnBrk="1" latinLnBrk="0" hangingPunct="1">
        <a:spcBef>
          <a:spcPts val="1200"/>
        </a:spcBef>
        <a:buClr>
          <a:schemeClr val="accent3"/>
        </a:buClr>
        <a:buFont typeface="Courier New" pitchFamily="49" charset="0"/>
        <a:buChar char="o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4114800" indent="-457200" algn="l" defTabSz="914400" rtl="0" eaLnBrk="1" latinLnBrk="0" hangingPunct="1">
        <a:spcBef>
          <a:spcPts val="12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13" Type="http://schemas.openxmlformats.org/officeDocument/2006/relationships/image" Target="../media/image53.jpeg"/><Relationship Id="rId18" Type="http://schemas.openxmlformats.org/officeDocument/2006/relationships/image" Target="../media/image58.jpeg"/><Relationship Id="rId3" Type="http://schemas.openxmlformats.org/officeDocument/2006/relationships/image" Target="../media/image43.jpeg"/><Relationship Id="rId7" Type="http://schemas.openxmlformats.org/officeDocument/2006/relationships/image" Target="../media/image47.jpeg"/><Relationship Id="rId12" Type="http://schemas.openxmlformats.org/officeDocument/2006/relationships/image" Target="../media/image52.jpeg"/><Relationship Id="rId17" Type="http://schemas.openxmlformats.org/officeDocument/2006/relationships/image" Target="../media/image57.jpeg"/><Relationship Id="rId2" Type="http://schemas.openxmlformats.org/officeDocument/2006/relationships/image" Target="../media/image42.jpeg"/><Relationship Id="rId16" Type="http://schemas.openxmlformats.org/officeDocument/2006/relationships/image" Target="../media/image5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jpeg"/><Relationship Id="rId11" Type="http://schemas.openxmlformats.org/officeDocument/2006/relationships/image" Target="../media/image51.jpeg"/><Relationship Id="rId5" Type="http://schemas.openxmlformats.org/officeDocument/2006/relationships/image" Target="../media/image45.jpeg"/><Relationship Id="rId15" Type="http://schemas.openxmlformats.org/officeDocument/2006/relationships/image" Target="../media/image55.jpeg"/><Relationship Id="rId10" Type="http://schemas.openxmlformats.org/officeDocument/2006/relationships/image" Target="../media/image50.jpeg"/><Relationship Id="rId4" Type="http://schemas.openxmlformats.org/officeDocument/2006/relationships/image" Target="../media/image44.jpeg"/><Relationship Id="rId9" Type="http://schemas.openxmlformats.org/officeDocument/2006/relationships/image" Target="../media/image49.jpeg"/><Relationship Id="rId14" Type="http://schemas.openxmlformats.org/officeDocument/2006/relationships/image" Target="../media/image5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jpeg"/><Relationship Id="rId5" Type="http://schemas.openxmlformats.org/officeDocument/2006/relationships/image" Target="../media/image62.jpeg"/><Relationship Id="rId4" Type="http://schemas.openxmlformats.org/officeDocument/2006/relationships/image" Target="../media/image6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jpeg"/><Relationship Id="rId3" Type="http://schemas.openxmlformats.org/officeDocument/2006/relationships/image" Target="../media/image66.jpeg"/><Relationship Id="rId7" Type="http://schemas.openxmlformats.org/officeDocument/2006/relationships/image" Target="../media/image70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jpeg"/><Relationship Id="rId5" Type="http://schemas.openxmlformats.org/officeDocument/2006/relationships/image" Target="../media/image68.jpeg"/><Relationship Id="rId4" Type="http://schemas.openxmlformats.org/officeDocument/2006/relationships/image" Target="../media/image67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gif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    </a:t>
            </a:r>
            <a:endParaRPr lang="ru-RU" dirty="0"/>
          </a:p>
        </p:txBody>
      </p:sp>
      <p:pic>
        <p:nvPicPr>
          <p:cNvPr id="5" name="Picture 2" descr="C:\Documents and Settings\Admin\Мои документы\Мои рисунки\charushin_e._i.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42844" y="142852"/>
            <a:ext cx="4572032" cy="662944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5286375" y="274638"/>
            <a:ext cx="3214715" cy="158272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5400" b="1" i="0" u="none" strike="noStrike" kern="1200" cap="small" spc="20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4929188" y="5286388"/>
            <a:ext cx="4214812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800" b="1" dirty="0">
                <a:solidFill>
                  <a:schemeClr val="bg2">
                    <a:lumMod val="10000"/>
                  </a:schemeClr>
                </a:solidFill>
              </a:rPr>
              <a:t>(1901-1965)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5429256" y="1928802"/>
            <a:ext cx="3400425" cy="2439987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1" u="none" strike="noStrike" kern="1200" cap="small" spc="20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ea typeface="+mj-ea"/>
                <a:cs typeface="+mj-cs"/>
              </a:rPr>
              <a:t>Евгений </a:t>
            </a:r>
            <a:br>
              <a:rPr kumimoji="0" lang="ru-RU" sz="5400" b="1" i="1" u="none" strike="noStrike" kern="1200" cap="small" spc="20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ea typeface="+mj-ea"/>
                <a:cs typeface="+mj-cs"/>
              </a:rPr>
            </a:br>
            <a:r>
              <a:rPr kumimoji="0" lang="ru-RU" sz="5400" b="1" i="1" u="none" strike="noStrike" kern="1200" cap="small" spc="20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ea typeface="+mj-ea"/>
                <a:cs typeface="+mj-cs"/>
              </a:rPr>
              <a:t>Иванович </a:t>
            </a:r>
            <a:br>
              <a:rPr kumimoji="0" lang="ru-RU" sz="5400" b="1" i="1" u="none" strike="noStrike" kern="1200" cap="small" spc="20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ea typeface="+mj-ea"/>
                <a:cs typeface="+mj-cs"/>
              </a:rPr>
            </a:br>
            <a:r>
              <a:rPr kumimoji="0" lang="ru-RU" sz="5400" b="1" i="1" u="none" strike="noStrike" kern="1200" cap="small" spc="200" normalizeH="0" baseline="0" noProof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ea typeface="+mj-ea"/>
                <a:cs typeface="+mj-cs"/>
              </a:rPr>
              <a:t>Чарушин</a:t>
            </a:r>
            <a:endParaRPr kumimoji="0" lang="ru-RU" sz="5400" b="1" i="1" u="none" strike="noStrike" kern="1200" cap="small" spc="20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ea typeface="+mj-ea"/>
              <a:cs typeface="+mj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429124" y="21429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Подготовила: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педагог-библиотекарь </a:t>
            </a:r>
          </a:p>
          <a:p>
            <a:pPr algn="ctr">
              <a:spcBef>
                <a:spcPct val="50000"/>
              </a:spcBef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МБОУ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Аннинская СОШ №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3</a:t>
            </a:r>
          </a:p>
          <a:p>
            <a:pPr algn="ctr">
              <a:spcBef>
                <a:spcPct val="50000"/>
              </a:spcBef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 Бондарь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Светлана Николаевна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186766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/>
              <a:t>Кроме работы в издательствах, Евгений </a:t>
            </a:r>
            <a:r>
              <a:rPr lang="ru-RU" sz="2800" b="1" dirty="0" err="1" smtClean="0"/>
              <a:t>Чарушин</a:t>
            </a:r>
            <a:r>
              <a:rPr lang="ru-RU" sz="2800" b="1" dirty="0" smtClean="0"/>
              <a:t> активно сотрудничал с детскими журналами.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6" name="Picture 2" descr="D:\Doc\Загрузки\5b01907f7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285992"/>
            <a:ext cx="2714625" cy="3676650"/>
          </a:xfrm>
          <a:prstGeom prst="rect">
            <a:avLst/>
          </a:prstGeom>
          <a:noFill/>
        </p:spPr>
      </p:pic>
      <p:pic>
        <p:nvPicPr>
          <p:cNvPr id="11267" name="Picture 3" descr="D:\Doc\Загрузки\chizh1_s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2357430"/>
            <a:ext cx="2459075" cy="3500462"/>
          </a:xfrm>
          <a:prstGeom prst="rect">
            <a:avLst/>
          </a:prstGeom>
          <a:noFill/>
        </p:spPr>
      </p:pic>
      <p:pic>
        <p:nvPicPr>
          <p:cNvPr id="11268" name="Picture 4" descr="D:\Doc\Загрузки\0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0760" y="2428868"/>
            <a:ext cx="2571769" cy="34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357430"/>
            <a:ext cx="8043890" cy="178595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>Как художник </a:t>
            </a:r>
            <a:r>
              <a:rPr lang="ru-RU" sz="2400" b="1" dirty="0" err="1" smtClean="0"/>
              <a:t>Е.Чарушин</a:t>
            </a:r>
            <a:r>
              <a:rPr lang="ru-RU" sz="2400" b="1" dirty="0" smtClean="0"/>
              <a:t> иллюстрировал сборники русских народных сказок и сказок народов севера,  сказки М. Горького, рассказы и повести В. Бианки, книги Г. Снегирёва и Н. Сладкова , стихи поэтов С. Маршака и К. Чуковского.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3357562"/>
            <a:ext cx="8043890" cy="276860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2290" name="Picture 2" descr="D:\Doc\Загрузки\15918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4214818"/>
            <a:ext cx="1734114" cy="2428892"/>
          </a:xfrm>
          <a:prstGeom prst="rect">
            <a:avLst/>
          </a:prstGeom>
          <a:noFill/>
        </p:spPr>
      </p:pic>
      <p:pic>
        <p:nvPicPr>
          <p:cNvPr id="12291" name="Picture 3" descr="D:\Doc\Загрузки\i_charushin6_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96" y="214290"/>
            <a:ext cx="1534275" cy="1928802"/>
          </a:xfrm>
          <a:prstGeom prst="rect">
            <a:avLst/>
          </a:prstGeom>
          <a:noFill/>
        </p:spPr>
      </p:pic>
      <p:pic>
        <p:nvPicPr>
          <p:cNvPr id="12292" name="Picture 4" descr="D:\Doc\Загрузки\index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6512" y="4286256"/>
            <a:ext cx="2286016" cy="2286016"/>
          </a:xfrm>
          <a:prstGeom prst="rect">
            <a:avLst/>
          </a:prstGeom>
          <a:noFill/>
        </p:spPr>
      </p:pic>
      <p:pic>
        <p:nvPicPr>
          <p:cNvPr id="12293" name="Picture 5" descr="D:\Doc\Загрузки\charushin1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86182" y="4357694"/>
            <a:ext cx="1753997" cy="2286016"/>
          </a:xfrm>
          <a:prstGeom prst="rect">
            <a:avLst/>
          </a:prstGeom>
          <a:noFill/>
        </p:spPr>
      </p:pic>
      <p:pic>
        <p:nvPicPr>
          <p:cNvPr id="12294" name="Picture 6" descr="D:\Doc\Загрузки\016304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72264" y="214290"/>
            <a:ext cx="1530796" cy="2000240"/>
          </a:xfrm>
          <a:prstGeom prst="rect">
            <a:avLst/>
          </a:prstGeom>
          <a:noFill/>
        </p:spPr>
      </p:pic>
      <p:pic>
        <p:nvPicPr>
          <p:cNvPr id="12295" name="Picture 7" descr="D:\Doc\Загрузки\1318454121_1261261492_klisp_01_0001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000100" y="214290"/>
            <a:ext cx="1535327" cy="19288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186766" cy="178595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/>
              <a:t>Много работал Е. </a:t>
            </a:r>
            <a:r>
              <a:rPr lang="ru-RU" sz="2800" b="1" dirty="0" err="1" smtClean="0"/>
              <a:t>Чарушин</a:t>
            </a:r>
            <a:r>
              <a:rPr lang="ru-RU" sz="2800" b="1" dirty="0" smtClean="0"/>
              <a:t> и по художественному фарфору. О лепил фигурки животных, делая образцы, по которым на заводе выпускались готовые изделия из фарфора.</a:t>
            </a:r>
            <a:endParaRPr lang="ru-RU" sz="2800" b="1" dirty="0"/>
          </a:p>
        </p:txBody>
      </p:sp>
      <p:pic>
        <p:nvPicPr>
          <p:cNvPr id="8" name="Содержимое 7" descr="скульптор чар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14546" y="4000504"/>
            <a:ext cx="1982405" cy="2643206"/>
          </a:xfrm>
        </p:spPr>
      </p:pic>
      <p:pic>
        <p:nvPicPr>
          <p:cNvPr id="13314" name="Picture 2" descr="D:\Doc\Новая папка\скульптор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857496"/>
            <a:ext cx="1672352" cy="3143272"/>
          </a:xfrm>
          <a:prstGeom prst="rect">
            <a:avLst/>
          </a:prstGeom>
          <a:noFill/>
        </p:spPr>
      </p:pic>
      <p:pic>
        <p:nvPicPr>
          <p:cNvPr id="9" name="Рисунок 8" descr="скульптор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16" y="1785926"/>
            <a:ext cx="2071702" cy="2762269"/>
          </a:xfrm>
          <a:prstGeom prst="rect">
            <a:avLst/>
          </a:prstGeom>
        </p:spPr>
      </p:pic>
      <p:pic>
        <p:nvPicPr>
          <p:cNvPr id="10" name="Рисунок 9" descr="мед скульптор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43108" y="2214554"/>
            <a:ext cx="1841185" cy="1785950"/>
          </a:xfrm>
          <a:prstGeom prst="rect">
            <a:avLst/>
          </a:prstGeom>
        </p:spPr>
      </p:pic>
      <p:pic>
        <p:nvPicPr>
          <p:cNvPr id="11" name="Рисунок 10" descr="мед скульп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500826" y="4500570"/>
            <a:ext cx="2137597" cy="2143164"/>
          </a:xfrm>
          <a:prstGeom prst="rect">
            <a:avLst/>
          </a:prstGeom>
        </p:spPr>
      </p:pic>
      <p:pic>
        <p:nvPicPr>
          <p:cNvPr id="13318" name="Picture 6" descr="D:\Doc\Новая папка\скул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500562" y="4500570"/>
            <a:ext cx="1928826" cy="1928826"/>
          </a:xfrm>
          <a:prstGeom prst="rect">
            <a:avLst/>
          </a:prstGeom>
          <a:noFill/>
        </p:spPr>
      </p:pic>
      <p:pic>
        <p:nvPicPr>
          <p:cNvPr id="13319" name="Picture 7" descr="D:\Doc\Новая папка\лош скульп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143372" y="2285992"/>
            <a:ext cx="2325826" cy="16383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28600"/>
            <a:ext cx="7972452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2286000"/>
            <a:ext cx="8043890" cy="38401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5363" name="Picture 3" descr="D:\Doc\Загрузки\100080625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6"/>
            <a:ext cx="2143140" cy="2143140"/>
          </a:xfrm>
          <a:prstGeom prst="rect">
            <a:avLst/>
          </a:prstGeom>
          <a:noFill/>
        </p:spPr>
      </p:pic>
      <p:pic>
        <p:nvPicPr>
          <p:cNvPr id="15364" name="Picture 4" descr="D:\Doc\Загрузки\1072537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6" y="285728"/>
            <a:ext cx="1508922" cy="2286016"/>
          </a:xfrm>
          <a:prstGeom prst="rect">
            <a:avLst/>
          </a:prstGeom>
          <a:noFill/>
        </p:spPr>
      </p:pic>
      <p:pic>
        <p:nvPicPr>
          <p:cNvPr id="15365" name="Picture 5" descr="D:\Doc\Загрузки\27208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71802" y="214290"/>
            <a:ext cx="1848244" cy="2378074"/>
          </a:xfrm>
          <a:prstGeom prst="rect">
            <a:avLst/>
          </a:prstGeom>
          <a:noFill/>
        </p:spPr>
      </p:pic>
      <p:pic>
        <p:nvPicPr>
          <p:cNvPr id="15366" name="Picture 6" descr="D:\Doc\Загрузки\27210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500042"/>
            <a:ext cx="1674328" cy="2143140"/>
          </a:xfrm>
          <a:prstGeom prst="rect">
            <a:avLst/>
          </a:prstGeom>
          <a:noFill/>
        </p:spPr>
      </p:pic>
      <p:pic>
        <p:nvPicPr>
          <p:cNvPr id="15367" name="Picture 7" descr="D:\Doc\Загрузки\272110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0034" y="2214554"/>
            <a:ext cx="1498598" cy="2125671"/>
          </a:xfrm>
          <a:prstGeom prst="rect">
            <a:avLst/>
          </a:prstGeom>
          <a:noFill/>
        </p:spPr>
      </p:pic>
      <p:pic>
        <p:nvPicPr>
          <p:cNvPr id="15368" name="Picture 8" descr="D:\Doc\Загрузки\593590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000232" y="2285992"/>
            <a:ext cx="1544016" cy="2254263"/>
          </a:xfrm>
          <a:prstGeom prst="rect">
            <a:avLst/>
          </a:prstGeom>
          <a:noFill/>
        </p:spPr>
      </p:pic>
      <p:pic>
        <p:nvPicPr>
          <p:cNvPr id="15369" name="Picture 9" descr="D:\Doc\Загрузки\144685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643306" y="2428868"/>
            <a:ext cx="1692989" cy="2038359"/>
          </a:xfrm>
          <a:prstGeom prst="rect">
            <a:avLst/>
          </a:prstGeom>
          <a:noFill/>
        </p:spPr>
      </p:pic>
      <p:pic>
        <p:nvPicPr>
          <p:cNvPr id="15370" name="Picture 10" descr="D:\Doc\Загрузки\000001_1711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072066" y="2571744"/>
            <a:ext cx="1485041" cy="2252671"/>
          </a:xfrm>
          <a:prstGeom prst="rect">
            <a:avLst/>
          </a:prstGeom>
          <a:noFill/>
        </p:spPr>
      </p:pic>
      <p:pic>
        <p:nvPicPr>
          <p:cNvPr id="15371" name="Picture 11" descr="D:\Doc\Новая папка\Charushin2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429388" y="2571744"/>
            <a:ext cx="1699470" cy="2163782"/>
          </a:xfrm>
          <a:prstGeom prst="rect">
            <a:avLst/>
          </a:prstGeom>
          <a:noFill/>
        </p:spPr>
      </p:pic>
      <p:pic>
        <p:nvPicPr>
          <p:cNvPr id="15372" name="Picture 12" descr="D:\Doc\Новая папка\шутки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143636" y="285728"/>
            <a:ext cx="1388328" cy="1901819"/>
          </a:xfrm>
          <a:prstGeom prst="rect">
            <a:avLst/>
          </a:prstGeom>
          <a:noFill/>
        </p:spPr>
      </p:pic>
      <p:pic>
        <p:nvPicPr>
          <p:cNvPr id="15373" name="Picture 13" descr="D:\Doc\Новая папка\про никитку.jp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642910" y="4143380"/>
            <a:ext cx="1430879" cy="2146319"/>
          </a:xfrm>
          <a:prstGeom prst="rect">
            <a:avLst/>
          </a:prstGeom>
          <a:noFill/>
        </p:spPr>
      </p:pic>
      <p:pic>
        <p:nvPicPr>
          <p:cNvPr id="15374" name="Picture 14" descr="D:\Doc\Новая папка\первая.jp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785918" y="4786322"/>
            <a:ext cx="1614074" cy="1841512"/>
          </a:xfrm>
          <a:prstGeom prst="rect">
            <a:avLst/>
          </a:prstGeom>
          <a:noFill/>
        </p:spPr>
      </p:pic>
      <p:pic>
        <p:nvPicPr>
          <p:cNvPr id="15375" name="Picture 15" descr="D:\Doc\Новая папка\моя первая зоология.jp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3286116" y="4357694"/>
            <a:ext cx="1355039" cy="1998682"/>
          </a:xfrm>
          <a:prstGeom prst="rect">
            <a:avLst/>
          </a:prstGeom>
          <a:noFill/>
        </p:spPr>
      </p:pic>
      <p:pic>
        <p:nvPicPr>
          <p:cNvPr id="15376" name="Picture 16" descr="D:\Doc\Новая папка\медведь рыбак.jpeg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4572000" y="4857760"/>
            <a:ext cx="1244753" cy="1785950"/>
          </a:xfrm>
          <a:prstGeom prst="rect">
            <a:avLst/>
          </a:prstGeom>
          <a:noFill/>
        </p:spPr>
      </p:pic>
      <p:pic>
        <p:nvPicPr>
          <p:cNvPr id="15377" name="Picture 17" descr="D:\Doc\Новая папка\ктокак живет.jpg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5715008" y="5214950"/>
            <a:ext cx="1800959" cy="1428760"/>
          </a:xfrm>
          <a:prstGeom prst="rect">
            <a:avLst/>
          </a:prstGeom>
          <a:noFill/>
        </p:spPr>
      </p:pic>
      <p:pic>
        <p:nvPicPr>
          <p:cNvPr id="15378" name="Picture 18" descr="D:\Doc\Новая папка\васька бобка и крольчара.jpg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7215206" y="857232"/>
            <a:ext cx="1415177" cy="1979611"/>
          </a:xfrm>
          <a:prstGeom prst="rect">
            <a:avLst/>
          </a:prstGeom>
          <a:noFill/>
        </p:spPr>
      </p:pic>
      <p:pic>
        <p:nvPicPr>
          <p:cNvPr id="15379" name="Picture 19" descr="D:\Doc\Новая папка\верный троль.jpeg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7358082" y="4286256"/>
            <a:ext cx="1524777" cy="21653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15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3" dur="5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1" dur="500"/>
                                        <p:tgtEl>
                                          <p:spTgt spid="15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5" dur="500"/>
                                        <p:tgtEl>
                                          <p:spTgt spid="15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9" dur="500"/>
                                        <p:tgtEl>
                                          <p:spTgt spid="15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3" dur="500"/>
                                        <p:tgtEl>
                                          <p:spTgt spid="15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7" dur="500"/>
                                        <p:tgtEl>
                                          <p:spTgt spid="15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1" dur="500"/>
                                        <p:tgtEl>
                                          <p:spTgt spid="15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28600"/>
            <a:ext cx="8258204" cy="127157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/>
              <a:t>Последней книгой Е. </a:t>
            </a:r>
            <a:r>
              <a:rPr lang="ru-RU" sz="2800" b="1" dirty="0" err="1" smtClean="0"/>
              <a:t>Чарушина</a:t>
            </a:r>
            <a:r>
              <a:rPr lang="ru-RU" sz="2800" b="1" dirty="0" smtClean="0"/>
              <a:t> – художника стала «Детки в клетке» С. Я. Маршака.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338" name="Picture 2" descr="D:\Doc\Загрузки\Image56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1571612"/>
            <a:ext cx="3328842" cy="4500594"/>
          </a:xfrm>
          <a:prstGeom prst="rect">
            <a:avLst/>
          </a:prstGeom>
          <a:noFill/>
        </p:spPr>
      </p:pic>
      <p:pic>
        <p:nvPicPr>
          <p:cNvPr id="14339" name="Picture 3" descr="D:\Doc\Загрузки\i_marshak2-malish_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64" y="1357298"/>
            <a:ext cx="2313230" cy="2428892"/>
          </a:xfrm>
          <a:prstGeom prst="rect">
            <a:avLst/>
          </a:prstGeom>
          <a:noFill/>
        </p:spPr>
      </p:pic>
      <p:pic>
        <p:nvPicPr>
          <p:cNvPr id="14340" name="Picture 4" descr="D:\Doc\Загрузки\i_charushin4_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00826" y="3857628"/>
            <a:ext cx="2138366" cy="2735119"/>
          </a:xfrm>
          <a:prstGeom prst="rect">
            <a:avLst/>
          </a:prstGeom>
          <a:noFill/>
        </p:spPr>
      </p:pic>
      <p:pic>
        <p:nvPicPr>
          <p:cNvPr id="14341" name="Picture 5" descr="D:\Doc\Загрузки\i_charushin4_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4143380"/>
            <a:ext cx="2170002" cy="2539363"/>
          </a:xfrm>
          <a:prstGeom prst="rect">
            <a:avLst/>
          </a:prstGeom>
          <a:noFill/>
        </p:spPr>
      </p:pic>
      <p:pic>
        <p:nvPicPr>
          <p:cNvPr id="14342" name="Picture 6" descr="D:\Doc\Загрузки\d29_02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282" y="1357298"/>
            <a:ext cx="1998392" cy="2643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115328" cy="250033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/>
              <a:t>Труд талантливого художника и писателя был высоко оценён. В 1945 году Е. </a:t>
            </a:r>
            <a:r>
              <a:rPr lang="ru-RU" sz="2800" b="1" dirty="0" err="1" smtClean="0"/>
              <a:t>Чарушину</a:t>
            </a:r>
            <a:r>
              <a:rPr lang="ru-RU" sz="2800" b="1" dirty="0" smtClean="0"/>
              <a:t> было присвоено звание заслуженного деятеля искусств.  Евгений </a:t>
            </a:r>
            <a:r>
              <a:rPr lang="ru-RU" sz="2800" b="1" dirty="0" err="1" smtClean="0"/>
              <a:t>Чарушин</a:t>
            </a:r>
            <a:r>
              <a:rPr lang="ru-RU" sz="2800" b="1" dirty="0" smtClean="0"/>
              <a:t> умер в 1965 году. В этом же году ему посмертно было присуждена золотая медаль на международной выставке детской книги в Лейпциге.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6386" name="Picture 2" descr="D:\Doc\Новая папка\могила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2928934"/>
            <a:ext cx="4953003" cy="37147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14612" y="228600"/>
            <a:ext cx="5972188" cy="13430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«Знаете ли вы их?»</a:t>
            </a:r>
            <a:br>
              <a:rPr lang="ru-RU" dirty="0" smtClean="0"/>
            </a:br>
            <a:r>
              <a:rPr lang="ru-RU" dirty="0" smtClean="0"/>
              <a:t> Кроссворд №1</a:t>
            </a:r>
            <a:endParaRPr lang="ru-RU" dirty="0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285721" y="1857362"/>
          <a:ext cx="4857787" cy="47463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1617"/>
                <a:gridCol w="441617"/>
                <a:gridCol w="441617"/>
                <a:gridCol w="441617"/>
                <a:gridCol w="441617"/>
                <a:gridCol w="441617"/>
                <a:gridCol w="441617"/>
                <a:gridCol w="441617"/>
                <a:gridCol w="441617"/>
                <a:gridCol w="441617"/>
                <a:gridCol w="441617"/>
              </a:tblGrid>
              <a:tr h="395526"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4.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95526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1.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2.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95526"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3.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95526"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5.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95526"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6.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</a:tr>
              <a:tr h="395526"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</a:tr>
              <a:tr h="395526"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7.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</a:tr>
              <a:tr h="395526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8.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9.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</a:tr>
              <a:tr h="395526"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</a:tr>
              <a:tr h="395526"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</a:tr>
              <a:tr h="395526"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10.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</a:tr>
              <a:tr h="395526"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5000628" y="1785926"/>
            <a:ext cx="3929058" cy="40811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lvl="1" indent="-457200">
              <a:lnSpc>
                <a:spcPct val="80000"/>
              </a:lnSpc>
              <a:defRPr/>
            </a:pPr>
            <a:r>
              <a:rPr lang="ru-RU" sz="2800" b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По горизонтали:</a:t>
            </a:r>
          </a:p>
          <a:p>
            <a:pPr marL="914400" lvl="1" indent="-457200">
              <a:lnSpc>
                <a:spcPct val="80000"/>
              </a:lnSpc>
              <a:defRPr/>
            </a:pPr>
            <a:endParaRPr lang="ru-RU" sz="2800" b="1" u="sng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  <a:p>
            <a:pPr marL="914400" lvl="1" indent="-457200">
              <a:lnSpc>
                <a:spcPct val="80000"/>
              </a:lnSpc>
              <a:buAutoNum type="arabicPeriod"/>
              <a:defRPr/>
            </a:pP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Хвост крючком, нос пятачком.</a:t>
            </a:r>
          </a:p>
          <a:p>
            <a:pPr marL="914400" lvl="1" indent="-457200">
              <a:lnSpc>
                <a:spcPct val="80000"/>
              </a:lnSpc>
              <a:buAutoNum type="arabicPeriod" startAt="5"/>
              <a:defRPr/>
            </a:pP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Зимой спит, летом улья ворошит.</a:t>
            </a:r>
          </a:p>
          <a:p>
            <a:pPr marL="971550" lvl="1" indent="-514350">
              <a:lnSpc>
                <a:spcPct val="80000"/>
              </a:lnSpc>
              <a:buAutoNum type="arabicPeriod" startAt="8"/>
              <a:defRPr/>
            </a:pP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Не говорит, не поёт, а кто к хозяину идёт она знать даёт.</a:t>
            </a:r>
          </a:p>
          <a:p>
            <a:pPr marL="971550" lvl="1" indent="-514350">
              <a:lnSpc>
                <a:spcPct val="80000"/>
              </a:lnSpc>
              <a:defRPr/>
            </a:pP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10. По веткам скачет, а не птица, рыжая, а не лисица.</a:t>
            </a:r>
          </a:p>
          <a:p>
            <a:pPr marL="971550" lvl="1" indent="-514350">
              <a:lnSpc>
                <a:spcPct val="80000"/>
              </a:lnSpc>
              <a:defRPr/>
            </a:pPr>
            <a:endParaRPr lang="ru-RU" sz="20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  <a:p>
            <a:pPr marL="971550" lvl="1" indent="-514350">
              <a:lnSpc>
                <a:spcPct val="80000"/>
              </a:lnSpc>
              <a:defRPr/>
            </a:pPr>
            <a:endParaRPr lang="ru-RU" sz="20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  <a:p>
            <a:pPr marL="971550" lvl="1" indent="-514350">
              <a:lnSpc>
                <a:spcPct val="80000"/>
              </a:lnSpc>
              <a:defRPr/>
            </a:pPr>
            <a:endParaRPr lang="ru-RU" sz="2800" b="1" dirty="0" smtClean="0">
              <a:solidFill>
                <a:srgbClr val="FF9900"/>
              </a:solidFill>
              <a:latin typeface="Comic Sans MS" pitchFamily="66" charset="0"/>
            </a:endParaRPr>
          </a:p>
        </p:txBody>
      </p:sp>
      <p:sp>
        <p:nvSpPr>
          <p:cNvPr id="13" name="WordArt 923"/>
          <p:cNvSpPr>
            <a:spLocks noChangeArrowheads="1" noChangeShapeType="1" noTextEdit="1"/>
          </p:cNvSpPr>
          <p:nvPr/>
        </p:nvSpPr>
        <p:spPr bwMode="auto">
          <a:xfrm>
            <a:off x="357158" y="2276475"/>
            <a:ext cx="2559080" cy="3667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2"/>
                </a:solidFill>
                <a:latin typeface="Arial"/>
                <a:cs typeface="Arial"/>
              </a:rPr>
              <a:t>свинья</a:t>
            </a:r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bg2"/>
              </a:solidFill>
              <a:latin typeface="Arial"/>
              <a:cs typeface="Arial"/>
            </a:endParaRPr>
          </a:p>
        </p:txBody>
      </p:sp>
      <p:sp>
        <p:nvSpPr>
          <p:cNvPr id="14" name="WordArt 923"/>
          <p:cNvSpPr>
            <a:spLocks noChangeArrowheads="1" noChangeShapeType="1" noTextEdit="1"/>
          </p:cNvSpPr>
          <p:nvPr/>
        </p:nvSpPr>
        <p:spPr bwMode="auto">
          <a:xfrm>
            <a:off x="2071670" y="3071810"/>
            <a:ext cx="3071834" cy="42862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2"/>
                </a:solidFill>
                <a:latin typeface="Arial"/>
                <a:cs typeface="Arial"/>
              </a:rPr>
              <a:t>медведь</a:t>
            </a:r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bg2"/>
              </a:solidFill>
              <a:latin typeface="Arial"/>
              <a:cs typeface="Arial"/>
            </a:endParaRPr>
          </a:p>
        </p:txBody>
      </p:sp>
      <p:sp>
        <p:nvSpPr>
          <p:cNvPr id="15" name="WordArt 923"/>
          <p:cNvSpPr>
            <a:spLocks noChangeArrowheads="1" noChangeShapeType="1" noTextEdit="1"/>
          </p:cNvSpPr>
          <p:nvPr/>
        </p:nvSpPr>
        <p:spPr bwMode="auto">
          <a:xfrm>
            <a:off x="357158" y="4572008"/>
            <a:ext cx="2643206" cy="42862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2"/>
                </a:solidFill>
                <a:latin typeface="Arial"/>
                <a:cs typeface="Arial"/>
              </a:rPr>
              <a:t>собака</a:t>
            </a:r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bg2"/>
              </a:solidFill>
              <a:latin typeface="Arial"/>
              <a:cs typeface="Arial"/>
            </a:endParaRPr>
          </a:p>
        </p:txBody>
      </p:sp>
      <p:sp>
        <p:nvSpPr>
          <p:cNvPr id="16" name="WordArt 923"/>
          <p:cNvSpPr>
            <a:spLocks noChangeArrowheads="1" noChangeShapeType="1" noTextEdit="1"/>
          </p:cNvSpPr>
          <p:nvPr/>
        </p:nvSpPr>
        <p:spPr bwMode="auto">
          <a:xfrm>
            <a:off x="1571604" y="5786454"/>
            <a:ext cx="2286016" cy="43180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2"/>
                </a:solidFill>
                <a:latin typeface="Arial"/>
                <a:cs typeface="Arial"/>
              </a:rPr>
              <a:t>белка</a:t>
            </a:r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bg2"/>
              </a:solidFill>
              <a:latin typeface="Arial"/>
              <a:cs typeface="Arial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072034" y="1785926"/>
            <a:ext cx="4071966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lvl="1" indent="-457200">
              <a:lnSpc>
                <a:spcPct val="80000"/>
              </a:lnSpc>
              <a:defRPr/>
            </a:pPr>
            <a:r>
              <a:rPr lang="ru-RU" sz="2800" b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По вертикали:</a:t>
            </a:r>
          </a:p>
          <a:p>
            <a:pPr marL="914400" lvl="1" indent="-457200">
              <a:lnSpc>
                <a:spcPct val="80000"/>
              </a:lnSpc>
              <a:defRPr/>
            </a:pPr>
            <a:endParaRPr lang="ru-RU" sz="2800" b="1" u="sng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  <a:p>
            <a:pPr marL="914400" lvl="1" indent="-457200">
              <a:lnSpc>
                <a:spcPct val="80000"/>
              </a:lnSpc>
              <a:defRPr/>
            </a:pP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2. Как змейка в траве мелькает, хвост теряет – другой вырастает.</a:t>
            </a:r>
          </a:p>
          <a:p>
            <a:pPr marL="914400" lvl="1" indent="-457200">
              <a:lnSpc>
                <a:spcPct val="80000"/>
              </a:lnSpc>
              <a:defRPr/>
            </a:pP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3. Хвост с узорами, сапоги со шпорами, песни распевает, время считает.</a:t>
            </a:r>
          </a:p>
          <a:p>
            <a:pPr marL="914400" lvl="1" indent="-457200">
              <a:lnSpc>
                <a:spcPct val="80000"/>
              </a:lnSpc>
              <a:defRPr/>
            </a:pP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4. Длинный хвост, крохотный рост, серая шубка, острые зубки.</a:t>
            </a:r>
          </a:p>
          <a:p>
            <a:pPr marL="914400" lvl="1" indent="-457200">
              <a:lnSpc>
                <a:spcPct val="80000"/>
              </a:lnSpc>
              <a:defRPr/>
            </a:pP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6. Днём спит, ночью летает и лесных зверей пугает.</a:t>
            </a:r>
          </a:p>
          <a:p>
            <a:pPr marL="914400" lvl="1" indent="-457200">
              <a:lnSpc>
                <a:spcPct val="80000"/>
              </a:lnSpc>
              <a:defRPr/>
            </a:pP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7. Не зверь, не птица, а нос как спица.</a:t>
            </a:r>
          </a:p>
          <a:p>
            <a:pPr marL="914400" lvl="1" indent="-457200">
              <a:lnSpc>
                <a:spcPct val="80000"/>
              </a:lnSpc>
              <a:defRPr/>
            </a:pP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9. Борода да рожки, бегут по дорожке.</a:t>
            </a:r>
          </a:p>
          <a:p>
            <a:pPr marL="914400" lvl="1" indent="-457200">
              <a:lnSpc>
                <a:spcPct val="80000"/>
              </a:lnSpc>
              <a:defRPr/>
            </a:pPr>
            <a:endParaRPr lang="ru-RU" sz="2800" b="1" u="sng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  <a:p>
            <a:pPr marL="914400" lvl="1" indent="-457200">
              <a:lnSpc>
                <a:spcPct val="80000"/>
              </a:lnSpc>
              <a:defRPr/>
            </a:pPr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  <a:p>
            <a:pPr marL="914400" lvl="1" indent="-457200">
              <a:lnSpc>
                <a:spcPct val="80000"/>
              </a:lnSpc>
              <a:defRPr/>
            </a:pPr>
            <a:endParaRPr lang="ru-RU" sz="2800" b="1" u="sng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  <a:p>
            <a:pPr marL="914400" lvl="1" indent="-457200">
              <a:lnSpc>
                <a:spcPct val="80000"/>
              </a:lnSpc>
              <a:defRPr/>
            </a:pPr>
            <a:endParaRPr lang="ru-RU" sz="2800" b="1" u="sng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1" name="WordArt 923"/>
          <p:cNvSpPr>
            <a:spLocks noChangeArrowheads="1" noChangeShapeType="1" noTextEdit="1"/>
          </p:cNvSpPr>
          <p:nvPr/>
        </p:nvSpPr>
        <p:spPr bwMode="auto">
          <a:xfrm>
            <a:off x="2500298" y="2643182"/>
            <a:ext cx="500066" cy="42862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2"/>
                </a:solidFill>
                <a:latin typeface="Arial"/>
                <a:cs typeface="Arial"/>
              </a:rPr>
              <a:t>щ</a:t>
            </a:r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bg2"/>
              </a:solidFill>
              <a:latin typeface="Arial"/>
              <a:cs typeface="Arial"/>
            </a:endParaRPr>
          </a:p>
        </p:txBody>
      </p:sp>
      <p:sp>
        <p:nvSpPr>
          <p:cNvPr id="22" name="WordArt 923"/>
          <p:cNvSpPr>
            <a:spLocks noChangeArrowheads="1" noChangeShapeType="1" noTextEdit="1"/>
          </p:cNvSpPr>
          <p:nvPr/>
        </p:nvSpPr>
        <p:spPr bwMode="auto">
          <a:xfrm>
            <a:off x="2571736" y="3429000"/>
            <a:ext cx="357190" cy="164307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6994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2"/>
                </a:solidFill>
                <a:latin typeface="Arial"/>
                <a:cs typeface="Arial"/>
              </a:rPr>
              <a:t>Р</a:t>
            </a:r>
          </a:p>
          <a:p>
            <a:pPr algn="ctr"/>
            <a:r>
              <a:rPr lang="ru-RU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2"/>
                </a:solidFill>
                <a:latin typeface="Arial"/>
                <a:cs typeface="Arial"/>
              </a:rPr>
              <a:t>И</a:t>
            </a:r>
          </a:p>
          <a:p>
            <a:pPr algn="ctr"/>
            <a:r>
              <a:rPr lang="ru-RU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2"/>
                </a:solidFill>
                <a:latin typeface="Arial"/>
                <a:cs typeface="Arial"/>
              </a:rPr>
              <a:t>Ц</a:t>
            </a:r>
          </a:p>
          <a:p>
            <a:pPr algn="ctr"/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bg2"/>
              </a:solidFill>
              <a:latin typeface="Arial"/>
              <a:cs typeface="Arial"/>
            </a:endParaRPr>
          </a:p>
        </p:txBody>
      </p:sp>
      <p:sp>
        <p:nvSpPr>
          <p:cNvPr id="24" name="WordArt 923"/>
          <p:cNvSpPr>
            <a:spLocks noChangeArrowheads="1" noChangeShapeType="1" noTextEdit="1"/>
          </p:cNvSpPr>
          <p:nvPr/>
        </p:nvSpPr>
        <p:spPr bwMode="auto">
          <a:xfrm>
            <a:off x="3857620" y="2714620"/>
            <a:ext cx="357190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2"/>
                </a:solidFill>
                <a:latin typeface="Arial"/>
                <a:cs typeface="Arial"/>
              </a:rPr>
              <a:t>п</a:t>
            </a:r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bg2"/>
              </a:solidFill>
              <a:latin typeface="Arial"/>
              <a:cs typeface="Arial"/>
            </a:endParaRPr>
          </a:p>
        </p:txBody>
      </p:sp>
      <p:sp>
        <p:nvSpPr>
          <p:cNvPr id="25" name="WordArt 923"/>
          <p:cNvSpPr>
            <a:spLocks noChangeArrowheads="1" noChangeShapeType="1" noTextEdit="1"/>
          </p:cNvSpPr>
          <p:nvPr/>
        </p:nvSpPr>
        <p:spPr bwMode="auto">
          <a:xfrm>
            <a:off x="3857620" y="3500438"/>
            <a:ext cx="357190" cy="114300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2"/>
                </a:solidFill>
                <a:latin typeface="Arial"/>
                <a:cs typeface="Arial"/>
              </a:rPr>
              <a:t>Т</a:t>
            </a:r>
          </a:p>
          <a:p>
            <a:pPr algn="ctr"/>
            <a:r>
              <a:rPr lang="ru-RU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2"/>
                </a:solidFill>
                <a:latin typeface="Arial"/>
                <a:cs typeface="Arial"/>
              </a:rPr>
              <a:t>У</a:t>
            </a:r>
          </a:p>
          <a:p>
            <a:pPr algn="ctr"/>
            <a:r>
              <a:rPr lang="ru-RU" sz="3600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2"/>
                </a:solidFill>
                <a:latin typeface="Arial"/>
                <a:cs typeface="Arial"/>
              </a:rPr>
              <a:t>х</a:t>
            </a:r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bg2"/>
              </a:solidFill>
              <a:latin typeface="Arial"/>
              <a:cs typeface="Arial"/>
            </a:endParaRPr>
          </a:p>
        </p:txBody>
      </p:sp>
      <p:sp>
        <p:nvSpPr>
          <p:cNvPr id="26" name="WordArt 923"/>
          <p:cNvSpPr>
            <a:spLocks noChangeArrowheads="1" noChangeShapeType="1" noTextEdit="1"/>
          </p:cNvSpPr>
          <p:nvPr/>
        </p:nvSpPr>
        <p:spPr bwMode="auto">
          <a:xfrm>
            <a:off x="4714876" y="1857364"/>
            <a:ext cx="428628" cy="114300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2"/>
                </a:solidFill>
                <a:latin typeface="Arial"/>
                <a:cs typeface="Arial"/>
              </a:rPr>
              <a:t>М</a:t>
            </a:r>
          </a:p>
          <a:p>
            <a:pPr algn="ctr"/>
            <a:r>
              <a:rPr lang="ru-RU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2"/>
                </a:solidFill>
                <a:latin typeface="Arial"/>
                <a:cs typeface="Arial"/>
              </a:rPr>
              <a:t>Ы</a:t>
            </a:r>
          </a:p>
          <a:p>
            <a:pPr algn="ctr"/>
            <a:r>
              <a:rPr lang="ru-RU" sz="3600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2"/>
                </a:solidFill>
                <a:latin typeface="Arial"/>
                <a:cs typeface="Arial"/>
              </a:rPr>
              <a:t>ш</a:t>
            </a:r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bg2"/>
              </a:solidFill>
              <a:latin typeface="Arial"/>
              <a:cs typeface="Arial"/>
            </a:endParaRPr>
          </a:p>
        </p:txBody>
      </p:sp>
      <p:sp>
        <p:nvSpPr>
          <p:cNvPr id="27" name="WordArt 923"/>
          <p:cNvSpPr>
            <a:spLocks noChangeArrowheads="1" noChangeShapeType="1" noTextEdit="1"/>
          </p:cNvSpPr>
          <p:nvPr/>
        </p:nvSpPr>
        <p:spPr bwMode="auto">
          <a:xfrm>
            <a:off x="1643042" y="3500438"/>
            <a:ext cx="357190" cy="107157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2"/>
                </a:solidFill>
                <a:latin typeface="Arial"/>
                <a:cs typeface="Arial"/>
              </a:rPr>
              <a:t>с</a:t>
            </a:r>
          </a:p>
          <a:p>
            <a:pPr algn="ctr"/>
            <a:r>
              <a:rPr lang="ru-RU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2"/>
                </a:solidFill>
                <a:latin typeface="Arial"/>
                <a:cs typeface="Arial"/>
              </a:rPr>
              <a:t>О</a:t>
            </a:r>
          </a:p>
          <a:p>
            <a:pPr algn="ctr"/>
            <a:r>
              <a:rPr lang="ru-RU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2"/>
                </a:solidFill>
                <a:latin typeface="Arial"/>
                <a:cs typeface="Arial"/>
              </a:rPr>
              <a:t>в</a:t>
            </a:r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bg2"/>
              </a:solidFill>
              <a:latin typeface="Arial"/>
              <a:cs typeface="Arial"/>
            </a:endParaRPr>
          </a:p>
        </p:txBody>
      </p:sp>
      <p:sp>
        <p:nvSpPr>
          <p:cNvPr id="28" name="WordArt 923"/>
          <p:cNvSpPr>
            <a:spLocks noChangeArrowheads="1" noChangeShapeType="1" noTextEdit="1"/>
          </p:cNvSpPr>
          <p:nvPr/>
        </p:nvSpPr>
        <p:spPr bwMode="auto">
          <a:xfrm>
            <a:off x="785786" y="4214818"/>
            <a:ext cx="357190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2"/>
                </a:solidFill>
                <a:latin typeface="Arial"/>
                <a:cs typeface="Arial"/>
              </a:rPr>
              <a:t>к</a:t>
            </a:r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bg2"/>
              </a:solidFill>
              <a:latin typeface="Arial"/>
              <a:cs typeface="Arial"/>
            </a:endParaRPr>
          </a:p>
        </p:txBody>
      </p:sp>
      <p:sp>
        <p:nvSpPr>
          <p:cNvPr id="29" name="WordArt 923"/>
          <p:cNvSpPr>
            <a:spLocks noChangeArrowheads="1" noChangeShapeType="1" noTextEdit="1"/>
          </p:cNvSpPr>
          <p:nvPr/>
        </p:nvSpPr>
        <p:spPr bwMode="auto">
          <a:xfrm>
            <a:off x="714348" y="5072074"/>
            <a:ext cx="500066" cy="114300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2"/>
                </a:solidFill>
                <a:latin typeface="Arial"/>
                <a:cs typeface="Arial"/>
              </a:rPr>
              <a:t>М</a:t>
            </a:r>
          </a:p>
          <a:p>
            <a:pPr algn="ctr"/>
            <a:r>
              <a:rPr lang="ru-RU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2"/>
                </a:solidFill>
                <a:latin typeface="Arial"/>
                <a:cs typeface="Arial"/>
              </a:rPr>
              <a:t>А</a:t>
            </a:r>
          </a:p>
          <a:p>
            <a:pPr algn="ctr"/>
            <a:r>
              <a:rPr lang="ru-RU" sz="3600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2"/>
                </a:solidFill>
                <a:latin typeface="Arial"/>
                <a:cs typeface="Arial"/>
              </a:rPr>
              <a:t>р</a:t>
            </a:r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bg2"/>
              </a:solidFill>
              <a:latin typeface="Arial"/>
              <a:cs typeface="Arial"/>
            </a:endParaRPr>
          </a:p>
        </p:txBody>
      </p:sp>
      <p:sp>
        <p:nvSpPr>
          <p:cNvPr id="30" name="WordArt 923"/>
          <p:cNvSpPr>
            <a:spLocks noChangeArrowheads="1" noChangeShapeType="1" noTextEdit="1"/>
          </p:cNvSpPr>
          <p:nvPr/>
        </p:nvSpPr>
        <p:spPr bwMode="auto">
          <a:xfrm>
            <a:off x="2071670" y="5143512"/>
            <a:ext cx="428628" cy="64294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2"/>
                </a:solidFill>
                <a:latin typeface="Arial"/>
                <a:cs typeface="Arial"/>
              </a:rPr>
              <a:t>О</a:t>
            </a:r>
          </a:p>
          <a:p>
            <a:pPr algn="ctr"/>
            <a:r>
              <a:rPr lang="ru-RU" sz="3600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2"/>
                </a:solidFill>
                <a:latin typeface="Arial"/>
                <a:cs typeface="Arial"/>
              </a:rPr>
              <a:t>з</a:t>
            </a:r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bg2"/>
              </a:solidFill>
              <a:latin typeface="Arial"/>
              <a:cs typeface="Arial"/>
            </a:endParaRPr>
          </a:p>
        </p:txBody>
      </p:sp>
      <p:sp>
        <p:nvSpPr>
          <p:cNvPr id="31" name="WordArt 923"/>
          <p:cNvSpPr>
            <a:spLocks noChangeArrowheads="1" noChangeShapeType="1" noTextEdit="1"/>
          </p:cNvSpPr>
          <p:nvPr/>
        </p:nvSpPr>
        <p:spPr bwMode="auto">
          <a:xfrm>
            <a:off x="2143108" y="6286520"/>
            <a:ext cx="214314" cy="28575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2"/>
                </a:solidFill>
                <a:latin typeface="Arial"/>
                <a:cs typeface="Arial"/>
              </a:rPr>
              <a:t>л</a:t>
            </a:r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bg2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  <p:bldP spid="14" grpId="0" animBg="1"/>
      <p:bldP spid="15" grpId="0" animBg="1"/>
      <p:bldP spid="16" grpId="0" animBg="1"/>
      <p:bldP spid="18" grpId="0"/>
      <p:bldP spid="21" grpId="0" animBg="1"/>
      <p:bldP spid="22" grpId="0" animBg="1"/>
      <p:bldP spid="24" grpId="0" animBg="1"/>
      <p:bldP spid="25" grpId="0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Кроссворд №2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500174"/>
          <a:ext cx="8501122" cy="35718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7223"/>
                <a:gridCol w="607223"/>
                <a:gridCol w="607223"/>
                <a:gridCol w="607223"/>
                <a:gridCol w="607223"/>
                <a:gridCol w="607223"/>
                <a:gridCol w="607223"/>
                <a:gridCol w="607223"/>
                <a:gridCol w="607223"/>
                <a:gridCol w="607223"/>
                <a:gridCol w="607223"/>
                <a:gridCol w="607223"/>
                <a:gridCol w="607223"/>
                <a:gridCol w="607223"/>
              </a:tblGrid>
              <a:tr h="510271">
                <a:tc>
                  <a:txBody>
                    <a:bodyPr/>
                    <a:lstStyle/>
                    <a:p>
                      <a:endParaRPr lang="ru-RU" sz="1400" dirty="0">
                        <a:effectLst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effectLst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effectLst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effectLst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effectLst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effectLst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</a:rPr>
                        <a:t>1.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0271">
                <a:tc>
                  <a:txBody>
                    <a:bodyPr/>
                    <a:lstStyle/>
                    <a:p>
                      <a:endParaRPr lang="ru-RU" sz="1400" dirty="0">
                        <a:effectLst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effectLst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effectLst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effectLst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effectLst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effectLst/>
                        </a:rPr>
                        <a:t>2.</a:t>
                      </a:r>
                      <a:endParaRPr lang="ru-RU" sz="1400" dirty="0"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effectLst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>
                        <a:effectLst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effectLst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>
                        <a:effectLst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</a:tr>
              <a:tr h="510271">
                <a:tc>
                  <a:txBody>
                    <a:bodyPr/>
                    <a:lstStyle/>
                    <a:p>
                      <a:endParaRPr lang="ru-RU" sz="1400" dirty="0">
                        <a:effectLst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effectLst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effectLst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effectLst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effectLst/>
                        </a:rPr>
                        <a:t>3.</a:t>
                      </a:r>
                      <a:endParaRPr lang="ru-RU" sz="1400" dirty="0"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effectLst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>
                        <a:effectLst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>
                        <a:effectLst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>
                        <a:effectLst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</a:tr>
              <a:tr h="510271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effectLst/>
                        </a:rPr>
                        <a:t>4.</a:t>
                      </a:r>
                      <a:endParaRPr lang="ru-RU" sz="1400" dirty="0"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effectLst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effectLst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effectLst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effectLst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>
                        <a:effectLst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>
                        <a:effectLst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</a:tr>
              <a:tr h="510271">
                <a:tc>
                  <a:txBody>
                    <a:bodyPr/>
                    <a:lstStyle/>
                    <a:p>
                      <a:endParaRPr lang="ru-RU" sz="1400" dirty="0">
                        <a:effectLst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effectLst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effectLst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effectLst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effectLst/>
                        </a:rPr>
                        <a:t>5.</a:t>
                      </a:r>
                      <a:endParaRPr lang="ru-RU" sz="1400" dirty="0"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>
                        <a:effectLst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>
                        <a:effectLst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effectLst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effectLst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>
                        <a:effectLst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</a:tr>
              <a:tr h="510271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effectLst/>
                        </a:rPr>
                        <a:t>6.</a:t>
                      </a:r>
                      <a:endParaRPr lang="ru-RU" sz="1400" dirty="0"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>
                        <a:effectLst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>
                        <a:effectLst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>
                        <a:effectLst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effectLst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effectLst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</a:tr>
              <a:tr h="510271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effectLst/>
                        </a:rPr>
                        <a:t>7.</a:t>
                      </a:r>
                      <a:endParaRPr lang="ru-RU" sz="1400" dirty="0"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effectLst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effectLst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effectLst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effectLst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57158" y="5143512"/>
            <a:ext cx="6786642" cy="1027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lvl="1" indent="-457200">
              <a:lnSpc>
                <a:spcPct val="80000"/>
              </a:lnSpc>
              <a:defRPr/>
            </a:pPr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  <a:p>
            <a:pPr marL="914400" lvl="1" indent="-457200">
              <a:lnSpc>
                <a:spcPct val="80000"/>
              </a:lnSpc>
              <a:defRPr/>
            </a:pPr>
            <a:endParaRPr lang="ru-RU" sz="2800" b="1" u="sng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  <a:p>
            <a:pPr marL="914400" lvl="1" indent="-457200">
              <a:lnSpc>
                <a:spcPct val="80000"/>
              </a:lnSpc>
              <a:defRPr/>
            </a:pPr>
            <a:endParaRPr lang="ru-RU" sz="2800" b="1" u="sng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00232" y="5214950"/>
            <a:ext cx="5000660" cy="20128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lvl="1" indent="-457200">
              <a:lnSpc>
                <a:spcPct val="80000"/>
              </a:lnSpc>
              <a:defRPr/>
            </a:pP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1.  Она так с домом связана</a:t>
            </a:r>
          </a:p>
          <a:p>
            <a:pPr marL="914400" lvl="1" indent="-457200">
              <a:lnSpc>
                <a:spcPct val="80000"/>
              </a:lnSpc>
              <a:defRPr/>
            </a:pP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И так к нему привязана,</a:t>
            </a:r>
          </a:p>
          <a:p>
            <a:pPr marL="914400" lvl="1" indent="-457200">
              <a:lnSpc>
                <a:spcPct val="80000"/>
              </a:lnSpc>
              <a:defRPr/>
            </a:pP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Что даже в дом к знакомым</a:t>
            </a:r>
          </a:p>
          <a:p>
            <a:pPr marL="914400" lvl="1" indent="-457200">
              <a:lnSpc>
                <a:spcPct val="80000"/>
              </a:lnSpc>
              <a:defRPr/>
            </a:pP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Приходит вместе с домом.</a:t>
            </a:r>
          </a:p>
          <a:p>
            <a:pPr marL="914400" lvl="1" indent="-457200">
              <a:lnSpc>
                <a:spcPct val="80000"/>
              </a:lnSpc>
              <a:defRPr/>
            </a:pPr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  <a:p>
            <a:pPr marL="914400" lvl="1" indent="-457200">
              <a:lnSpc>
                <a:spcPct val="80000"/>
              </a:lnSpc>
              <a:defRPr/>
            </a:pPr>
            <a:endParaRPr lang="ru-RU" sz="2800" b="1" u="sng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  <a:p>
            <a:pPr marL="914400" lvl="1" indent="-457200">
              <a:lnSpc>
                <a:spcPct val="80000"/>
              </a:lnSpc>
              <a:defRPr/>
            </a:pPr>
            <a:endParaRPr lang="ru-RU" sz="2800" b="1" u="sng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WordArt 922"/>
          <p:cNvSpPr>
            <a:spLocks noChangeArrowheads="1" noChangeShapeType="1" noTextEdit="1"/>
          </p:cNvSpPr>
          <p:nvPr/>
        </p:nvSpPr>
        <p:spPr bwMode="auto">
          <a:xfrm>
            <a:off x="4000496" y="1571612"/>
            <a:ext cx="4786346" cy="42862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9900"/>
                </a:solidFill>
                <a:latin typeface="Arial"/>
                <a:cs typeface="Arial"/>
              </a:rPr>
              <a:t>черепаха</a:t>
            </a:r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9900"/>
              </a:solidFill>
              <a:latin typeface="Arial"/>
              <a:cs typeface="Arial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000232" y="5214950"/>
            <a:ext cx="5000660" cy="1865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lvl="1" indent="-457200">
              <a:lnSpc>
                <a:spcPct val="80000"/>
              </a:lnSpc>
              <a:defRPr/>
            </a:pP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2. Зимой белый,</a:t>
            </a:r>
          </a:p>
          <a:p>
            <a:pPr marL="914400" lvl="1" indent="-457200">
              <a:lnSpc>
                <a:spcPct val="80000"/>
              </a:lnSpc>
              <a:defRPr/>
            </a:pP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   Летом серый.</a:t>
            </a:r>
          </a:p>
          <a:p>
            <a:pPr marL="914400" lvl="1" indent="-457200">
              <a:lnSpc>
                <a:spcPct val="80000"/>
              </a:lnSpc>
              <a:defRPr/>
            </a:pPr>
            <a:endParaRPr lang="ru-RU" sz="2800" b="1" u="sng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  <a:p>
            <a:pPr marL="914400" lvl="1" indent="-457200">
              <a:lnSpc>
                <a:spcPct val="80000"/>
              </a:lnSpc>
              <a:defRPr/>
            </a:pPr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  <a:p>
            <a:pPr marL="914400" lvl="1" indent="-457200">
              <a:lnSpc>
                <a:spcPct val="80000"/>
              </a:lnSpc>
              <a:defRPr/>
            </a:pPr>
            <a:endParaRPr lang="ru-RU" sz="2800" b="1" u="sng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  <a:p>
            <a:pPr marL="914400" lvl="1" indent="-457200">
              <a:lnSpc>
                <a:spcPct val="80000"/>
              </a:lnSpc>
              <a:defRPr/>
            </a:pPr>
            <a:endParaRPr lang="ru-RU" sz="2800" b="1" u="sng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9" name="WordArt 923"/>
          <p:cNvSpPr>
            <a:spLocks noChangeArrowheads="1" noChangeShapeType="1" noTextEdit="1"/>
          </p:cNvSpPr>
          <p:nvPr/>
        </p:nvSpPr>
        <p:spPr bwMode="auto">
          <a:xfrm>
            <a:off x="3428992" y="2071677"/>
            <a:ext cx="2428892" cy="42862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2"/>
                </a:solidFill>
                <a:latin typeface="Arial"/>
                <a:cs typeface="Arial"/>
              </a:rPr>
              <a:t>заяц</a:t>
            </a:r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bg2"/>
              </a:solidFill>
              <a:latin typeface="Arial"/>
              <a:cs typeface="Arial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928794" y="5214950"/>
            <a:ext cx="5000660" cy="21113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lvl="1" indent="-457200">
              <a:lnSpc>
                <a:spcPct val="80000"/>
              </a:lnSpc>
              <a:defRPr/>
            </a:pP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3. Он ходит голову задрав,</a:t>
            </a:r>
          </a:p>
          <a:p>
            <a:pPr marL="914400" lvl="1" indent="-457200">
              <a:lnSpc>
                <a:spcPct val="80000"/>
              </a:lnSpc>
              <a:defRPr/>
            </a:pP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Не потому, что важный граф,</a:t>
            </a:r>
          </a:p>
          <a:p>
            <a:pPr marL="914400" lvl="1" indent="-457200">
              <a:lnSpc>
                <a:spcPct val="80000"/>
              </a:lnSpc>
              <a:defRPr/>
            </a:pP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А потому, что он…</a:t>
            </a:r>
          </a:p>
          <a:p>
            <a:pPr marL="914400" lvl="1" indent="-457200">
              <a:lnSpc>
                <a:spcPct val="80000"/>
              </a:lnSpc>
              <a:defRPr/>
            </a:pPr>
            <a:endParaRPr lang="ru-RU" sz="2800" b="1" u="sng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  <a:p>
            <a:pPr marL="914400" lvl="1" indent="-457200">
              <a:lnSpc>
                <a:spcPct val="80000"/>
              </a:lnSpc>
              <a:defRPr/>
            </a:pPr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  <a:p>
            <a:pPr marL="914400" lvl="1" indent="-457200">
              <a:lnSpc>
                <a:spcPct val="80000"/>
              </a:lnSpc>
              <a:defRPr/>
            </a:pPr>
            <a:endParaRPr lang="ru-RU" sz="2800" b="1" u="sng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  <a:p>
            <a:pPr marL="914400" lvl="1" indent="-457200">
              <a:lnSpc>
                <a:spcPct val="80000"/>
              </a:lnSpc>
              <a:defRPr/>
            </a:pPr>
            <a:endParaRPr lang="ru-RU" sz="2800" b="1" u="sng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2" name="WordArt 922"/>
          <p:cNvSpPr>
            <a:spLocks noChangeArrowheads="1" noChangeShapeType="1" noTextEdit="1"/>
          </p:cNvSpPr>
          <p:nvPr/>
        </p:nvSpPr>
        <p:spPr bwMode="auto">
          <a:xfrm>
            <a:off x="2786050" y="2500306"/>
            <a:ext cx="3071834" cy="50006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9900"/>
                </a:solidFill>
                <a:latin typeface="Arial"/>
                <a:cs typeface="Arial"/>
              </a:rPr>
              <a:t>жираф</a:t>
            </a:r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9900"/>
              </a:solidFill>
              <a:latin typeface="Arial"/>
              <a:cs typeface="Arial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214546" y="5214950"/>
            <a:ext cx="5000660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lvl="1" indent="-457200">
              <a:lnSpc>
                <a:spcPct val="80000"/>
              </a:lnSpc>
              <a:defRPr/>
            </a:pP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4. Носит детишек в сумке..</a:t>
            </a:r>
            <a:endParaRPr lang="ru-RU" sz="2800" b="1" u="sng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  <a:p>
            <a:pPr marL="914400" lvl="1" indent="-457200">
              <a:lnSpc>
                <a:spcPct val="80000"/>
              </a:lnSpc>
              <a:defRPr/>
            </a:pPr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  <a:p>
            <a:pPr marL="914400" lvl="1" indent="-457200">
              <a:lnSpc>
                <a:spcPct val="80000"/>
              </a:lnSpc>
              <a:defRPr/>
            </a:pPr>
            <a:endParaRPr lang="ru-RU" sz="2800" b="1" u="sng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  <a:p>
            <a:pPr marL="914400" lvl="1" indent="-457200">
              <a:lnSpc>
                <a:spcPct val="80000"/>
              </a:lnSpc>
              <a:defRPr/>
            </a:pPr>
            <a:endParaRPr lang="ru-RU" sz="2800" b="1" u="sng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4" name="WordArt 923"/>
          <p:cNvSpPr>
            <a:spLocks noChangeArrowheads="1" noChangeShapeType="1" noTextEdit="1"/>
          </p:cNvSpPr>
          <p:nvPr/>
        </p:nvSpPr>
        <p:spPr bwMode="auto">
          <a:xfrm>
            <a:off x="428596" y="3143248"/>
            <a:ext cx="4214842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2"/>
                </a:solidFill>
                <a:latin typeface="Arial"/>
                <a:cs typeface="Arial"/>
              </a:rPr>
              <a:t>кенгуру</a:t>
            </a:r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bg2"/>
              </a:solidFill>
              <a:latin typeface="Arial"/>
              <a:cs typeface="Arial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000232" y="5286388"/>
            <a:ext cx="5000660" cy="17666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lvl="1" indent="-457200">
              <a:lnSpc>
                <a:spcPct val="80000"/>
              </a:lnSpc>
              <a:defRPr/>
            </a:pP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5. Маленький рост,</a:t>
            </a:r>
          </a:p>
          <a:p>
            <a:pPr marL="914400" lvl="1" indent="-457200">
              <a:lnSpc>
                <a:spcPct val="80000"/>
              </a:lnSpc>
              <a:defRPr/>
            </a:pP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Длинный хвост,</a:t>
            </a:r>
          </a:p>
          <a:p>
            <a:pPr marL="914400" lvl="1" indent="-457200">
              <a:lnSpc>
                <a:spcPct val="80000"/>
              </a:lnSpc>
              <a:defRPr/>
            </a:pP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Собирает крошки,</a:t>
            </a:r>
          </a:p>
          <a:p>
            <a:pPr marL="914400" lvl="1" indent="-457200">
              <a:lnSpc>
                <a:spcPct val="80000"/>
              </a:lnSpc>
              <a:defRPr/>
            </a:pP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Прячется от кошки.</a:t>
            </a:r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  <a:p>
            <a:pPr marL="914400" lvl="1" indent="-457200">
              <a:lnSpc>
                <a:spcPct val="80000"/>
              </a:lnSpc>
              <a:defRPr/>
            </a:pPr>
            <a:endParaRPr lang="ru-RU" sz="2800" b="1" u="sng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  <a:p>
            <a:pPr marL="914400" lvl="1" indent="-457200">
              <a:lnSpc>
                <a:spcPct val="80000"/>
              </a:lnSpc>
              <a:defRPr/>
            </a:pPr>
            <a:endParaRPr lang="ru-RU" sz="2800" b="1" u="sng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6" name="WordArt 922"/>
          <p:cNvSpPr>
            <a:spLocks noChangeArrowheads="1" noChangeShapeType="1" noTextEdit="1"/>
          </p:cNvSpPr>
          <p:nvPr/>
        </p:nvSpPr>
        <p:spPr bwMode="auto">
          <a:xfrm>
            <a:off x="2786050" y="3643314"/>
            <a:ext cx="2357454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9900"/>
                </a:solidFill>
                <a:latin typeface="Arial"/>
                <a:cs typeface="Arial"/>
              </a:rPr>
              <a:t>мышь</a:t>
            </a:r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9900"/>
              </a:solidFill>
              <a:latin typeface="Arial"/>
              <a:cs typeface="Arial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928794" y="5143512"/>
            <a:ext cx="5000660" cy="15204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lvl="1" indent="-457200">
              <a:lnSpc>
                <a:spcPct val="80000"/>
              </a:lnSpc>
              <a:defRPr/>
            </a:pP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6. Бревно бревном,</a:t>
            </a:r>
          </a:p>
          <a:p>
            <a:pPr marL="914400" lvl="1" indent="-457200">
              <a:lnSpc>
                <a:spcPct val="80000"/>
              </a:lnSpc>
              <a:defRPr/>
            </a:pP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   А глянешь в пасть-</a:t>
            </a:r>
          </a:p>
          <a:p>
            <a:pPr marL="914400" lvl="1" indent="-457200">
              <a:lnSpc>
                <a:spcPct val="80000"/>
              </a:lnSpc>
              <a:defRPr/>
            </a:pP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   Можно в обморок упасть!</a:t>
            </a:r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  <a:p>
            <a:pPr marL="914400" lvl="1" indent="-457200">
              <a:lnSpc>
                <a:spcPct val="80000"/>
              </a:lnSpc>
              <a:defRPr/>
            </a:pPr>
            <a:endParaRPr lang="ru-RU" sz="2800" b="1" u="sng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  <a:p>
            <a:pPr marL="914400" lvl="1" indent="-457200">
              <a:lnSpc>
                <a:spcPct val="80000"/>
              </a:lnSpc>
              <a:defRPr/>
            </a:pPr>
            <a:endParaRPr lang="ru-RU" sz="2800" b="1" u="sng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8" name="WordArt 923"/>
          <p:cNvSpPr>
            <a:spLocks noChangeArrowheads="1" noChangeShapeType="1" noTextEdit="1"/>
          </p:cNvSpPr>
          <p:nvPr/>
        </p:nvSpPr>
        <p:spPr bwMode="auto">
          <a:xfrm>
            <a:off x="357158" y="4143380"/>
            <a:ext cx="4857784" cy="42862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2"/>
                </a:solidFill>
                <a:latin typeface="Arial"/>
                <a:cs typeface="Arial"/>
              </a:rPr>
              <a:t>крокодил</a:t>
            </a:r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bg2"/>
              </a:solidFill>
              <a:latin typeface="Arial"/>
              <a:cs typeface="Arial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643042" y="5214950"/>
            <a:ext cx="5000660" cy="21113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lvl="1" indent="-457200">
              <a:lnSpc>
                <a:spcPct val="80000"/>
              </a:lnSpc>
              <a:defRPr/>
            </a:pP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7. У кого короткий хвост крючком?</a:t>
            </a:r>
          </a:p>
          <a:p>
            <a:pPr marL="914400" lvl="1" indent="-457200">
              <a:lnSpc>
                <a:spcPct val="80000"/>
              </a:lnSpc>
              <a:defRPr/>
            </a:pP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    Кто роет землю пятачком?</a:t>
            </a:r>
          </a:p>
          <a:p>
            <a:pPr marL="914400" lvl="1" indent="-457200">
              <a:lnSpc>
                <a:spcPct val="80000"/>
              </a:lnSpc>
              <a:defRPr/>
            </a:pPr>
            <a:endParaRPr lang="ru-RU" sz="2800" b="1" u="sng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  <a:p>
            <a:pPr marL="914400" lvl="1" indent="-457200">
              <a:lnSpc>
                <a:spcPct val="80000"/>
              </a:lnSpc>
              <a:defRPr/>
            </a:pPr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  <a:p>
            <a:pPr marL="914400" lvl="1" indent="-457200">
              <a:lnSpc>
                <a:spcPct val="80000"/>
              </a:lnSpc>
              <a:defRPr/>
            </a:pPr>
            <a:endParaRPr lang="ru-RU" sz="2800" b="1" u="sng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  <a:p>
            <a:pPr marL="914400" lvl="1" indent="-457200">
              <a:lnSpc>
                <a:spcPct val="80000"/>
              </a:lnSpc>
              <a:defRPr/>
            </a:pPr>
            <a:endParaRPr lang="ru-RU" sz="2800" b="1" u="sng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0" name="WordArt 928"/>
          <p:cNvSpPr>
            <a:spLocks noChangeArrowheads="1" noChangeShapeType="1" noTextEdit="1"/>
          </p:cNvSpPr>
          <p:nvPr/>
        </p:nvSpPr>
        <p:spPr bwMode="auto">
          <a:xfrm>
            <a:off x="357158" y="4643446"/>
            <a:ext cx="5500726" cy="42862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9900"/>
                </a:solidFill>
                <a:latin typeface="Arial"/>
                <a:cs typeface="Arial"/>
              </a:rPr>
              <a:t>поросёнок</a:t>
            </a:r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9900"/>
              </a:solidFill>
              <a:latin typeface="Arial"/>
              <a:cs typeface="Arial"/>
            </a:endParaRPr>
          </a:p>
        </p:txBody>
      </p:sp>
      <p:pic>
        <p:nvPicPr>
          <p:cNvPr id="21" name="Рисунок 20" descr="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0760" y="2786058"/>
            <a:ext cx="2683805" cy="1785950"/>
          </a:xfrm>
          <a:prstGeom prst="rect">
            <a:avLst/>
          </a:prstGeom>
        </p:spPr>
      </p:pic>
      <p:pic>
        <p:nvPicPr>
          <p:cNvPr id="22" name="Рисунок 21" descr="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9322" y="2643182"/>
            <a:ext cx="2762269" cy="2071702"/>
          </a:xfrm>
          <a:prstGeom prst="rect">
            <a:avLst/>
          </a:prstGeom>
        </p:spPr>
      </p:pic>
      <p:pic>
        <p:nvPicPr>
          <p:cNvPr id="23" name="Рисунок 22" descr="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9322" y="2428868"/>
            <a:ext cx="2775877" cy="2428892"/>
          </a:xfrm>
          <a:prstGeom prst="rect">
            <a:avLst/>
          </a:prstGeom>
        </p:spPr>
      </p:pic>
      <p:pic>
        <p:nvPicPr>
          <p:cNvPr id="24" name="Рисунок 23" descr="4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29322" y="2357430"/>
            <a:ext cx="2786082" cy="2486367"/>
          </a:xfrm>
          <a:prstGeom prst="rect">
            <a:avLst/>
          </a:prstGeom>
        </p:spPr>
      </p:pic>
      <p:pic>
        <p:nvPicPr>
          <p:cNvPr id="25" name="Рисунок 24" descr="5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29322" y="2643182"/>
            <a:ext cx="2823483" cy="2071702"/>
          </a:xfrm>
          <a:prstGeom prst="rect">
            <a:avLst/>
          </a:prstGeom>
        </p:spPr>
      </p:pic>
      <p:pic>
        <p:nvPicPr>
          <p:cNvPr id="26" name="Рисунок 25" descr="6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29322" y="2643182"/>
            <a:ext cx="2857520" cy="2143140"/>
          </a:xfrm>
          <a:prstGeom prst="rect">
            <a:avLst/>
          </a:prstGeom>
        </p:spPr>
      </p:pic>
      <p:pic>
        <p:nvPicPr>
          <p:cNvPr id="27" name="Рисунок 26" descr="7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57884" y="2643182"/>
            <a:ext cx="2947157" cy="22145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8" grpId="1"/>
      <p:bldP spid="9" grpId="0"/>
      <p:bldP spid="11" grpId="0"/>
      <p:bldP spid="11" grpId="1"/>
      <p:bldP spid="12" grpId="0"/>
      <p:bldP spid="13" grpId="0"/>
      <p:bldP spid="13" grpId="1"/>
      <p:bldP spid="14" grpId="0"/>
      <p:bldP spid="15" grpId="0"/>
      <p:bldP spid="19" grpId="2"/>
      <p:bldP spid="2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643998" cy="128588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Задание №3</a:t>
            </a:r>
            <a:br>
              <a:rPr lang="ru-RU" dirty="0" smtClean="0"/>
            </a:br>
            <a:r>
              <a:rPr lang="ru-RU" sz="3300" dirty="0" smtClean="0"/>
              <a:t>Соедини стрелками названия животных, которые они получили в народе. </a:t>
            </a:r>
            <a:endParaRPr lang="ru-RU" sz="33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928794" y="1785926"/>
            <a:ext cx="1643074" cy="4857784"/>
          </a:xfrm>
        </p:spPr>
        <p:txBody>
          <a:bodyPr>
            <a:normAutofit fontScale="92500" lnSpcReduction="10000"/>
          </a:bodyPr>
          <a:lstStyle/>
          <a:p>
            <a:pPr marL="180000" indent="0">
              <a:lnSpc>
                <a:spcPct val="120000"/>
              </a:lnSpc>
              <a:spcBef>
                <a:spcPts val="1200"/>
              </a:spcBef>
              <a:buNone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Мишка</a:t>
            </a:r>
          </a:p>
          <a:p>
            <a:pPr marL="180000" indent="0">
              <a:lnSpc>
                <a:spcPct val="120000"/>
              </a:lnSpc>
              <a:spcBef>
                <a:spcPts val="1200"/>
              </a:spcBef>
              <a:buNone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Лягушка</a:t>
            </a:r>
          </a:p>
          <a:p>
            <a:pPr marL="180000" indent="0">
              <a:lnSpc>
                <a:spcPct val="120000"/>
              </a:lnSpc>
              <a:spcBef>
                <a:spcPts val="1200"/>
              </a:spcBef>
              <a:buNone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Коза</a:t>
            </a:r>
          </a:p>
          <a:p>
            <a:pPr marL="180000" indent="0">
              <a:lnSpc>
                <a:spcPct val="120000"/>
              </a:lnSpc>
              <a:spcBef>
                <a:spcPts val="1200"/>
              </a:spcBef>
              <a:buNone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Волк</a:t>
            </a:r>
          </a:p>
          <a:p>
            <a:pPr marL="180000" indent="0">
              <a:lnSpc>
                <a:spcPct val="120000"/>
              </a:lnSpc>
              <a:spcBef>
                <a:spcPts val="1200"/>
              </a:spcBef>
              <a:buNone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Колобок</a:t>
            </a:r>
          </a:p>
          <a:p>
            <a:pPr marL="180000" indent="0">
              <a:lnSpc>
                <a:spcPct val="120000"/>
              </a:lnSpc>
              <a:spcBef>
                <a:spcPts val="1200"/>
              </a:spcBef>
              <a:buNone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Лиса</a:t>
            </a:r>
          </a:p>
          <a:p>
            <a:pPr marL="180000" indent="0">
              <a:lnSpc>
                <a:spcPct val="120000"/>
              </a:lnSpc>
              <a:spcBef>
                <a:spcPts val="1200"/>
              </a:spcBef>
              <a:buNone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Курица</a:t>
            </a:r>
          </a:p>
          <a:p>
            <a:pPr marL="180000" indent="0">
              <a:lnSpc>
                <a:spcPct val="120000"/>
              </a:lnSpc>
              <a:spcBef>
                <a:spcPts val="1200"/>
              </a:spcBef>
              <a:buNone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Петушок</a:t>
            </a:r>
          </a:p>
          <a:p>
            <a:pPr marL="180000" indent="0">
              <a:lnSpc>
                <a:spcPct val="120000"/>
              </a:lnSpc>
              <a:spcBef>
                <a:spcPts val="1200"/>
              </a:spcBef>
              <a:buNone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Заяц</a:t>
            </a:r>
          </a:p>
          <a:p>
            <a:pPr marL="180000" indent="0">
              <a:lnSpc>
                <a:spcPct val="120000"/>
              </a:lnSpc>
              <a:spcBef>
                <a:spcPts val="1200"/>
              </a:spcBef>
              <a:buNone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Ежик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714876" y="1785926"/>
            <a:ext cx="3000396" cy="4845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000">
              <a:lnSpc>
                <a:spcPct val="110000"/>
              </a:lnSpc>
              <a:spcBef>
                <a:spcPts val="1200"/>
              </a:spcBef>
              <a:buNone/>
            </a:pP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Дереза</a:t>
            </a:r>
          </a:p>
          <a:p>
            <a:pPr marL="180000">
              <a:lnSpc>
                <a:spcPct val="110000"/>
              </a:lnSpc>
              <a:spcBef>
                <a:spcPts val="1200"/>
              </a:spcBef>
              <a:buNone/>
            </a:pP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Хитрая</a:t>
            </a:r>
          </a:p>
          <a:p>
            <a:pPr marL="180000">
              <a:lnSpc>
                <a:spcPct val="110000"/>
              </a:lnSpc>
              <a:spcBef>
                <a:spcPts val="1200"/>
              </a:spcBef>
              <a:buNone/>
            </a:pP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Зубами щёлк</a:t>
            </a:r>
          </a:p>
          <a:p>
            <a:pPr marL="180000">
              <a:lnSpc>
                <a:spcPct val="110000"/>
              </a:lnSpc>
              <a:spcBef>
                <a:spcPts val="1200"/>
              </a:spcBef>
              <a:buNone/>
            </a:pP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Косолапый</a:t>
            </a:r>
          </a:p>
          <a:p>
            <a:pPr marL="180000">
              <a:lnSpc>
                <a:spcPct val="110000"/>
              </a:lnSpc>
              <a:spcBef>
                <a:spcPts val="1200"/>
              </a:spcBef>
              <a:buNone/>
            </a:pP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Ряба</a:t>
            </a:r>
          </a:p>
          <a:p>
            <a:pPr marL="180000">
              <a:lnSpc>
                <a:spcPct val="110000"/>
              </a:lnSpc>
              <a:spcBef>
                <a:spcPts val="1200"/>
              </a:spcBef>
              <a:buNone/>
            </a:pP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Квакушка</a:t>
            </a:r>
          </a:p>
          <a:p>
            <a:pPr marL="180000">
              <a:lnSpc>
                <a:spcPct val="110000"/>
              </a:lnSpc>
              <a:spcBef>
                <a:spcPts val="1200"/>
              </a:spcBef>
              <a:buNone/>
            </a:pP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Ни головы, ни ножек</a:t>
            </a:r>
          </a:p>
          <a:p>
            <a:pPr marL="180000">
              <a:lnSpc>
                <a:spcPct val="110000"/>
              </a:lnSpc>
              <a:spcBef>
                <a:spcPts val="1200"/>
              </a:spcBef>
              <a:buNone/>
            </a:pP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Серый</a:t>
            </a:r>
          </a:p>
          <a:p>
            <a:pPr marL="180000">
              <a:lnSpc>
                <a:spcPct val="110000"/>
              </a:lnSpc>
              <a:spcBef>
                <a:spcPts val="1200"/>
              </a:spcBef>
              <a:buNone/>
            </a:pP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Румяный</a:t>
            </a:r>
          </a:p>
          <a:p>
            <a:pPr marL="180000">
              <a:lnSpc>
                <a:spcPct val="110000"/>
              </a:lnSpc>
              <a:spcBef>
                <a:spcPts val="1200"/>
              </a:spcBef>
              <a:buNone/>
            </a:pP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Золотой гребешок</a:t>
            </a:r>
            <a:endParaRPr lang="ru-RU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3071802" y="2071678"/>
            <a:ext cx="1785950" cy="135732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16200000" flipH="1">
            <a:off x="3107521" y="2607463"/>
            <a:ext cx="1857388" cy="17859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V="1">
            <a:off x="2786050" y="2071678"/>
            <a:ext cx="2071702" cy="9286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V="1">
            <a:off x="2857488" y="3000372"/>
            <a:ext cx="2000264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16200000" flipH="1">
            <a:off x="3143240" y="4071942"/>
            <a:ext cx="1857388" cy="17145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flipV="1">
            <a:off x="2857488" y="2571744"/>
            <a:ext cx="2000264" cy="18573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V="1">
            <a:off x="3071802" y="4071942"/>
            <a:ext cx="1785950" cy="857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3286116" y="5429264"/>
            <a:ext cx="1571636" cy="10001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flipV="1">
            <a:off x="2786050" y="5429264"/>
            <a:ext cx="2143140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flipV="1">
            <a:off x="2928926" y="5000636"/>
            <a:ext cx="1928826" cy="14287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Задание №4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300" b="1" dirty="0" smtClean="0"/>
              <a:t>Вопрос-ответ «О животных»</a:t>
            </a:r>
            <a:endParaRPr lang="ru-RU" sz="33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857364"/>
            <a:ext cx="5429288" cy="4357718"/>
          </a:xfrm>
        </p:spPr>
        <p:txBody>
          <a:bodyPr>
            <a:normAutofit fontScale="62500" lnSpcReduction="20000"/>
          </a:bodyPr>
          <a:lstStyle/>
          <a:p>
            <a:pPr marL="540000" indent="-540000">
              <a:buFont typeface="+mj-lt"/>
              <a:buAutoNum type="arabicPeriod"/>
            </a:pPr>
            <a:r>
              <a:rPr lang="ru-RU" sz="2600" dirty="0" smtClean="0"/>
              <a:t>Птицы, которые не знают своей матери.</a:t>
            </a:r>
          </a:p>
          <a:p>
            <a:pPr marL="540000" indent="-540000">
              <a:buFont typeface="+mj-lt"/>
              <a:buAutoNum type="arabicPeriod"/>
            </a:pPr>
            <a:r>
              <a:rPr lang="ru-RU" sz="2600" dirty="0" smtClean="0"/>
              <a:t>Чем питаются журавли, цапли?</a:t>
            </a:r>
          </a:p>
          <a:p>
            <a:pPr marL="540000" indent="-540000">
              <a:buFont typeface="+mj-lt"/>
              <a:buAutoNum type="arabicPeriod"/>
            </a:pPr>
            <a:r>
              <a:rPr lang="ru-RU" sz="2600" dirty="0" smtClean="0"/>
              <a:t>В воде купается, а сух остается?</a:t>
            </a:r>
          </a:p>
          <a:p>
            <a:pPr marL="540000" indent="-540000">
              <a:buFont typeface="+mj-lt"/>
              <a:buAutoNum type="arabicPeriod"/>
            </a:pPr>
            <a:r>
              <a:rPr lang="ru-RU" sz="2600" dirty="0" smtClean="0"/>
              <a:t>Какой лесной зверёк сушит на деревьях грибы?</a:t>
            </a:r>
          </a:p>
          <a:p>
            <a:pPr marL="540000" indent="-540000">
              <a:buFont typeface="+mj-lt"/>
              <a:buAutoNum type="arabicPeriod"/>
            </a:pPr>
            <a:r>
              <a:rPr lang="ru-RU" sz="2600" dirty="0" smtClean="0"/>
              <a:t>Кто умывается не водой, а языком?</a:t>
            </a:r>
          </a:p>
          <a:p>
            <a:pPr marL="540000" indent="-540000">
              <a:buFont typeface="+mj-lt"/>
              <a:buAutoNum type="arabicPeriod"/>
            </a:pPr>
            <a:r>
              <a:rPr lang="ru-RU" sz="2600" dirty="0" smtClean="0"/>
              <a:t>Страшный зверь, но  очень любит малину.</a:t>
            </a:r>
          </a:p>
          <a:p>
            <a:pPr marL="540000" indent="-540000">
              <a:buFont typeface="+mj-lt"/>
              <a:buAutoNum type="arabicPeriod"/>
            </a:pPr>
            <a:r>
              <a:rPr lang="ru-RU" sz="2600" dirty="0" smtClean="0"/>
              <a:t>Что ест зимой жаба?</a:t>
            </a:r>
          </a:p>
          <a:p>
            <a:pPr marL="540000" indent="-540000">
              <a:buFont typeface="+mj-lt"/>
              <a:buAutoNum type="arabicPeriod"/>
            </a:pPr>
            <a:r>
              <a:rPr lang="ru-RU" sz="2600" dirty="0" smtClean="0"/>
              <a:t>Можно ли охотиться весной на животных?</a:t>
            </a:r>
          </a:p>
          <a:p>
            <a:pPr marL="540000" indent="-540000">
              <a:buFont typeface="+mj-lt"/>
              <a:buAutoNum type="arabicPeriod"/>
            </a:pPr>
            <a:r>
              <a:rPr lang="ru-RU" sz="2600" dirty="0" smtClean="0"/>
              <a:t>Как называется смена шерсти у животных?</a:t>
            </a:r>
          </a:p>
          <a:p>
            <a:pPr marL="540000" indent="-540000">
              <a:buFont typeface="+mj-lt"/>
              <a:buAutoNum type="arabicPeriod"/>
            </a:pPr>
            <a:r>
              <a:rPr lang="ru-RU" sz="2600" dirty="0" smtClean="0"/>
              <a:t>Место на реке, водоёме, где поят скот и пьют звери?</a:t>
            </a:r>
          </a:p>
          <a:p>
            <a:pPr>
              <a:buFont typeface="+mj-lt"/>
              <a:buAutoNum type="arabicPeriod"/>
            </a:pP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215074" y="1928802"/>
            <a:ext cx="1810752" cy="3139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40000">
              <a:lnSpc>
                <a:spcPct val="80000"/>
              </a:lnSpc>
              <a:spcBef>
                <a:spcPts val="1800"/>
              </a:spcBef>
              <a:buNone/>
            </a:pP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Кукушата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357950" y="2357430"/>
            <a:ext cx="2063385" cy="3139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40000">
              <a:lnSpc>
                <a:spcPct val="80000"/>
              </a:lnSpc>
              <a:spcBef>
                <a:spcPts val="1800"/>
              </a:spcBef>
              <a:buNone/>
            </a:pP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Лягушками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072198" y="2714620"/>
            <a:ext cx="1821524" cy="3139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40000">
              <a:lnSpc>
                <a:spcPct val="80000"/>
              </a:lnSpc>
              <a:spcBef>
                <a:spcPts val="1800"/>
              </a:spcBef>
              <a:buNone/>
            </a:pP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Гусь, утка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357950" y="3143248"/>
            <a:ext cx="1382751" cy="3139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40000">
              <a:lnSpc>
                <a:spcPct val="80000"/>
              </a:lnSpc>
              <a:spcBef>
                <a:spcPts val="1800"/>
              </a:spcBef>
              <a:buNone/>
            </a:pP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Белка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6643702" y="3500438"/>
            <a:ext cx="1485278" cy="3139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40000">
              <a:lnSpc>
                <a:spcPct val="80000"/>
              </a:lnSpc>
              <a:spcBef>
                <a:spcPts val="1800"/>
              </a:spcBef>
              <a:buNone/>
            </a:pP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Кошка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6429388" y="3929066"/>
            <a:ext cx="1722844" cy="3139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40000">
              <a:lnSpc>
                <a:spcPct val="80000"/>
              </a:lnSpc>
              <a:spcBef>
                <a:spcPts val="1800"/>
              </a:spcBef>
              <a:buNone/>
            </a:pP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Медведь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6215074" y="4357694"/>
            <a:ext cx="2157770" cy="3139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40000">
              <a:lnSpc>
                <a:spcPct val="80000"/>
              </a:lnSpc>
              <a:spcBef>
                <a:spcPts val="1800"/>
              </a:spcBef>
              <a:buNone/>
            </a:pP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Ничего, спит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6500826" y="4786322"/>
            <a:ext cx="1100814" cy="3139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40000">
              <a:lnSpc>
                <a:spcPct val="80000"/>
              </a:lnSpc>
              <a:spcBef>
                <a:spcPts val="1800"/>
              </a:spcBef>
              <a:buNone/>
            </a:pP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Нет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6715140" y="5143512"/>
            <a:ext cx="1569660" cy="3139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40000">
              <a:lnSpc>
                <a:spcPct val="80000"/>
              </a:lnSpc>
              <a:spcBef>
                <a:spcPts val="1800"/>
              </a:spcBef>
              <a:buNone/>
            </a:pP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Линька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6500826" y="5572140"/>
            <a:ext cx="1767215" cy="3139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40000">
              <a:lnSpc>
                <a:spcPct val="80000"/>
              </a:lnSpc>
              <a:spcBef>
                <a:spcPts val="1800"/>
              </a:spcBef>
              <a:buNone/>
            </a:pP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водопой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4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000108"/>
            <a:ext cx="8501122" cy="2857520"/>
          </a:xfrm>
        </p:spPr>
        <p:txBody>
          <a:bodyPr>
            <a:noAutofit/>
          </a:bodyPr>
          <a:lstStyle/>
          <a:p>
            <a:pPr algn="l"/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«Когда я смотрю на животное, то меня, как в детстве, поражает, что это существо, как человек, но живет по-особому, и смотрит по-особому, и что-то думает»</a:t>
            </a:r>
            <a:br>
              <a:rPr lang="ru-RU" sz="3600" b="1" dirty="0" smtClean="0"/>
            </a:br>
            <a:r>
              <a:rPr lang="ru-RU" sz="3600" b="1" dirty="0" smtClean="0"/>
              <a:t>                              Е. </a:t>
            </a:r>
            <a:r>
              <a:rPr lang="ru-RU" sz="3600" b="1" dirty="0" err="1" smtClean="0"/>
              <a:t>Чарушин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endParaRPr lang="ru-RU" sz="2800" b="1" dirty="0"/>
          </a:p>
        </p:txBody>
      </p:sp>
      <p:pic>
        <p:nvPicPr>
          <p:cNvPr id="6147" name="Picture 3" descr="D:\Doc\Новая папка\коти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3286124"/>
            <a:ext cx="2643206" cy="3007787"/>
          </a:xfrm>
          <a:prstGeom prst="rect">
            <a:avLst/>
          </a:prstGeom>
          <a:noFill/>
        </p:spPr>
      </p:pic>
      <p:pic>
        <p:nvPicPr>
          <p:cNvPr id="6148" name="Picture 4" descr="D:\Doc\Новая папка\олененок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68" y="4357694"/>
            <a:ext cx="2858105" cy="2104279"/>
          </a:xfrm>
          <a:prstGeom prst="rect">
            <a:avLst/>
          </a:prstGeom>
          <a:noFill/>
        </p:spPr>
      </p:pic>
      <p:pic>
        <p:nvPicPr>
          <p:cNvPr id="6151" name="Picture 7" descr="D:\Doc\Новая папка\воробьи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15140" y="3786190"/>
            <a:ext cx="1993529" cy="28289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28600"/>
            <a:ext cx="790101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Задание №5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«Моя первая зоология»</a:t>
            </a:r>
            <a:r>
              <a:rPr lang="ru-RU" sz="3300" b="1" dirty="0" smtClean="0"/>
              <a:t/>
            </a:r>
            <a:br>
              <a:rPr lang="ru-RU" sz="3300" b="1" dirty="0" smtClean="0"/>
            </a:br>
            <a:r>
              <a:rPr lang="ru-RU" sz="3300" b="1" dirty="0" smtClean="0"/>
              <a:t/>
            </a:r>
            <a:br>
              <a:rPr lang="ru-RU" sz="3300" b="1" dirty="0" smtClean="0"/>
            </a:br>
            <a:r>
              <a:rPr lang="ru-RU" sz="3300" b="1" i="1" dirty="0" smtClean="0"/>
              <a:t>Отгадай животное по описанию.</a:t>
            </a:r>
            <a:endParaRPr lang="ru-RU" sz="33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2214554"/>
            <a:ext cx="7901014" cy="391160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</a:t>
            </a:r>
            <a:r>
              <a:rPr lang="ru-RU" sz="2800" dirty="0" smtClean="0"/>
              <a:t>В темном лесу, у лесной тропинки, залег зверь. Это… - кошка ростом с большую собаку. Хвост у неё короткий, уши с кисточкой, шкура в пятнышках. Лежит … на толстом суку и ждет. Не ходи под этим деревом – попадёшь в её когти. Она с дерева так и бросится на добычу.</a:t>
            </a:r>
          </a:p>
          <a:p>
            <a:pPr>
              <a:buNone/>
            </a:pPr>
            <a:endParaRPr lang="ru-RU" sz="2800" dirty="0"/>
          </a:p>
        </p:txBody>
      </p:sp>
      <p:pic>
        <p:nvPicPr>
          <p:cNvPr id="1028" name="Picture 4" descr="D:\Doc\Новая папка\м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4929198"/>
            <a:ext cx="2017179" cy="1638291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4071934" y="6286520"/>
            <a:ext cx="6671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рысь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28600"/>
            <a:ext cx="7901014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857224" y="214291"/>
            <a:ext cx="7829576" cy="27146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           Она зимой мышкует – мышей ловит. ... Встала на пенёк, чтобы подальше было видно, и слушает, и смотрит: где под снегом мышь пискнет, где снег чуть-чуть шевельнётся. Услышит, заметит – кинется. Готово: попалась мышь в зубы рыжей пушистой охотнице! </a:t>
            </a:r>
            <a:endParaRPr lang="ru-RU" sz="2800" dirty="0"/>
          </a:p>
        </p:txBody>
      </p:sp>
      <p:pic>
        <p:nvPicPr>
          <p:cNvPr id="1026" name="Picture 2" descr="D:\Doc\Новая папка\i_0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2857496"/>
            <a:ext cx="2671227" cy="357190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071934" y="6286520"/>
            <a:ext cx="6351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лиса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428605"/>
            <a:ext cx="8186766" cy="35719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dirty="0" smtClean="0"/>
              <a:t>            …  весёлые, смешные зверьки, будто маленькие хвостатые человечки. Мордочки сморщенные, как у старушек. Черные ручки тоже совсем человеческие. А ноги – совсем как руки с длинными пальцами. Ими … и чешутся, и хватают, что им надо, и дерутся. Целый день … путешествуют по деревьям. Кричат, дерутся, с ветки на ветку скачут.</a:t>
            </a:r>
            <a:endParaRPr lang="ru-RU" sz="2800" dirty="0"/>
          </a:p>
        </p:txBody>
      </p:sp>
      <p:pic>
        <p:nvPicPr>
          <p:cNvPr id="2050" name="Picture 2" descr="D:\Doc\Новая папка\обез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16" y="3929066"/>
            <a:ext cx="2133600" cy="250507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857620" y="6215082"/>
            <a:ext cx="10951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обезьяна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214291"/>
            <a:ext cx="8043890" cy="342902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800" dirty="0" smtClean="0"/>
              <a:t>           Ветка в лесу не хрустнула, лист не шевельнулся – из густых джунглей неслышно вышел огромный дикий …  .   Стоит … , будто серая гора высится: ноги, как бревна, уши, как два паруса, длинные клыки кривые и крепкие. Вытянул … хобот, вырвал из земли куст, сунул его целиком в рот и стал жевать. Никого не боится такой силач, никто ему не страшен.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050" name="Picture 2" descr="D:\Doc\Новая папка\ктокак живет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3762705"/>
            <a:ext cx="3357586" cy="266368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929058" y="6286520"/>
            <a:ext cx="6447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слон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214290"/>
            <a:ext cx="7829576" cy="3286147"/>
          </a:xfrm>
        </p:spPr>
        <p:txBody>
          <a:bodyPr>
            <a:noAutofit/>
          </a:bodyPr>
          <a:lstStyle/>
          <a:p>
            <a:r>
              <a:rPr lang="ru-RU" sz="2800" dirty="0" smtClean="0"/>
              <a:t>    А ну-ка лезь на пенёк, сорви ягодки!  Не свались, не ушибись! Хоть мы, … , косолапы, а ловкачи! Мы так бегать умеем – лошадь догоним. На деревьях лазим, в воду ныряем. Тяжёлые пни выворачиваем, жирных жуков ищем. Мы мёд и траву едим, корешки и ягоды. А  </a:t>
            </a:r>
            <a:r>
              <a:rPr lang="ru-RU" sz="2800" dirty="0" err="1" smtClean="0"/>
              <a:t>дичинка</a:t>
            </a:r>
            <a:r>
              <a:rPr lang="ru-RU" sz="2800" dirty="0" smtClean="0"/>
              <a:t> попадёт – и ей рады.</a:t>
            </a:r>
            <a:endParaRPr lang="ru-RU" sz="2800" dirty="0"/>
          </a:p>
        </p:txBody>
      </p:sp>
      <p:pic>
        <p:nvPicPr>
          <p:cNvPr id="3074" name="Picture 2" descr="D:\Doc\Новая папка\медвежоно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3286124"/>
            <a:ext cx="3581389" cy="285248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214810" y="6143644"/>
            <a:ext cx="10407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медведь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214290"/>
            <a:ext cx="8043890" cy="3857651"/>
          </a:xfrm>
        </p:spPr>
        <p:txBody>
          <a:bodyPr>
            <a:noAutofit/>
          </a:bodyPr>
          <a:lstStyle/>
          <a:p>
            <a:r>
              <a:rPr lang="ru-RU" sz="2800" dirty="0" smtClean="0"/>
              <a:t>    Лежит … в теплой воде на самом солнцепёке, греется. Зубастую пасть закрыл, гребенчатым хвостом не шевельнёт. Будто просто гнилая коряга валяется в воде, а не живой зверь. Лежит … в воде у самого берега, ждет добычу. Придет зебра или антилопа к реке воды напиться – он ударит зверя своим сильным хвостом, сшибёт с ног. Ухватит зубастой пастью и утащит в воду, на дно.</a:t>
            </a:r>
            <a:endParaRPr lang="ru-RU" sz="2800" dirty="0"/>
          </a:p>
        </p:txBody>
      </p:sp>
      <p:pic>
        <p:nvPicPr>
          <p:cNvPr id="3074" name="Picture 2" descr="D:\Doc\Новая папка\крокод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55" y="3812453"/>
            <a:ext cx="2071701" cy="282104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071934" y="6286520"/>
            <a:ext cx="11255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крокодил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14291"/>
            <a:ext cx="8329642" cy="407196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</a:t>
            </a:r>
            <a:r>
              <a:rPr lang="ru-RU" dirty="0" err="1" smtClean="0"/>
              <a:t>Кря</a:t>
            </a:r>
            <a:r>
              <a:rPr lang="ru-RU" dirty="0" smtClean="0"/>
              <a:t>, </a:t>
            </a:r>
            <a:r>
              <a:rPr lang="ru-RU" dirty="0" err="1" smtClean="0"/>
              <a:t>кря</a:t>
            </a:r>
            <a:r>
              <a:rPr lang="ru-RU" dirty="0" smtClean="0"/>
              <a:t> ….!</a:t>
            </a:r>
          </a:p>
          <a:p>
            <a:pPr>
              <a:buNone/>
            </a:pPr>
            <a:r>
              <a:rPr lang="ru-RU" dirty="0" smtClean="0"/>
              <a:t>       </a:t>
            </a:r>
            <a:r>
              <a:rPr lang="ru-RU" dirty="0" err="1" smtClean="0"/>
              <a:t>Кря,кря</a:t>
            </a:r>
            <a:r>
              <a:rPr lang="ru-RU" dirty="0" smtClean="0"/>
              <a:t>, маленькие!</a:t>
            </a:r>
          </a:p>
          <a:p>
            <a:pPr>
              <a:buNone/>
            </a:pPr>
            <a:r>
              <a:rPr lang="ru-RU" dirty="0" smtClean="0"/>
              <a:t>       Вы, как лодочки, плавайте!</a:t>
            </a:r>
          </a:p>
          <a:p>
            <a:pPr>
              <a:buNone/>
            </a:pPr>
            <a:r>
              <a:rPr lang="ru-RU" dirty="0" smtClean="0"/>
              <a:t>        Ногами, как вёслами, воду загребайте! Ныряйте и до самого дна доставайте. А на дне , в озерке, подводная трава, вкусная тина и жирные червяки. Ешьте побольше! Растите побыстрее!</a:t>
            </a:r>
            <a:endParaRPr lang="ru-RU" dirty="0"/>
          </a:p>
        </p:txBody>
      </p:sp>
      <p:pic>
        <p:nvPicPr>
          <p:cNvPr id="4098" name="Picture 2" descr="D:\Doc\Новая папка\char_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3143248"/>
            <a:ext cx="2521427" cy="350046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071934" y="6286520"/>
            <a:ext cx="15950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Утка с утятами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142984"/>
            <a:ext cx="8043890" cy="250033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Берегитесь, овцы в хлевах, берегитесь, телята, жеребята, лошади, коровы!   … -Разбойник на охоту вышел. Вы, собаки, громче, лайте, … пугайте! А ты, сторож, заряди-ка своё ружьё пулей!</a:t>
            </a:r>
            <a:endParaRPr lang="ru-RU" dirty="0"/>
          </a:p>
        </p:txBody>
      </p:sp>
      <p:pic>
        <p:nvPicPr>
          <p:cNvPr id="5122" name="Picture 2" descr="D:\Doc\Новая папка\волк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2428868"/>
            <a:ext cx="3377597" cy="401660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572000" y="6286520"/>
            <a:ext cx="6516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Волк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28600"/>
            <a:ext cx="8115328" cy="2986086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/>
              <a:t>Ходил … по степи. Таскал на горбах тяжёлые вьюки. Очень устал, даже похудел; наконец привели его домой на отдых. Вот он лежит в хлеву, ноги под себя подогнул. Сено, солому жуёт. Ты только смотри его не дразни, а то он рассердится и в тебя плюнет. 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3429000"/>
            <a:ext cx="8115328" cy="26971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7410" name="Picture 2" descr="D:\Doc\Загрузки\image07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16" y="3500438"/>
            <a:ext cx="2452691" cy="257233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929058" y="6072206"/>
            <a:ext cx="10716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Верблюд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286000"/>
            <a:ext cx="8186766" cy="38401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9600" b="1" i="1" dirty="0" smtClean="0">
                <a:solidFill>
                  <a:schemeClr val="accent1">
                    <a:lumMod val="50000"/>
                  </a:schemeClr>
                </a:solidFill>
              </a:rPr>
              <a:t>Спасибо за внимание!</a:t>
            </a:r>
            <a:endParaRPr lang="ru-RU" sz="96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28600"/>
            <a:ext cx="76867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Дом Евгения </a:t>
            </a:r>
            <a:r>
              <a:rPr lang="ru-RU" b="1" dirty="0" err="1" smtClean="0"/>
              <a:t>Чарушина</a:t>
            </a:r>
            <a:r>
              <a:rPr lang="ru-RU" b="1" dirty="0" smtClean="0"/>
              <a:t> в Вятке</a:t>
            </a:r>
            <a:endParaRPr lang="ru-RU" b="1" dirty="0"/>
          </a:p>
        </p:txBody>
      </p:sp>
      <p:pic>
        <p:nvPicPr>
          <p:cNvPr id="4" name="Picture 2" descr="D:\Doc\дом чарушина в вятке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785926"/>
            <a:ext cx="6786610" cy="47149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186766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b="1" dirty="0" smtClean="0"/>
              <a:t>«Я приучился с детства понимать животного – понимать его движение и мимику. Мне и сейчас даже странно видеть, что некоторые вовсе не понимают животное»</a:t>
            </a:r>
            <a:br>
              <a:rPr lang="ru-RU" sz="2000" b="1" dirty="0" smtClean="0"/>
            </a:br>
            <a:r>
              <a:rPr lang="ru-RU" sz="2000" b="1" dirty="0" smtClean="0"/>
              <a:t>                                                                    Е. </a:t>
            </a:r>
            <a:r>
              <a:rPr lang="ru-RU" sz="2000" b="1" dirty="0" err="1" smtClean="0"/>
              <a:t>Чарушин</a:t>
            </a:r>
            <a:endParaRPr lang="ru-RU" sz="2000" b="1" dirty="0"/>
          </a:p>
        </p:txBody>
      </p:sp>
      <p:pic>
        <p:nvPicPr>
          <p:cNvPr id="1026" name="Picture 2" descr="D:\Doc\утки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3438" y="4071943"/>
            <a:ext cx="4349691" cy="2599692"/>
          </a:xfrm>
          <a:prstGeom prst="rect">
            <a:avLst/>
          </a:prstGeom>
          <a:noFill/>
        </p:spPr>
      </p:pic>
      <p:pic>
        <p:nvPicPr>
          <p:cNvPr id="1027" name="Picture 3" descr="D:\Doc\кролики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714488"/>
            <a:ext cx="4214842" cy="2357454"/>
          </a:xfrm>
          <a:prstGeom prst="rect">
            <a:avLst/>
          </a:prstGeom>
          <a:noFill/>
        </p:spPr>
      </p:pic>
      <p:pic>
        <p:nvPicPr>
          <p:cNvPr id="1028" name="Picture 4" descr="D:\Doc\куры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428596" y="4071942"/>
            <a:ext cx="4214843" cy="2571768"/>
          </a:xfrm>
          <a:prstGeom prst="rect">
            <a:avLst/>
          </a:prstGeom>
          <a:noFill/>
        </p:spPr>
      </p:pic>
      <p:pic>
        <p:nvPicPr>
          <p:cNvPr id="1029" name="Picture 5" descr="D:\Doc\коровы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438" y="1714488"/>
            <a:ext cx="4286280" cy="2357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28600"/>
            <a:ext cx="804389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/>
              <a:t>В 1928 году вышла книга Виталия Бианки «</a:t>
            </a:r>
            <a:r>
              <a:rPr lang="ru-RU" sz="3200" b="1" dirty="0" err="1" smtClean="0"/>
              <a:t>Мурзук</a:t>
            </a:r>
            <a:r>
              <a:rPr lang="ru-RU" sz="3200" b="1" dirty="0" smtClean="0"/>
              <a:t>» с первыми рисунками Евгения </a:t>
            </a:r>
            <a:r>
              <a:rPr lang="ru-RU" sz="3200" b="1" dirty="0" err="1" smtClean="0"/>
              <a:t>Чарушина</a:t>
            </a:r>
            <a:r>
              <a:rPr lang="ru-RU" sz="3200" b="1" dirty="0" smtClean="0"/>
              <a:t>	</a:t>
            </a:r>
            <a:endParaRPr lang="ru-RU" sz="3200" dirty="0"/>
          </a:p>
        </p:txBody>
      </p:sp>
      <p:pic>
        <p:nvPicPr>
          <p:cNvPr id="2050" name="Picture 2" descr="D:\Doc\Bianki_myrzyk.jpмарзук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643050"/>
            <a:ext cx="3215682" cy="4898500"/>
          </a:xfrm>
          <a:prstGeom prst="rect">
            <a:avLst/>
          </a:prstGeom>
          <a:noFill/>
        </p:spPr>
      </p:pic>
      <p:pic>
        <p:nvPicPr>
          <p:cNvPr id="2053" name="Picture 5" descr="D:\Doc\марзук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1714488"/>
            <a:ext cx="3475587" cy="2643206"/>
          </a:xfrm>
          <a:prstGeom prst="rect">
            <a:avLst/>
          </a:prstGeom>
          <a:noFill/>
        </p:spPr>
      </p:pic>
      <p:pic>
        <p:nvPicPr>
          <p:cNvPr id="2054" name="Picture 6" descr="D:\Doc\ма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72079" y="4429132"/>
            <a:ext cx="3171755" cy="21871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28600"/>
            <a:ext cx="790101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Первая книга Евгения </a:t>
            </a:r>
            <a:r>
              <a:rPr lang="ru-RU" b="1" dirty="0" err="1" smtClean="0"/>
              <a:t>Чарушина</a:t>
            </a:r>
            <a:r>
              <a:rPr lang="ru-RU" b="1" dirty="0" smtClean="0"/>
              <a:t> «Щур»</a:t>
            </a:r>
            <a:endParaRPr lang="ru-RU" b="1" dirty="0"/>
          </a:p>
        </p:txBody>
      </p:sp>
      <p:pic>
        <p:nvPicPr>
          <p:cNvPr id="7170" name="Picture 2" descr="D:\Doc\Новая папка\iщур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1714488"/>
            <a:ext cx="3643338" cy="4401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115328" cy="285752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/>
              <a:t>До войны Евгений </a:t>
            </a:r>
            <a:r>
              <a:rPr lang="ru-RU" sz="2800" b="1" dirty="0" err="1" smtClean="0"/>
              <a:t>Чарушин</a:t>
            </a:r>
            <a:r>
              <a:rPr lang="ru-RU" sz="2800" b="1" dirty="0" smtClean="0"/>
              <a:t> создал около двух десятков книг </a:t>
            </a:r>
            <a:endParaRPr lang="ru-RU" sz="2800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D:\Doc\Загрузки\2711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142984"/>
            <a:ext cx="2143140" cy="2714644"/>
          </a:xfrm>
          <a:prstGeom prst="rect">
            <a:avLst/>
          </a:prstGeom>
          <a:noFill/>
        </p:spPr>
      </p:pic>
      <p:pic>
        <p:nvPicPr>
          <p:cNvPr id="8196" name="Picture 4" descr="D:\Doc\Загрузки\7853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12" y="1214422"/>
            <a:ext cx="1763413" cy="2643206"/>
          </a:xfrm>
          <a:prstGeom prst="rect">
            <a:avLst/>
          </a:prstGeom>
          <a:noFill/>
        </p:spPr>
      </p:pic>
      <p:pic>
        <p:nvPicPr>
          <p:cNvPr id="8198" name="Picture 6" descr="D:\Doc\Загрузки\i_charushin4_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7554" y="1214422"/>
            <a:ext cx="2320864" cy="2643206"/>
          </a:xfrm>
          <a:prstGeom prst="rect">
            <a:avLst/>
          </a:prstGeom>
          <a:noFill/>
        </p:spPr>
      </p:pic>
      <p:pic>
        <p:nvPicPr>
          <p:cNvPr id="8199" name="Picture 7" descr="D:\Doc\Загрузки\images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14942" y="4000504"/>
            <a:ext cx="2052372" cy="2643206"/>
          </a:xfrm>
          <a:prstGeom prst="rect">
            <a:avLst/>
          </a:prstGeom>
          <a:noFill/>
        </p:spPr>
      </p:pic>
      <p:pic>
        <p:nvPicPr>
          <p:cNvPr id="8200" name="Picture 8" descr="D:\Doc\Загрузки\i_charushin2_3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857356" y="3929066"/>
            <a:ext cx="1912053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28600"/>
            <a:ext cx="8186766" cy="220026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/>
              <a:t>…Всю жизнь </a:t>
            </a:r>
            <a:r>
              <a:rPr lang="ru-RU" sz="2800" dirty="0" err="1" smtClean="0"/>
              <a:t>Чарушин</a:t>
            </a:r>
            <a:r>
              <a:rPr lang="ru-RU" sz="2800" dirty="0" smtClean="0"/>
              <a:t> с огромным уважением относился к своим читателям. Его радовало, что звери, которых он рисовал, нравятся детям: «…для них не станешь сюсюкать в картинках, как это делается в других странах, не станешь рисовать пупсиков…»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428868"/>
            <a:ext cx="8258204" cy="369729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9218" name="Picture 2" descr="D:\Doc\Новая папка\оленено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4929198"/>
            <a:ext cx="2357454" cy="1735676"/>
          </a:xfrm>
          <a:prstGeom prst="rect">
            <a:avLst/>
          </a:prstGeom>
          <a:noFill/>
        </p:spPr>
      </p:pic>
      <p:pic>
        <p:nvPicPr>
          <p:cNvPr id="9219" name="Picture 3" descr="D:\Doc\Новая папка\птицы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4786322"/>
            <a:ext cx="1448763" cy="1857388"/>
          </a:xfrm>
          <a:prstGeom prst="rect">
            <a:avLst/>
          </a:prstGeom>
          <a:noFill/>
        </p:spPr>
      </p:pic>
      <p:pic>
        <p:nvPicPr>
          <p:cNvPr id="9220" name="Picture 4" descr="D:\Doc\Новая папка\images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72264" y="2456648"/>
            <a:ext cx="1857388" cy="2218547"/>
          </a:xfrm>
          <a:prstGeom prst="rect">
            <a:avLst/>
          </a:prstGeom>
          <a:noFill/>
        </p:spPr>
      </p:pic>
      <p:pic>
        <p:nvPicPr>
          <p:cNvPr id="9222" name="Picture 6" descr="D:\Doc\Загрузки\t_1201_127074342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472" y="2500306"/>
            <a:ext cx="3163195" cy="2324948"/>
          </a:xfrm>
          <a:prstGeom prst="rect">
            <a:avLst/>
          </a:prstGeom>
          <a:noFill/>
        </p:spPr>
      </p:pic>
      <p:pic>
        <p:nvPicPr>
          <p:cNvPr id="9223" name="Picture 7" descr="D:\Doc\Загрузки\835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071935" y="2520400"/>
            <a:ext cx="2071701" cy="2265922"/>
          </a:xfrm>
          <a:prstGeom prst="rect">
            <a:avLst/>
          </a:prstGeom>
          <a:noFill/>
        </p:spPr>
      </p:pic>
      <p:pic>
        <p:nvPicPr>
          <p:cNvPr id="9225" name="Picture 9" descr="D:\Doc\Новая папка\серые неясыти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786578" y="4643446"/>
            <a:ext cx="1557140" cy="2001091"/>
          </a:xfrm>
          <a:prstGeom prst="rect">
            <a:avLst/>
          </a:prstGeom>
          <a:noFill/>
        </p:spPr>
      </p:pic>
      <p:pic>
        <p:nvPicPr>
          <p:cNvPr id="9226" name="Picture 10" descr="D:\Doc\Новая папка\воробьи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14678" y="4857760"/>
            <a:ext cx="1301528" cy="1846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-357214"/>
            <a:ext cx="8215370" cy="3143272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/>
              <a:t>Евгений </a:t>
            </a:r>
            <a:r>
              <a:rPr lang="ru-RU" b="1" i="1" dirty="0" err="1" smtClean="0"/>
              <a:t>Чарушин</a:t>
            </a:r>
            <a:r>
              <a:rPr lang="ru-RU" b="1" i="1" dirty="0" smtClean="0"/>
              <a:t> «</a:t>
            </a:r>
            <a:r>
              <a:rPr lang="ru-RU" b="1" i="1" dirty="0" err="1" smtClean="0"/>
              <a:t>Волчишко</a:t>
            </a:r>
            <a:r>
              <a:rPr lang="ru-RU" b="1" i="1" dirty="0" smtClean="0"/>
              <a:t>»</a:t>
            </a:r>
            <a:br>
              <a:rPr lang="ru-RU" b="1" i="1" dirty="0" smtClean="0"/>
            </a:br>
            <a:r>
              <a:rPr lang="ru-RU" sz="2200" b="1" i="1" dirty="0" smtClean="0"/>
              <a:t>».</a:t>
            </a:r>
            <a:endParaRPr lang="ru-RU" sz="22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857364"/>
            <a:ext cx="8115328" cy="4786346"/>
          </a:xfrm>
        </p:spPr>
        <p:txBody>
          <a:bodyPr/>
          <a:lstStyle/>
          <a:p>
            <a:r>
              <a:rPr lang="ru-RU" b="1" i="1" dirty="0" smtClean="0"/>
              <a:t>   В рассказе «</a:t>
            </a:r>
            <a:r>
              <a:rPr lang="ru-RU" b="1" i="1" dirty="0" err="1" smtClean="0"/>
              <a:t>Волчишко</a:t>
            </a:r>
            <a:r>
              <a:rPr lang="ru-RU" b="1" i="1" dirty="0" smtClean="0"/>
              <a:t>» речь идет о маленьком зверёныше, принесённом в комнату из волчьего логова  в лесу. Перепуганный </a:t>
            </a:r>
            <a:r>
              <a:rPr lang="ru-RU" b="1" i="1" dirty="0" err="1" smtClean="0"/>
              <a:t>волчишко</a:t>
            </a:r>
            <a:r>
              <a:rPr lang="ru-RU" b="1" i="1" dirty="0" smtClean="0"/>
              <a:t> забился под кресло. Только ночью он вылез, «походил, походил, понюхал, а потом сел и завыл». Утром «вылез из-под кресла </a:t>
            </a:r>
            <a:r>
              <a:rPr lang="ru-RU" b="1" i="1" dirty="0" err="1" smtClean="0"/>
              <a:t>волчишко</a:t>
            </a:r>
            <a:r>
              <a:rPr lang="ru-RU" b="1" i="1" dirty="0" smtClean="0"/>
              <a:t>, подполз к двери, а дверь- то открыта!...»</a:t>
            </a:r>
          </a:p>
        </p:txBody>
      </p:sp>
      <p:pic>
        <p:nvPicPr>
          <p:cNvPr id="10242" name="Picture 2" descr="D:\Doc\Загрузки\2711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68" y="4071942"/>
            <a:ext cx="2030344" cy="2571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eme_Mod_theme">
  <a:themeElements>
    <a:clrScheme name="Mod">
      <a:dk1>
        <a:sysClr val="windowText" lastClr="000000"/>
      </a:dk1>
      <a:lt1>
        <a:sysClr val="window" lastClr="FFFFFF"/>
      </a:lt1>
      <a:dk2>
        <a:srgbClr val="065218"/>
      </a:dk2>
      <a:lt2>
        <a:srgbClr val="EDF3AE"/>
      </a:lt2>
      <a:accent1>
        <a:srgbClr val="8FCB17"/>
      </a:accent1>
      <a:accent2>
        <a:srgbClr val="769F11"/>
      </a:accent2>
      <a:accent3>
        <a:srgbClr val="D4E336"/>
      </a:accent3>
      <a:accent4>
        <a:srgbClr val="0C8228"/>
      </a:accent4>
      <a:accent5>
        <a:srgbClr val="C0EDA8"/>
      </a:accent5>
      <a:accent6>
        <a:srgbClr val="3B4F18"/>
      </a:accent6>
      <a:hlink>
        <a:srgbClr val="0A6A21"/>
      </a:hlink>
      <a:folHlink>
        <a:srgbClr val="406EA5"/>
      </a:folHlink>
    </a:clrScheme>
    <a:fontScheme name="Mod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od">
      <a:fillStyleLst>
        <a:solidFill>
          <a:schemeClr val="phClr"/>
        </a:solidFill>
        <a:solidFill>
          <a:schemeClr val="phClr">
            <a:tint val="80000"/>
          </a:schemeClr>
        </a:solidFill>
        <a:solidFill>
          <a:schemeClr val="phClr">
            <a:shade val="30000"/>
            <a:satMod val="150000"/>
          </a:schemeClr>
        </a:solidFill>
      </a:fillStyleLst>
      <a:lnStyleLst>
        <a:ln w="9525" cap="flat" cmpd="sng" algn="ctr">
          <a:solidFill>
            <a:schemeClr val="phClr">
              <a:tint val="90000"/>
              <a:satMod val="105000"/>
            </a:schemeClr>
          </a:solidFill>
          <a:prstDash val="solid"/>
        </a:ln>
        <a:ln w="50800" cap="flat" cmpd="sng" algn="ctr">
          <a:solidFill>
            <a:schemeClr val="phClr">
              <a:tint val="90000"/>
            </a:schemeClr>
          </a:solidFill>
          <a:prstDash val="solid"/>
        </a:ln>
        <a:ln w="76200" cap="flat" cmpd="dbl" algn="ctr">
          <a:solidFill>
            <a:schemeClr val="phClr">
              <a:tint val="9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76200" dist="25400" dir="5400000" sx="101000" sy="101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50800" dir="5400000" sx="101000" sy="101000" rotWithShape="0">
              <a:srgbClr val="000000">
                <a:alpha val="50000"/>
              </a:srgbClr>
            </a:outerShdw>
            <a:reflection blurRad="12700" stA="30000" endPos="30000" dist="50800" dir="5400000" sy="-100000" rotWithShape="0"/>
          </a:effectLst>
          <a:scene3d>
            <a:camera prst="orthographicFront">
              <a:rot lat="0" lon="0" rev="0"/>
            </a:camera>
            <a:lightRig rig="twoPt" dir="t">
              <a:rot lat="0" lon="0" rev="5400000"/>
            </a:lightRig>
          </a:scene3d>
          <a:sp3d prstMaterial="softmetal">
            <a:bevelT w="63500" h="25400" prst="coolSlant"/>
          </a:sp3d>
        </a:effectStyle>
      </a:effectStyleLst>
      <a:bgFillStyleLst>
        <a:solidFill>
          <a:schemeClr val="phClr">
            <a:satMod val="125000"/>
          </a:schemeClr>
        </a:solidFill>
        <a:solidFill>
          <a:schemeClr val="phClr">
            <a:shade val="30000"/>
            <a:satMod val="150000"/>
          </a:schemeClr>
        </a:solidFill>
        <a:gradFill>
          <a:gsLst>
            <a:gs pos="0">
              <a:schemeClr val="phClr">
                <a:tint val="100000"/>
                <a:shade val="80000"/>
                <a:satMod val="135000"/>
              </a:schemeClr>
            </a:gs>
            <a:gs pos="55000">
              <a:schemeClr val="phClr">
                <a:tint val="70000"/>
                <a:shade val="100000"/>
                <a:satMod val="150000"/>
              </a:schemeClr>
            </a:gs>
            <a:gs pos="100000">
              <a:schemeClr val="phClr">
                <a:tint val="70000"/>
                <a:shade val="100000"/>
                <a:satMod val="15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592</TotalTime>
  <Words>1347</Words>
  <Application>Microsoft Office PowerPoint</Application>
  <PresentationFormat>Экран (4:3)</PresentationFormat>
  <Paragraphs>181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Theme_Mod_theme</vt:lpstr>
      <vt:lpstr>     </vt:lpstr>
      <vt:lpstr> «Когда я смотрю на животное, то меня, как в детстве, поражает, что это существо, как человек, но живет по-особому, и смотрит по-особому, и что-то думает»                               Е. Чарушин   </vt:lpstr>
      <vt:lpstr>Дом Евгения Чарушина в Вятке</vt:lpstr>
      <vt:lpstr>«Я приучился с детства понимать животного – понимать его движение и мимику. Мне и сейчас даже странно видеть, что некоторые вовсе не понимают животное»                                                                     Е. Чарушин</vt:lpstr>
      <vt:lpstr>В 1928 году вышла книга Виталия Бианки «Мурзук» с первыми рисунками Евгения Чарушина </vt:lpstr>
      <vt:lpstr>Первая книга Евгения Чарушина «Щур»</vt:lpstr>
      <vt:lpstr>До войны Евгений Чарушин создал около двух десятков книг </vt:lpstr>
      <vt:lpstr>…Всю жизнь Чарушин с огромным уважением относился к своим читателям. Его радовало, что звери, которых он рисовал, нравятся детям: «…для них не станешь сюсюкать в картинках, как это делается в других странах, не станешь рисовать пупсиков…»</vt:lpstr>
      <vt:lpstr>Евгений Чарушин «Волчишко» ».</vt:lpstr>
      <vt:lpstr>Кроме работы в издательствах, Евгений Чарушин активно сотрудничал с детскими журналами.</vt:lpstr>
      <vt:lpstr>Как художник Е.Чарушин иллюстрировал сборники русских народных сказок и сказок народов севера,  сказки М. Горького, рассказы и повести В. Бианки, книги Г. Снегирёва и Н. Сладкова , стихи поэтов С. Маршака и К. Чуковского.</vt:lpstr>
      <vt:lpstr>Много работал Е. Чарушин и по художественному фарфору. О лепил фигурки животных, делая образцы, по которым на заводе выпускались готовые изделия из фарфора.</vt:lpstr>
      <vt:lpstr>Слайд 13</vt:lpstr>
      <vt:lpstr>Последней книгой Е. Чарушина – художника стала «Детки в клетке» С. Я. Маршака.</vt:lpstr>
      <vt:lpstr>Труд талантливого художника и писателя был высоко оценён. В 1945 году Е. Чарушину было присвоено звание заслуженного деятеля искусств.  Евгений Чарушин умер в 1965 году. В этом же году ему посмертно было присуждена золотая медаль на международной выставке детской книги в Лейпциге.</vt:lpstr>
      <vt:lpstr>«Знаете ли вы их?»  Кроссворд №1</vt:lpstr>
      <vt:lpstr>Кроссворд №2</vt:lpstr>
      <vt:lpstr>Задание №3 Соедини стрелками названия животных, которые они получили в народе. </vt:lpstr>
      <vt:lpstr>Задание №4 Вопрос-ответ «О животных»</vt:lpstr>
      <vt:lpstr> Задание №5 «Моя первая зоология»  Отгадай животное по описанию.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Ходил … по степи. Таскал на горбах тяжёлые вьюки. Очень устал, даже похудел; наконец привели его домой на отдых. Вот он лежит в хлеву, ноги под себя подогнул. Сено, солому жуёт. Ты только смотри его не дразни, а то он рассердится и в тебя плюнет. </vt:lpstr>
      <vt:lpstr>Слайд 29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70</cp:revision>
  <dcterms:created xsi:type="dcterms:W3CDTF">2011-10-24T15:18:28Z</dcterms:created>
  <dcterms:modified xsi:type="dcterms:W3CDTF">2019-11-24T09:24:47Z</dcterms:modified>
</cp:coreProperties>
</file>