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mbdou14@bk.r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26" y="3390363"/>
            <a:ext cx="6164688" cy="346763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582988"/>
            <a:ext cx="12192000" cy="3727659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/>
            </a:r>
            <a:br>
              <a:rPr lang="ru-RU" i="1" dirty="0" smtClean="0">
                <a:solidFill>
                  <a:schemeClr val="bg1"/>
                </a:solidFill>
                <a:latin typeface="Bahnschrift SemiBold SemiConden" panose="020B0502040204020203" pitchFamily="34" charset="0"/>
              </a:rPr>
            </a:br>
            <a:r>
              <a:rPr lang="ru-RU" i="1" dirty="0" smtClean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/>
            </a:r>
            <a:br>
              <a:rPr lang="ru-RU" i="1" dirty="0" smtClean="0">
                <a:solidFill>
                  <a:schemeClr val="bg1"/>
                </a:solidFill>
                <a:latin typeface="Bahnschrift SemiBold SemiConden" panose="020B0502040204020203" pitchFamily="34" charset="0"/>
              </a:rPr>
            </a:br>
            <a:r>
              <a:rPr lang="ru-RU" i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/>
            </a:r>
            <a:br>
              <a:rPr lang="ru-RU" i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</a:br>
            <a:r>
              <a:rPr lang="ru-RU" i="1" dirty="0" smtClean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/>
            </a:r>
            <a:br>
              <a:rPr lang="ru-RU" i="1" dirty="0" smtClean="0">
                <a:solidFill>
                  <a:schemeClr val="bg1"/>
                </a:solidFill>
                <a:latin typeface="Bahnschrift SemiBold SemiConden" panose="020B0502040204020203" pitchFamily="34" charset="0"/>
              </a:rPr>
            </a:br>
            <a:r>
              <a:rPr lang="ru-RU" i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/>
            </a:r>
            <a:br>
              <a:rPr lang="ru-RU" i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</a:br>
            <a:r>
              <a:rPr lang="ru-RU" i="1" dirty="0" smtClean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/>
            </a:r>
            <a:br>
              <a:rPr lang="ru-RU" i="1" dirty="0" smtClean="0">
                <a:solidFill>
                  <a:schemeClr val="bg1"/>
                </a:solidFill>
                <a:latin typeface="Bahnschrift SemiBold SemiConden" panose="020B0502040204020203" pitchFamily="34" charset="0"/>
              </a:rPr>
            </a:br>
            <a:r>
              <a:rPr lang="ru-RU" i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/>
            </a:r>
            <a:br>
              <a:rPr lang="ru-RU" i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</a:br>
            <a:r>
              <a:rPr lang="ru-RU" i="1" dirty="0" smtClean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/>
            </a:r>
            <a:br>
              <a:rPr lang="ru-RU" i="1" dirty="0" smtClean="0">
                <a:solidFill>
                  <a:schemeClr val="bg1"/>
                </a:solidFill>
                <a:latin typeface="Bahnschrift SemiBold SemiConden" panose="020B0502040204020203" pitchFamily="34" charset="0"/>
              </a:rPr>
            </a:br>
            <a:r>
              <a:rPr lang="ru-RU" i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/>
            </a:r>
            <a:br>
              <a:rPr lang="ru-RU" i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</a:br>
            <a:r>
              <a:rPr lang="ru-RU" i="1" dirty="0">
                <a:solidFill>
                  <a:schemeClr val="bg1"/>
                </a:solidFill>
                <a:latin typeface="Bookman Old Style" panose="02050604050505020204" pitchFamily="18" charset="0"/>
              </a:rPr>
              <a:t>Детский «мастер – класс» как способ развития инициативы и самостоятельности в дошкольном возрасте</a:t>
            </a:r>
            <a:r>
              <a:rPr lang="ru-RU" i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/>
            </a:r>
            <a:br>
              <a:rPr lang="ru-RU" i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</a:br>
            <a:r>
              <a:rPr lang="ru-RU" i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/>
            </a:r>
            <a:br>
              <a:rPr lang="ru-RU" i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</a:br>
            <a:r>
              <a:rPr lang="ru-RU" i="1" dirty="0" smtClean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/>
            </a:r>
            <a:br>
              <a:rPr lang="ru-RU" i="1" dirty="0" smtClean="0">
                <a:solidFill>
                  <a:schemeClr val="bg1"/>
                </a:solidFill>
                <a:latin typeface="Bahnschrift SemiBold SemiConden" panose="020B0502040204020203" pitchFamily="34" charset="0"/>
              </a:rPr>
            </a:br>
            <a:r>
              <a:rPr lang="ru-RU" i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/>
            </a:r>
            <a:br>
              <a:rPr lang="ru-RU" i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</a:br>
            <a:endParaRPr lang="ru-RU" dirty="0">
              <a:solidFill>
                <a:schemeClr val="bg1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91200" y="4758267"/>
            <a:ext cx="6400800" cy="1947333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Подготовила: 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Воспитатель МБДОУ детский сад №14</a:t>
            </a:r>
          </a:p>
          <a:p>
            <a:pPr algn="r"/>
            <a:r>
              <a:rPr lang="ru-RU" dirty="0" err="1" smtClean="0">
                <a:solidFill>
                  <a:schemeClr val="bg1"/>
                </a:solidFill>
              </a:rPr>
              <a:t>Мокрова</a:t>
            </a:r>
            <a:r>
              <a:rPr lang="ru-RU" dirty="0" smtClean="0">
                <a:solidFill>
                  <a:schemeClr val="bg1"/>
                </a:solidFill>
              </a:rPr>
              <a:t> В.А.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69" name="Рисунок 1" descr="12401677931387382913Anonymous_Mail_1_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386" y="623327"/>
            <a:ext cx="152400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ая со стрелкой 2"/>
          <p:cNvSpPr>
            <a:spLocks noChangeShapeType="1"/>
          </p:cNvSpPr>
          <p:nvPr/>
        </p:nvSpPr>
        <p:spPr bwMode="auto">
          <a:xfrm flipV="1">
            <a:off x="3131887" y="528682"/>
            <a:ext cx="5981700" cy="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Rectangle 23"/>
          <p:cNvSpPr>
            <a:spLocks noChangeArrowheads="1"/>
          </p:cNvSpPr>
          <p:nvPr/>
        </p:nvSpPr>
        <p:spPr bwMode="auto">
          <a:xfrm>
            <a:off x="3131887" y="-71482"/>
            <a:ext cx="592822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 ДОШКОЛЬНОЕ ОБРАЗОВАТЕЛЬНОЕ УЧРЕЖДЕНИЕ</a:t>
            </a: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ДЕТСКИЙ САД №14</a:t>
            </a: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МУНИЦИПАЛЬНОГО  ОБРАЗОВАНИЯ ГОРОД  НОВОРОССИЙСК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4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" name="Rectangle 25"/>
          <p:cNvSpPr>
            <a:spLocks noChangeArrowheads="1"/>
          </p:cNvSpPr>
          <p:nvPr/>
        </p:nvSpPr>
        <p:spPr bwMode="auto">
          <a:xfrm>
            <a:off x="3591586" y="566789"/>
            <a:ext cx="475482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353910, Россия, Краснодарский край, г. Новороссийск, ул. Суворовская, 32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8(8617)71-70-99, </a:t>
            </a:r>
            <a:r>
              <a:rPr kumimoji="0" lang="en-US" alt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kumimoji="0" lang="en-US" alt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mail</a:t>
            </a: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kumimoji="0" lang="en-US" altLang="ru-RU" sz="1100" b="0" i="0" u="sng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mbdou</a:t>
            </a:r>
            <a:r>
              <a:rPr kumimoji="0" lang="ru-RU" altLang="ru-RU" sz="1100" b="0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14@</a:t>
            </a:r>
            <a:r>
              <a:rPr kumimoji="0" lang="en-US" altLang="ru-RU" sz="1100" b="0" i="0" u="sng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bk</a:t>
            </a:r>
            <a:r>
              <a:rPr kumimoji="0" lang="ru-RU" altLang="ru-RU" sz="1100" b="0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.</a:t>
            </a:r>
            <a:r>
              <a:rPr kumimoji="0" lang="en-US" altLang="ru-RU" sz="1100" b="0" i="0" u="sng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ru</a:t>
            </a: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51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5012" y="103031"/>
            <a:ext cx="5106988" cy="113334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Детский «мастер – класс» 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88" y="965915"/>
            <a:ext cx="6838681" cy="533185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951930" y="1442435"/>
            <a:ext cx="5240070" cy="5415565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это </a:t>
            </a:r>
            <a:r>
              <a:rPr lang="ru-RU" sz="2400" dirty="0">
                <a:solidFill>
                  <a:schemeClr val="bg1"/>
                </a:solidFill>
              </a:rPr>
              <a:t>особая форма организации детской деятельности, позволяющая детям проявить самостоятельность и инициативу, продемонстрировать свои личные достижения, открытия в какой-либо области, а также овладеть культурными способами передачи своего опыта и восприятия опыта сверстников.</a:t>
            </a:r>
            <a:br>
              <a:rPr lang="ru-RU" sz="2400" dirty="0">
                <a:solidFill>
                  <a:schemeClr val="bg1"/>
                </a:solidFill>
              </a:rPr>
            </a:b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15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4294967295"/>
          </p:nvPr>
        </p:nvSpPr>
        <p:spPr>
          <a:xfrm>
            <a:off x="0" y="0"/>
            <a:ext cx="12192000" cy="68580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i="1" dirty="0"/>
              <a:t> </a:t>
            </a:r>
            <a:endParaRPr lang="ru-RU" b="1" i="1" dirty="0" smtClean="0"/>
          </a:p>
          <a:p>
            <a:pPr marL="0" indent="0">
              <a:buNone/>
            </a:pPr>
            <a:endParaRPr lang="ru-RU" sz="4400" b="1" i="1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ru-RU" sz="6400" b="1" i="1" dirty="0" smtClean="0">
                <a:solidFill>
                  <a:srgbClr val="FFFF00"/>
                </a:solidFill>
              </a:rPr>
              <a:t>Правила </a:t>
            </a:r>
            <a:r>
              <a:rPr lang="ru-RU" sz="6400" b="1" i="1" dirty="0">
                <a:solidFill>
                  <a:srgbClr val="FFFF00"/>
                </a:solidFill>
              </a:rPr>
              <a:t>организации мастер-класса</a:t>
            </a:r>
            <a:r>
              <a:rPr lang="ru-RU" sz="6400" b="1" i="1" dirty="0" smtClean="0">
                <a:solidFill>
                  <a:srgbClr val="FFFF00"/>
                </a:solidFill>
              </a:rPr>
              <a:t>: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4600" dirty="0">
                <a:solidFill>
                  <a:schemeClr val="bg1"/>
                </a:solidFill>
              </a:rPr>
              <a:t>мастер-класс проводится по инициативе </a:t>
            </a:r>
            <a:r>
              <a:rPr lang="ru-RU" sz="4600" dirty="0" smtClean="0">
                <a:solidFill>
                  <a:schemeClr val="bg1"/>
                </a:solidFill>
              </a:rPr>
              <a:t>детей;</a:t>
            </a:r>
          </a:p>
          <a:p>
            <a:r>
              <a:rPr lang="ru-RU" sz="4600" dirty="0" smtClean="0">
                <a:solidFill>
                  <a:schemeClr val="bg1"/>
                </a:solidFill>
              </a:rPr>
              <a:t>тема </a:t>
            </a:r>
            <a:r>
              <a:rPr lang="ru-RU" sz="4600" dirty="0">
                <a:solidFill>
                  <a:schemeClr val="bg1"/>
                </a:solidFill>
              </a:rPr>
              <a:t>мастер-класса обговаривается на групповом </a:t>
            </a:r>
            <a:r>
              <a:rPr lang="ru-RU" sz="4600" dirty="0" smtClean="0">
                <a:solidFill>
                  <a:schemeClr val="bg1"/>
                </a:solidFill>
              </a:rPr>
              <a:t>сборе;</a:t>
            </a:r>
            <a:endParaRPr lang="ru-RU" sz="4600" dirty="0">
              <a:solidFill>
                <a:schemeClr val="bg1"/>
              </a:solidFill>
            </a:endParaRPr>
          </a:p>
          <a:p>
            <a:r>
              <a:rPr lang="ru-RU" sz="4600" dirty="0" smtClean="0">
                <a:solidFill>
                  <a:schemeClr val="bg1"/>
                </a:solidFill>
              </a:rPr>
              <a:t>педагог </a:t>
            </a:r>
            <a:r>
              <a:rPr lang="ru-RU" sz="4600" dirty="0">
                <a:solidFill>
                  <a:schemeClr val="bg1"/>
                </a:solidFill>
              </a:rPr>
              <a:t>индивидуально обговаривает с ребенком и этапы выступления, и его содержание</a:t>
            </a:r>
            <a:r>
              <a:rPr lang="ru-RU" sz="4600" dirty="0" smtClean="0">
                <a:solidFill>
                  <a:schemeClr val="bg1"/>
                </a:solidFill>
              </a:rPr>
              <a:t>;</a:t>
            </a:r>
            <a:endParaRPr lang="ru-RU" sz="4600" dirty="0">
              <a:solidFill>
                <a:schemeClr val="bg1"/>
              </a:solidFill>
            </a:endParaRPr>
          </a:p>
          <a:p>
            <a:r>
              <a:rPr lang="ru-RU" sz="4600" dirty="0" smtClean="0">
                <a:solidFill>
                  <a:schemeClr val="bg1"/>
                </a:solidFill>
              </a:rPr>
              <a:t> </a:t>
            </a:r>
            <a:r>
              <a:rPr lang="ru-RU" sz="4600" dirty="0">
                <a:solidFill>
                  <a:schemeClr val="bg1"/>
                </a:solidFill>
              </a:rPr>
              <a:t>участие родителей в подготовке мастер-класса </a:t>
            </a:r>
            <a:r>
              <a:rPr lang="ru-RU" sz="4600" dirty="0" smtClean="0">
                <a:solidFill>
                  <a:schemeClr val="bg1"/>
                </a:solidFill>
              </a:rPr>
              <a:t>приветствуется;</a:t>
            </a:r>
            <a:endParaRPr lang="ru-RU" sz="4600" dirty="0">
              <a:solidFill>
                <a:schemeClr val="bg1"/>
              </a:solidFill>
            </a:endParaRPr>
          </a:p>
          <a:p>
            <a:r>
              <a:rPr lang="ru-RU" sz="4600" dirty="0" smtClean="0">
                <a:solidFill>
                  <a:schemeClr val="bg1"/>
                </a:solidFill>
              </a:rPr>
              <a:t>оптимальное </a:t>
            </a:r>
            <a:r>
              <a:rPr lang="ru-RU" sz="4600" dirty="0">
                <a:solidFill>
                  <a:schemeClr val="bg1"/>
                </a:solidFill>
              </a:rPr>
              <a:t>количество мастер классов – два</a:t>
            </a:r>
            <a:r>
              <a:rPr lang="ru-RU" sz="4600" dirty="0" smtClean="0">
                <a:solidFill>
                  <a:schemeClr val="bg1"/>
                </a:solidFill>
              </a:rPr>
              <a:t>;</a:t>
            </a:r>
            <a:endParaRPr lang="ru-RU" sz="4600" dirty="0">
              <a:solidFill>
                <a:schemeClr val="bg1"/>
              </a:solidFill>
            </a:endParaRPr>
          </a:p>
          <a:p>
            <a:r>
              <a:rPr lang="ru-RU" sz="4600" dirty="0" smtClean="0">
                <a:solidFill>
                  <a:schemeClr val="bg1"/>
                </a:solidFill>
              </a:rPr>
              <a:t> </a:t>
            </a:r>
            <a:r>
              <a:rPr lang="ru-RU" sz="4600" dirty="0">
                <a:solidFill>
                  <a:schemeClr val="bg1"/>
                </a:solidFill>
              </a:rPr>
              <a:t>взрослый может не принимать участие в «мастер-классе», а может быть партнером по совместной деятельности во время «мастер-класса</a:t>
            </a:r>
            <a:r>
              <a:rPr lang="ru-RU" sz="4600" b="1" i="1" dirty="0">
                <a:solidFill>
                  <a:schemeClr val="bg1"/>
                </a:solidFill>
              </a:rPr>
              <a:t/>
            </a:r>
            <a:br>
              <a:rPr lang="ru-RU" sz="4600" b="1" i="1" dirty="0">
                <a:solidFill>
                  <a:schemeClr val="bg1"/>
                </a:solidFill>
              </a:rPr>
            </a:br>
            <a:endParaRPr lang="ru-RU" sz="4600" b="1" i="1" dirty="0" smtClean="0">
              <a:solidFill>
                <a:schemeClr val="bg1"/>
              </a:solidFill>
            </a:endParaRPr>
          </a:p>
          <a:p>
            <a:endParaRPr lang="ru-RU" sz="3600" b="1" i="1" dirty="0">
              <a:solidFill>
                <a:srgbClr val="FFFF00"/>
              </a:solidFill>
            </a:endParaRPr>
          </a:p>
          <a:p>
            <a:endParaRPr lang="ru-RU" sz="3600" b="1" i="1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89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" y="0"/>
            <a:ext cx="11938714" cy="68580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rgbClr val="FFFF00"/>
                </a:solidFill>
              </a:rPr>
              <a:t>Правила для детей участвующих в «мастер-классе</a:t>
            </a:r>
            <a:r>
              <a:rPr lang="ru-RU" sz="3200" b="1" i="1" dirty="0" smtClean="0">
                <a:solidFill>
                  <a:srgbClr val="FFFF00"/>
                </a:solidFill>
              </a:rPr>
              <a:t>»:</a:t>
            </a:r>
          </a:p>
          <a:p>
            <a:pPr algn="ctr"/>
            <a:endParaRPr lang="ru-RU" sz="3200" b="1" i="1" dirty="0" smtClean="0">
              <a:solidFill>
                <a:srgbClr val="FFFF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chemeClr val="bg1"/>
                </a:solidFill>
              </a:rPr>
              <a:t>выступая</a:t>
            </a:r>
            <a:r>
              <a:rPr lang="ru-RU" sz="3200" dirty="0">
                <a:solidFill>
                  <a:schemeClr val="bg1"/>
                </a:solidFill>
              </a:rPr>
              <a:t>, говорим громко, внятно, не торопясь</a:t>
            </a:r>
            <a:r>
              <a:rPr lang="ru-RU" sz="3200" dirty="0" smtClean="0">
                <a:solidFill>
                  <a:schemeClr val="bg1"/>
                </a:solidFill>
              </a:rPr>
              <a:t>;</a:t>
            </a:r>
            <a:endParaRPr lang="ru-RU" sz="3200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>
                <a:solidFill>
                  <a:schemeClr val="bg1"/>
                </a:solidFill>
              </a:rPr>
              <a:t>слушаем внимательно, не перебивая «мастера</a:t>
            </a:r>
            <a:r>
              <a:rPr lang="ru-RU" sz="3200" dirty="0" smtClean="0">
                <a:solidFill>
                  <a:schemeClr val="bg1"/>
                </a:solidFill>
              </a:rPr>
              <a:t>»;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chemeClr val="bg1"/>
                </a:solidFill>
              </a:rPr>
              <a:t>вопросы </a:t>
            </a:r>
            <a:r>
              <a:rPr lang="ru-RU" sz="3200" dirty="0">
                <a:solidFill>
                  <a:schemeClr val="bg1"/>
                </a:solidFill>
              </a:rPr>
              <a:t>задаем после того, как «мастер» закончил объяснение и </a:t>
            </a:r>
            <a:r>
              <a:rPr lang="ru-RU" sz="3200" dirty="0" smtClean="0">
                <a:solidFill>
                  <a:schemeClr val="bg1"/>
                </a:solidFill>
              </a:rPr>
              <a:t>показ;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chemeClr val="bg1"/>
                </a:solidFill>
              </a:rPr>
              <a:t>не </a:t>
            </a:r>
            <a:r>
              <a:rPr lang="ru-RU" sz="3200" dirty="0">
                <a:solidFill>
                  <a:schemeClr val="bg1"/>
                </a:solidFill>
              </a:rPr>
              <a:t>стесняемся задавать </a:t>
            </a:r>
            <a:r>
              <a:rPr lang="ru-RU" sz="3200" dirty="0" smtClean="0">
                <a:solidFill>
                  <a:schemeClr val="bg1"/>
                </a:solidFill>
              </a:rPr>
              <a:t>вопросы;</a:t>
            </a:r>
            <a:endParaRPr lang="ru-RU" sz="3200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chemeClr val="bg1"/>
                </a:solidFill>
              </a:rPr>
              <a:t>все </a:t>
            </a:r>
            <a:r>
              <a:rPr lang="ru-RU" sz="3200" dirty="0">
                <a:solidFill>
                  <a:schemeClr val="bg1"/>
                </a:solidFill>
              </a:rPr>
              <a:t>работы признаются ценными, плохих работ не бывает</a:t>
            </a:r>
            <a:r>
              <a:rPr lang="ru-RU" sz="3200" dirty="0" smtClean="0">
                <a:solidFill>
                  <a:schemeClr val="bg1"/>
                </a:solidFill>
              </a:rPr>
              <a:t>;</a:t>
            </a:r>
            <a:endParaRPr lang="ru-RU" sz="3200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>
                <a:solidFill>
                  <a:schemeClr val="bg1"/>
                </a:solidFill>
              </a:rPr>
              <a:t>благодарим «мастера» за представленный опыт.</a:t>
            </a:r>
            <a:br>
              <a:rPr lang="ru-RU" sz="3200" dirty="0">
                <a:solidFill>
                  <a:schemeClr val="bg1"/>
                </a:solidFill>
              </a:rPr>
            </a:b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58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03031"/>
            <a:ext cx="12192000" cy="6754969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Этапы мастер-класса</a:t>
            </a:r>
          </a:p>
          <a:p>
            <a:r>
              <a:rPr lang="ru-RU" sz="3200" b="1" dirty="0">
                <a:solidFill>
                  <a:schemeClr val="bg1"/>
                </a:solidFill>
              </a:rPr>
              <a:t>1 этап</a:t>
            </a:r>
            <a:r>
              <a:rPr lang="ru-RU" sz="3200" dirty="0">
                <a:solidFill>
                  <a:schemeClr val="bg1"/>
                </a:solidFill>
              </a:rPr>
              <a:t> – выбор темы. </a:t>
            </a:r>
            <a:br>
              <a:rPr lang="ru-RU" sz="3200" dirty="0">
                <a:solidFill>
                  <a:schemeClr val="bg1"/>
                </a:solidFill>
              </a:rPr>
            </a:br>
            <a:r>
              <a:rPr lang="ru-RU" sz="3200" dirty="0">
                <a:solidFill>
                  <a:schemeClr val="bg1"/>
                </a:solidFill>
              </a:rPr>
              <a:t>Тема для «мастер – класса» может быть любой. Тему 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>
                <a:solidFill>
                  <a:schemeClr val="bg1"/>
                </a:solidFill>
              </a:rPr>
              <a:t>дети выбирают на групповом сборе</a:t>
            </a:r>
            <a:r>
              <a:rPr lang="ru-RU" sz="32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3200" b="1" dirty="0">
                <a:solidFill>
                  <a:schemeClr val="bg1"/>
                </a:solidFill>
              </a:rPr>
              <a:t>2 этап</a:t>
            </a:r>
            <a:r>
              <a:rPr lang="ru-RU" sz="3200" dirty="0">
                <a:solidFill>
                  <a:schemeClr val="bg1"/>
                </a:solidFill>
              </a:rPr>
              <a:t> – обсуждение содержания «мастер-класса</a:t>
            </a:r>
            <a:r>
              <a:rPr lang="ru-RU" sz="3200" dirty="0" smtClean="0">
                <a:solidFill>
                  <a:schemeClr val="bg1"/>
                </a:solidFill>
              </a:rPr>
              <a:t>».</a:t>
            </a:r>
          </a:p>
          <a:p>
            <a:r>
              <a:rPr lang="ru-RU" sz="3200" b="1" dirty="0">
                <a:solidFill>
                  <a:schemeClr val="bg1"/>
                </a:solidFill>
              </a:rPr>
              <a:t>3 этап</a:t>
            </a:r>
            <a:r>
              <a:rPr lang="ru-RU" sz="3200" dirty="0">
                <a:solidFill>
                  <a:schemeClr val="bg1"/>
                </a:solidFill>
              </a:rPr>
              <a:t> – презентация темы «мастер-класса».</a:t>
            </a:r>
            <a:br>
              <a:rPr lang="ru-RU" sz="3200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4 этап</a:t>
            </a:r>
            <a:r>
              <a:rPr lang="ru-RU" sz="3200" dirty="0">
                <a:solidFill>
                  <a:schemeClr val="bg1"/>
                </a:solidFill>
              </a:rPr>
              <a:t> – представление опыта «мастером</a:t>
            </a:r>
            <a:r>
              <a:rPr lang="ru-RU" sz="3200" dirty="0" smtClean="0">
                <a:solidFill>
                  <a:schemeClr val="bg1"/>
                </a:solidFill>
              </a:rPr>
              <a:t>».</a:t>
            </a:r>
          </a:p>
          <a:p>
            <a:r>
              <a:rPr lang="ru-RU" sz="3200" b="1" dirty="0">
                <a:solidFill>
                  <a:schemeClr val="bg1"/>
                </a:solidFill>
              </a:rPr>
              <a:t>5 этап</a:t>
            </a:r>
            <a:r>
              <a:rPr lang="ru-RU" sz="3200" dirty="0">
                <a:solidFill>
                  <a:schemeClr val="bg1"/>
                </a:solidFill>
              </a:rPr>
              <a:t> – практический.</a:t>
            </a:r>
            <a:br>
              <a:rPr lang="ru-RU" sz="3200" dirty="0">
                <a:solidFill>
                  <a:schemeClr val="bg1"/>
                </a:solidFill>
              </a:rPr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88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-1"/>
            <a:ext cx="12191999" cy="6735651"/>
          </a:xfrm>
        </p:spPr>
        <p:txBody>
          <a:bodyPr/>
          <a:lstStyle/>
          <a:p>
            <a:pPr algn="ctr"/>
            <a:r>
              <a:rPr lang="ru-RU" b="1" dirty="0"/>
              <a:t> </a:t>
            </a:r>
            <a:r>
              <a:rPr lang="ru-RU" sz="3600" b="1" dirty="0">
                <a:solidFill>
                  <a:srgbClr val="FF0000"/>
                </a:solidFill>
              </a:rPr>
              <a:t>Ценность детских «мастер-классов</a:t>
            </a:r>
            <a:r>
              <a:rPr lang="ru-RU" sz="3600" b="1" dirty="0" smtClean="0">
                <a:solidFill>
                  <a:srgbClr val="FF0000"/>
                </a:solidFill>
              </a:rPr>
              <a:t>»</a:t>
            </a: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Для </a:t>
            </a:r>
            <a:r>
              <a:rPr lang="ru-RU" sz="2400" b="1" i="1" dirty="0">
                <a:solidFill>
                  <a:schemeClr val="bg1"/>
                </a:solidFill>
              </a:rPr>
              <a:t>детей, дающих мастер – класс</a:t>
            </a:r>
            <a:r>
              <a:rPr lang="ru-RU" sz="2400" b="1" i="1" dirty="0" smtClean="0">
                <a:solidFill>
                  <a:schemeClr val="bg1"/>
                </a:solidFill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приобретение </a:t>
            </a:r>
            <a:r>
              <a:rPr lang="ru-RU" sz="2400" dirty="0">
                <a:solidFill>
                  <a:schemeClr val="bg1"/>
                </a:solidFill>
              </a:rPr>
              <a:t>опыта публичных выступлений</a:t>
            </a:r>
            <a:r>
              <a:rPr lang="ru-RU" sz="2400" dirty="0" smtClean="0">
                <a:solidFill>
                  <a:schemeClr val="bg1"/>
                </a:solidFill>
              </a:rPr>
              <a:t>;</a:t>
            </a:r>
            <a:endParaRPr lang="ru-RU" sz="2400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формирование коммуникативных </a:t>
            </a:r>
            <a:r>
              <a:rPr lang="ru-RU" sz="2400" dirty="0" smtClean="0">
                <a:solidFill>
                  <a:schemeClr val="bg1"/>
                </a:solidFill>
              </a:rPr>
              <a:t>навыков;</a:t>
            </a:r>
            <a:endParaRPr lang="ru-RU" sz="2400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возможность </a:t>
            </a:r>
            <a:r>
              <a:rPr lang="ru-RU" sz="2400" dirty="0">
                <a:solidFill>
                  <a:schemeClr val="bg1"/>
                </a:solidFill>
              </a:rPr>
              <a:t>почувствовать себя успешным</a:t>
            </a:r>
            <a:r>
              <a:rPr lang="ru-RU" sz="2400" dirty="0" smtClean="0">
                <a:solidFill>
                  <a:schemeClr val="bg1"/>
                </a:solidFill>
              </a:rPr>
              <a:t>;</a:t>
            </a:r>
            <a:endParaRPr lang="ru-RU" sz="2400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развитие самостоятельности, ответственности</a:t>
            </a:r>
            <a:r>
              <a:rPr lang="ru-RU" sz="2400" dirty="0" smtClean="0">
                <a:solidFill>
                  <a:schemeClr val="bg1"/>
                </a:solidFill>
              </a:rPr>
              <a:t>;</a:t>
            </a: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Для </a:t>
            </a:r>
            <a:r>
              <a:rPr lang="ru-RU" sz="2400" b="1" i="1" dirty="0">
                <a:solidFill>
                  <a:schemeClr val="bg1"/>
                </a:solidFill>
              </a:rPr>
              <a:t>детей, участвующих в мастер – классе</a:t>
            </a:r>
            <a:r>
              <a:rPr lang="ru-RU" sz="2400" b="1" i="1" dirty="0" smtClean="0">
                <a:solidFill>
                  <a:schemeClr val="bg1"/>
                </a:solidFill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овладение </a:t>
            </a:r>
            <a:r>
              <a:rPr lang="ru-RU" sz="2400" dirty="0">
                <a:solidFill>
                  <a:schemeClr val="bg1"/>
                </a:solidFill>
              </a:rPr>
              <a:t>новыми способами </a:t>
            </a:r>
            <a:r>
              <a:rPr lang="ru-RU" sz="2400" dirty="0" smtClean="0">
                <a:solidFill>
                  <a:schemeClr val="bg1"/>
                </a:solidFill>
              </a:rPr>
              <a:t>действий;</a:t>
            </a:r>
            <a:endParaRPr lang="ru-RU" sz="2400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приобретение </a:t>
            </a:r>
            <a:r>
              <a:rPr lang="ru-RU" sz="2400" dirty="0">
                <a:solidFill>
                  <a:schemeClr val="bg1"/>
                </a:solidFill>
              </a:rPr>
              <a:t>опыта коллективной </a:t>
            </a:r>
            <a:r>
              <a:rPr lang="ru-RU" sz="2400" dirty="0" smtClean="0">
                <a:solidFill>
                  <a:schemeClr val="bg1"/>
                </a:solidFill>
              </a:rPr>
              <a:t>деятельности;</a:t>
            </a:r>
            <a:endParaRPr lang="ru-RU" sz="2400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формирование </a:t>
            </a:r>
            <a:r>
              <a:rPr lang="ru-RU" sz="2400" dirty="0">
                <a:solidFill>
                  <a:schemeClr val="bg1"/>
                </a:solidFill>
              </a:rPr>
              <a:t>регулирования поведения, подчинение </a:t>
            </a:r>
            <a:r>
              <a:rPr lang="ru-RU" sz="2400" dirty="0" smtClean="0">
                <a:solidFill>
                  <a:schemeClr val="bg1"/>
                </a:solidFill>
              </a:rPr>
              <a:t>правилам;</a:t>
            </a:r>
            <a:endParaRPr lang="ru-RU" sz="2400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стимул </a:t>
            </a:r>
            <a:r>
              <a:rPr lang="ru-RU" sz="2400" dirty="0">
                <a:solidFill>
                  <a:schemeClr val="bg1"/>
                </a:solidFill>
              </a:rPr>
              <a:t>к деятельности, поиска новых способов действий;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4793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schemeClr val="bg1"/>
                </a:solidFill>
              </a:rPr>
              <a:t>Для педагога</a:t>
            </a:r>
            <a:r>
              <a:rPr lang="ru-RU" sz="2400" b="1" i="1" dirty="0" smtClean="0">
                <a:solidFill>
                  <a:schemeClr val="bg1"/>
                </a:solidFill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способ </a:t>
            </a:r>
            <a:r>
              <a:rPr lang="ru-RU" sz="2400" dirty="0">
                <a:solidFill>
                  <a:schemeClr val="bg1"/>
                </a:solidFill>
              </a:rPr>
              <a:t>поддержки детских </a:t>
            </a:r>
            <a:r>
              <a:rPr lang="ru-RU" sz="2400" dirty="0" smtClean="0">
                <a:solidFill>
                  <a:schemeClr val="bg1"/>
                </a:solidFill>
              </a:rPr>
              <a:t>инициатив;</a:t>
            </a:r>
            <a:endParaRPr lang="ru-RU" sz="2400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возможность </a:t>
            </a:r>
            <a:r>
              <a:rPr lang="ru-RU" sz="2400" dirty="0">
                <a:solidFill>
                  <a:schemeClr val="bg1"/>
                </a:solidFill>
              </a:rPr>
              <a:t>сделать образовательный процесс увлекательным для </a:t>
            </a:r>
            <a:r>
              <a:rPr lang="ru-RU" sz="2400" dirty="0" smtClean="0">
                <a:solidFill>
                  <a:schemeClr val="bg1"/>
                </a:solidFill>
              </a:rPr>
              <a:t>детей;</a:t>
            </a:r>
            <a:endParaRPr lang="ru-RU" sz="2400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выявить </a:t>
            </a:r>
            <a:r>
              <a:rPr lang="ru-RU" sz="2400" dirty="0">
                <a:solidFill>
                  <a:schemeClr val="bg1"/>
                </a:solidFill>
              </a:rPr>
              <a:t>способности </a:t>
            </a:r>
            <a:r>
              <a:rPr lang="ru-RU" sz="2400" dirty="0" smtClean="0">
                <a:solidFill>
                  <a:schemeClr val="bg1"/>
                </a:solidFill>
              </a:rPr>
              <a:t>детей;</a:t>
            </a:r>
            <a:endParaRPr lang="ru-RU" sz="2400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выстроить </a:t>
            </a:r>
            <a:r>
              <a:rPr lang="ru-RU" sz="2400" dirty="0">
                <a:solidFill>
                  <a:schemeClr val="bg1"/>
                </a:solidFill>
              </a:rPr>
              <a:t>сотрудничество с родителями</a:t>
            </a:r>
            <a:r>
              <a:rPr lang="ru-RU" sz="2400" dirty="0" smtClean="0">
                <a:solidFill>
                  <a:schemeClr val="bg1"/>
                </a:solidFill>
              </a:rPr>
              <a:t>;</a:t>
            </a:r>
          </a:p>
          <a:p>
            <a:r>
              <a:rPr lang="ru-RU" sz="2400" dirty="0">
                <a:solidFill>
                  <a:schemeClr val="bg1"/>
                </a:solidFill>
              </a:rPr>
              <a:t/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b="1" i="1" dirty="0">
                <a:solidFill>
                  <a:schemeClr val="bg1"/>
                </a:solidFill>
              </a:rPr>
              <a:t>Для родителей</a:t>
            </a:r>
            <a:r>
              <a:rPr lang="ru-RU" sz="2400" b="1" i="1" dirty="0" smtClean="0">
                <a:solidFill>
                  <a:schemeClr val="bg1"/>
                </a:solidFill>
              </a:rPr>
              <a:t>:</a:t>
            </a:r>
            <a:endParaRPr lang="ru-RU" sz="2400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возможность </a:t>
            </a:r>
            <a:r>
              <a:rPr lang="ru-RU" sz="2400" dirty="0">
                <a:solidFill>
                  <a:schemeClr val="bg1"/>
                </a:solidFill>
              </a:rPr>
              <a:t>увидеть своего ребенка в новом свете испытать гордость за </a:t>
            </a:r>
            <a:r>
              <a:rPr lang="ru-RU" sz="2400" dirty="0" smtClean="0">
                <a:solidFill>
                  <a:schemeClr val="bg1"/>
                </a:solidFill>
              </a:rPr>
              <a:t>него;</a:t>
            </a:r>
            <a:endParaRPr lang="ru-RU" sz="2400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увидеть </a:t>
            </a:r>
            <a:r>
              <a:rPr lang="ru-RU" sz="2400" dirty="0">
                <a:solidFill>
                  <a:schemeClr val="bg1"/>
                </a:solidFill>
              </a:rPr>
              <a:t>зону ближайшего развития своего ребенка</a:t>
            </a:r>
            <a:r>
              <a:rPr lang="ru-RU" sz="2400" dirty="0" smtClean="0">
                <a:solidFill>
                  <a:schemeClr val="bg1"/>
                </a:solidFill>
              </a:rPr>
              <a:t>;</a:t>
            </a:r>
            <a:endParaRPr lang="ru-RU" sz="2400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способ принять участие в реализации образовательной программы.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86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Объект 10" descr="Похожее изображение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500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57</TotalTime>
  <Words>331</Words>
  <Application>Microsoft Office PowerPoint</Application>
  <PresentationFormat>Широкоэкранный</PresentationFormat>
  <Paragraphs>53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Arial</vt:lpstr>
      <vt:lpstr>Bahnschrift SemiBold SemiConden</vt:lpstr>
      <vt:lpstr>Bookman Old Style</vt:lpstr>
      <vt:lpstr>Calibri</vt:lpstr>
      <vt:lpstr>Century Gothic</vt:lpstr>
      <vt:lpstr>Times New Roman</vt:lpstr>
      <vt:lpstr>Wingdings</vt:lpstr>
      <vt:lpstr>Wingdings 3</vt:lpstr>
      <vt:lpstr>Сектор</vt:lpstr>
      <vt:lpstr>         Детский «мастер – класс» как способ развития инициативы и самостоятельности в дошкольном возрасте    </vt:lpstr>
      <vt:lpstr>Детский «мастер – класс»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Детский «мастер – класс» как способ развития инициативы и самостоятельности в дошкольном возрасте</dc:title>
  <dc:creator>Владимир усович</dc:creator>
  <cp:lastModifiedBy>Владимир усович</cp:lastModifiedBy>
  <cp:revision>6</cp:revision>
  <dcterms:created xsi:type="dcterms:W3CDTF">2019-11-09T14:24:31Z</dcterms:created>
  <dcterms:modified xsi:type="dcterms:W3CDTF">2019-11-09T15:21:46Z</dcterms:modified>
</cp:coreProperties>
</file>