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61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851648" cy="1285884"/>
          </a:xfrm>
        </p:spPr>
        <p:txBody>
          <a:bodyPr>
            <a:no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</a:rPr>
              <a:t>Грузия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928934"/>
            <a:ext cx="7854696" cy="2643206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Рисунок 3" descr="Flag-Gruz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853" y="2426845"/>
            <a:ext cx="5592791" cy="3502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Столица </a:t>
            </a:r>
            <a:r>
              <a:rPr lang="ru-RU" b="1" i="1" dirty="0" err="1" smtClean="0"/>
              <a:t>грузии</a:t>
            </a:r>
            <a:r>
              <a:rPr lang="ru-RU" b="1" i="1" dirty="0" smtClean="0"/>
              <a:t> – </a:t>
            </a:r>
            <a:r>
              <a:rPr lang="ru-RU" b="1" i="1" dirty="0" err="1" smtClean="0"/>
              <a:t>тбилиси</a:t>
            </a:r>
            <a:endParaRPr lang="ru-RU" b="1" i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Свое название город получил из-за теплых серных источников (в переводе с грузинского «</a:t>
            </a:r>
            <a:r>
              <a:rPr lang="ru-RU" dirty="0" err="1" smtClean="0"/>
              <a:t>тбили</a:t>
            </a:r>
            <a:r>
              <a:rPr lang="ru-RU" dirty="0" smtClean="0"/>
              <a:t>» означает «теплый»). Городу уже 1557 лет.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тбил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786190"/>
            <a:ext cx="7620021" cy="2678914"/>
          </a:xfrm>
          <a:prstGeom prst="rect">
            <a:avLst/>
          </a:prstGeom>
        </p:spPr>
      </p:pic>
    </p:spTree>
  </p:cSld>
  <p:clrMapOvr>
    <a:masterClrMapping/>
  </p:clrMapOvr>
  <p:transition spd="slow" advTm="0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/>
          <a:lstStyle/>
          <a:p>
            <a:r>
              <a:rPr lang="ru-RU" b="1" i="1" dirty="0" smtClean="0"/>
              <a:t>Национальный грузинский костюм</a:t>
            </a:r>
            <a:endParaRPr lang="ru-RU" b="1" i="1" dirty="0"/>
          </a:p>
        </p:txBody>
      </p:sp>
      <p:pic>
        <p:nvPicPr>
          <p:cNvPr id="4" name="Содержимое 3" descr="костю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285860"/>
            <a:ext cx="3766390" cy="4965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Фольклор и танцы </a:t>
            </a:r>
            <a:r>
              <a:rPr lang="ru-RU" b="1" i="1" dirty="0" err="1" smtClean="0"/>
              <a:t>грузии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Грузинские народные песни и танцы так же многообразны, как природа Грузии и быт грузинского народа. Многоголосная грузинская песня и полные грациозности и темперамента грузинские танцы высокохудожественно и реалистически отражают думы и чувства народа.</a:t>
            </a:r>
            <a:endParaRPr lang="ru-RU" sz="2000" dirty="0"/>
          </a:p>
        </p:txBody>
      </p:sp>
      <p:pic>
        <p:nvPicPr>
          <p:cNvPr id="4" name="Рисунок 3" descr="танц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2928934"/>
            <a:ext cx="3005620" cy="1811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танцы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57950" y="2857496"/>
            <a:ext cx="2232795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танцы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71802" y="4429132"/>
            <a:ext cx="3155987" cy="2229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Народные промыслы</a:t>
            </a:r>
            <a:endParaRPr lang="ru-RU" b="1" i="1" dirty="0"/>
          </a:p>
        </p:txBody>
      </p:sp>
      <p:pic>
        <p:nvPicPr>
          <p:cNvPr id="4" name="Содержимое 3" descr="сосуд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1285860"/>
            <a:ext cx="3061047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оружие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00826" y="1285860"/>
            <a:ext cx="2477340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357554" y="3571876"/>
            <a:ext cx="3042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Сосуды для питья вина и разливания вина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357950" y="464344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Холодное оружие</a:t>
            </a:r>
            <a:endParaRPr lang="ru-RU" dirty="0"/>
          </a:p>
        </p:txBody>
      </p:sp>
      <p:pic>
        <p:nvPicPr>
          <p:cNvPr id="8" name="Рисунок 7" descr="керамик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1285860"/>
            <a:ext cx="2920093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2844" y="3357562"/>
            <a:ext cx="346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Керамика, покрытая глазурью </a:t>
            </a:r>
            <a:endParaRPr lang="ru-RU" dirty="0"/>
          </a:p>
        </p:txBody>
      </p:sp>
      <p:pic>
        <p:nvPicPr>
          <p:cNvPr id="10" name="Рисунок 9" descr="торевик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4348" y="4286256"/>
            <a:ext cx="4847579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500298" y="6357958"/>
            <a:ext cx="1178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Торевика</a:t>
            </a:r>
            <a:endParaRPr lang="ru-RU" dirty="0" smtClean="0"/>
          </a:p>
        </p:txBody>
      </p:sp>
    </p:spTree>
  </p:cSld>
  <p:clrMapOvr>
    <a:masterClrMapping/>
  </p:clrMapOvr>
  <p:transition spd="slow" advTm="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/>
          <a:lstStyle/>
          <a:p>
            <a:pPr algn="ctr"/>
            <a:r>
              <a:rPr lang="ru-RU" b="1" i="1" dirty="0" smtClean="0"/>
              <a:t>Грузинская кухня</a:t>
            </a:r>
            <a:endParaRPr lang="ru-RU" b="1" i="1" dirty="0"/>
          </a:p>
        </p:txBody>
      </p:sp>
      <p:pic>
        <p:nvPicPr>
          <p:cNvPr id="4" name="Содержимое 3" descr="khachapur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000108"/>
            <a:ext cx="2667019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Kubdar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43240" y="1000108"/>
            <a:ext cx="2667019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харчо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00760" y="1000108"/>
            <a:ext cx="300156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Чахохбили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44" y="3571876"/>
            <a:ext cx="2762269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хинкали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071802" y="3571876"/>
            <a:ext cx="2928958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шашлык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143637" y="3571876"/>
            <a:ext cx="2884226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928662" y="3071810"/>
            <a:ext cx="120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Хачапури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00496" y="3071810"/>
            <a:ext cx="107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Кубдари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072330" y="3071810"/>
            <a:ext cx="838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Харчо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57224" y="5857892"/>
            <a:ext cx="1340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Чахохбили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071934" y="5857892"/>
            <a:ext cx="109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Хинкали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215074" y="5643578"/>
            <a:ext cx="2811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Шашлык </a:t>
            </a:r>
          </a:p>
          <a:p>
            <a:pPr algn="ctr"/>
            <a:r>
              <a:rPr lang="ru-RU" dirty="0" smtClean="0"/>
              <a:t>(по </a:t>
            </a:r>
            <a:r>
              <a:rPr lang="ru-RU" dirty="0" err="1" smtClean="0"/>
              <a:t>грузински</a:t>
            </a:r>
            <a:r>
              <a:rPr lang="ru-RU" dirty="0" smtClean="0"/>
              <a:t> «</a:t>
            </a:r>
            <a:r>
              <a:rPr lang="ru-RU" dirty="0" err="1" smtClean="0"/>
              <a:t>мцвади</a:t>
            </a:r>
            <a:r>
              <a:rPr lang="ru-RU" dirty="0" smtClean="0"/>
              <a:t>»)</a:t>
            </a: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Выдающиеся люди </a:t>
            </a:r>
            <a:r>
              <a:rPr lang="ru-RU" b="1" i="1" dirty="0" err="1" smtClean="0"/>
              <a:t>грузии</a:t>
            </a:r>
            <a:endParaRPr lang="ru-RU" b="1" i="1" dirty="0"/>
          </a:p>
        </p:txBody>
      </p:sp>
      <p:pic>
        <p:nvPicPr>
          <p:cNvPr id="4" name="Содержимое 3" descr="niko_pirosmani_19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214422"/>
            <a:ext cx="212171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hota_rustavell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142984"/>
            <a:ext cx="1875248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44" y="3714753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Шота Руставели </a:t>
            </a:r>
            <a:r>
              <a:rPr lang="ru-RU" sz="1200" dirty="0" smtClean="0"/>
              <a:t>(1172-1216)  грузинский государственный деятель и поэт XII века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3571876"/>
            <a:ext cx="1785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Георгий Николаевич Данелия</a:t>
            </a:r>
            <a:r>
              <a:rPr lang="ru-RU" sz="1200" dirty="0" smtClean="0"/>
              <a:t> (родился 25 августа 1930) выдающийся советский, грузинский, российский кинорежиссёр и сценарист</a:t>
            </a:r>
            <a:endParaRPr lang="ru-RU" sz="1200" b="1" dirty="0"/>
          </a:p>
        </p:txBody>
      </p:sp>
      <p:pic>
        <p:nvPicPr>
          <p:cNvPr id="12" name="Рисунок 11" descr="meladze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1214422"/>
            <a:ext cx="1734923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929190" y="3714752"/>
            <a:ext cx="18278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Валерий </a:t>
            </a:r>
            <a:r>
              <a:rPr lang="ru-RU" sz="1200" b="1" dirty="0" err="1" smtClean="0"/>
              <a:t>Шотаевич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Меладзе</a:t>
            </a:r>
            <a:r>
              <a:rPr lang="ru-RU" sz="1200" dirty="0" smtClean="0"/>
              <a:t> (23 июня 1965)  российский певец грузинского происхождения</a:t>
            </a:r>
            <a:endParaRPr lang="ru-RU" sz="1200" dirty="0"/>
          </a:p>
        </p:txBody>
      </p:sp>
      <p:pic>
        <p:nvPicPr>
          <p:cNvPr id="14" name="Рисунок 13" descr="gvardtsiteli_tamriko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17812" y="1214422"/>
            <a:ext cx="1704392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7000892" y="3786190"/>
            <a:ext cx="1899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Тамара Михайловна </a:t>
            </a:r>
            <a:r>
              <a:rPr lang="ru-RU" sz="1200" b="1" dirty="0" err="1" smtClean="0"/>
              <a:t>Гвердцители</a:t>
            </a:r>
            <a:r>
              <a:rPr lang="ru-RU" sz="1200" dirty="0" smtClean="0"/>
              <a:t> (18 января 1962)  советская, грузинская и российская певица, актриса, композитор</a:t>
            </a:r>
            <a:endParaRPr lang="ru-RU" sz="12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Государственные символы </a:t>
            </a: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Грузии</a:t>
            </a:r>
            <a:endParaRPr lang="ru-RU" sz="4000" b="1" i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57364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</a:rPr>
              <a:t>	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Есть символы, которые представляют и страну и её историю, то есть государственные символы. В Грузии  это: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Государственный флаг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Государственный герб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Государственный гимн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Государственный символ Грузии 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4900" i="1" dirty="0" smtClean="0">
                <a:solidFill>
                  <a:srgbClr val="FF0000"/>
                </a:solidFill>
              </a:rPr>
              <a:t>Флаг</a:t>
            </a:r>
            <a:endParaRPr lang="ru-RU" sz="49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67728" cy="416085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Cambria" pitchFamily="18" charset="0"/>
              </a:rPr>
              <a:t>	Представляет собой один прямоугольный крест и по углам и четыре малых креста на серебряном (белом) фоне. Они являются общехристианским символом, олицетворяющим Иисуса-Христа Спасителя и четырёх евангелистов. Серебряный (белый) цвет в геральдике указывает на невинность, непорочность, чистоту, мудрость, а </a:t>
            </a:r>
            <a:r>
              <a:rPr lang="ru-RU" u="sng" dirty="0" smtClean="0">
                <a:solidFill>
                  <a:srgbClr val="FF0000"/>
                </a:solidFill>
                <a:latin typeface="Cambria" pitchFamily="18" charset="0"/>
              </a:rPr>
              <a:t>красный</a:t>
            </a:r>
            <a:r>
              <a:rPr lang="ru-RU" dirty="0" smtClean="0">
                <a:latin typeface="Cambria" pitchFamily="18" charset="0"/>
              </a:rPr>
              <a:t> — мужество, отвагу, справедливость и любовь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Georgia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15140" y="5000636"/>
            <a:ext cx="2273347" cy="1609743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Государственный символ Грузии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4900" i="1" dirty="0" smtClean="0">
                <a:solidFill>
                  <a:srgbClr val="FF0000"/>
                </a:solidFill>
              </a:rPr>
              <a:t>Герб</a:t>
            </a:r>
            <a:endParaRPr lang="ru-RU" sz="49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1928802"/>
            <a:ext cx="37862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</a:rPr>
              <a:t>Представляет собой щит красного цвета с изображением серебряной фигуры покровителя Грузии Святого Георгия на коне, поражающего дракона копьём. Щит увенчан золотой королевской короной грузинского монаршего рода </a:t>
            </a:r>
            <a:r>
              <a:rPr lang="ru-RU" dirty="0" err="1" smtClean="0">
                <a:latin typeface="Cambria" pitchFamily="18" charset="0"/>
              </a:rPr>
              <a:t>Багратиони</a:t>
            </a:r>
            <a:r>
              <a:rPr lang="ru-RU" dirty="0" smtClean="0">
                <a:latin typeface="Cambria" pitchFamily="18" charset="0"/>
              </a:rPr>
              <a:t>, держат его два золотых льва. Под щитом находится лента с девизом </a:t>
            </a:r>
            <a:r>
              <a:rPr lang="ru-RU" i="1" dirty="0" smtClean="0">
                <a:latin typeface="Cambria" pitchFamily="18" charset="0"/>
              </a:rPr>
              <a:t>«Сила в единстве»</a:t>
            </a:r>
            <a:r>
              <a:rPr lang="ru-RU" dirty="0" smtClean="0">
                <a:latin typeface="Cambria" pitchFamily="18" charset="0"/>
              </a:rPr>
              <a:t>. Этот герб частично основан на средневековом гербе грузинского царского дома </a:t>
            </a:r>
            <a:r>
              <a:rPr lang="ru-RU" dirty="0" err="1" smtClean="0">
                <a:latin typeface="Cambria" pitchFamily="18" charset="0"/>
              </a:rPr>
              <a:t>Багратиони</a:t>
            </a:r>
            <a:r>
              <a:rPr lang="ru-RU" dirty="0" smtClean="0">
                <a:latin typeface="Cambria" pitchFamily="18" charset="0"/>
              </a:rPr>
              <a:t>.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9" name="Содержимое 8" descr="Greater_coat_of_arms_of_Georgia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664" y="1714488"/>
            <a:ext cx="4504276" cy="392909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Государственный символ Грузии</a:t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900" i="1" dirty="0" smtClean="0">
                <a:solidFill>
                  <a:srgbClr val="FF0000"/>
                </a:solidFill>
              </a:rPr>
              <a:t>Гимн</a:t>
            </a:r>
            <a:endParaRPr lang="ru-RU" sz="49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>
              <a:buNone/>
            </a:pPr>
            <a:r>
              <a:rPr lang="ru-RU" sz="1800" dirty="0" smtClean="0"/>
              <a:t>	</a:t>
            </a:r>
          </a:p>
          <a:p>
            <a:pPr>
              <a:buNone/>
            </a:pPr>
            <a:r>
              <a:rPr lang="ru-RU" sz="1800" dirty="0" smtClean="0"/>
              <a:t>	</a:t>
            </a:r>
          </a:p>
          <a:p>
            <a:pPr>
              <a:buNone/>
            </a:pPr>
            <a:r>
              <a:rPr lang="ru-RU" sz="1800" dirty="0" smtClean="0"/>
              <a:t>	</a:t>
            </a:r>
            <a:r>
              <a:rPr lang="ka-GE" sz="2200" dirty="0" smtClean="0"/>
              <a:t>თავისუფლება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	</a:t>
            </a:r>
            <a:r>
              <a:rPr lang="ka-GE" sz="2200" dirty="0" smtClean="0"/>
              <a:t>ჩემი ხატია სამშობლო,</a:t>
            </a:r>
            <a:br>
              <a:rPr lang="ka-GE" sz="2200" dirty="0" smtClean="0"/>
            </a:br>
            <a:r>
              <a:rPr lang="ka-GE" sz="2200" dirty="0" smtClean="0"/>
              <a:t>სახატე მთელი ქვეყანა,</a:t>
            </a:r>
            <a:br>
              <a:rPr lang="ka-GE" sz="2200" dirty="0" smtClean="0"/>
            </a:br>
            <a:r>
              <a:rPr lang="ka-GE" sz="2200" dirty="0" smtClean="0"/>
              <a:t>განათებული მთა-ბარი,</a:t>
            </a:r>
            <a:br>
              <a:rPr lang="ka-GE" sz="2200" dirty="0" smtClean="0"/>
            </a:br>
            <a:r>
              <a:rPr lang="ka-GE" sz="2200" dirty="0" smtClean="0"/>
              <a:t>წილნაყარია ღმერთთანა.</a:t>
            </a:r>
            <a:br>
              <a:rPr lang="ka-GE" sz="2200" dirty="0" smtClean="0"/>
            </a:br>
            <a:r>
              <a:rPr lang="ka-GE" sz="2200" dirty="0" smtClean="0"/>
              <a:t>თავისუფლება დღეს ჩვენი</a:t>
            </a:r>
            <a:br>
              <a:rPr lang="ka-GE" sz="2200" dirty="0" smtClean="0"/>
            </a:br>
            <a:r>
              <a:rPr lang="ka-GE" sz="2200" dirty="0" smtClean="0"/>
              <a:t>მომავალს უმღერს დიდებას,</a:t>
            </a:r>
            <a:br>
              <a:rPr lang="ka-GE" sz="2200" dirty="0" smtClean="0"/>
            </a:br>
            <a:r>
              <a:rPr lang="ka-GE" sz="2200" dirty="0" smtClean="0"/>
              <a:t>ცისკრის ვარსკვლავი ამოდის</a:t>
            </a:r>
            <a:br>
              <a:rPr lang="ka-GE" sz="2200" dirty="0" smtClean="0"/>
            </a:br>
            <a:r>
              <a:rPr lang="ka-GE" sz="2200" dirty="0" smtClean="0"/>
              <a:t>ამოდის და ორ ზღვას შუა ბრწყინდება,</a:t>
            </a:r>
            <a:br>
              <a:rPr lang="ka-GE" sz="2200" dirty="0" smtClean="0"/>
            </a:br>
            <a:r>
              <a:rPr lang="ka-GE" sz="2200" dirty="0" smtClean="0"/>
              <a:t>და დიდება თავისუფლებას,</a:t>
            </a:r>
            <a:br>
              <a:rPr lang="ka-GE" sz="2200" dirty="0" smtClean="0"/>
            </a:br>
            <a:r>
              <a:rPr lang="ka-GE" sz="2200" dirty="0" smtClean="0"/>
              <a:t>თავისუფლებას დიდება!</a:t>
            </a:r>
            <a:endParaRPr lang="ru-RU" sz="22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ka-GE" sz="1800" dirty="0" smtClean="0"/>
          </a:p>
          <a:p>
            <a:pPr>
              <a:buNone/>
            </a:pPr>
            <a:r>
              <a:rPr lang="ru-RU" sz="1800" dirty="0" smtClean="0"/>
              <a:t>	</a:t>
            </a:r>
          </a:p>
          <a:p>
            <a:pPr>
              <a:buNone/>
            </a:pPr>
            <a:r>
              <a:rPr lang="ru-RU" sz="1800" dirty="0" smtClean="0"/>
              <a:t>	</a:t>
            </a:r>
          </a:p>
          <a:p>
            <a:pPr>
              <a:buNone/>
            </a:pPr>
            <a:r>
              <a:rPr lang="ru-RU" sz="1800" dirty="0" smtClean="0"/>
              <a:t>	«</a:t>
            </a:r>
            <a:r>
              <a:rPr lang="ru-RU" sz="2200" dirty="0" smtClean="0"/>
              <a:t>Свобода»</a:t>
            </a:r>
          </a:p>
          <a:p>
            <a:pPr>
              <a:buNone/>
            </a:pPr>
            <a:r>
              <a:rPr lang="ru-RU" sz="2200" dirty="0" smtClean="0"/>
              <a:t>	Родина — моя икона,</a:t>
            </a:r>
            <a:br>
              <a:rPr lang="ru-RU" sz="2200" dirty="0" smtClean="0"/>
            </a:br>
            <a:r>
              <a:rPr lang="ru-RU" sz="2200" dirty="0" smtClean="0"/>
              <a:t>А весь мир — иконостас,</a:t>
            </a:r>
            <a:br>
              <a:rPr lang="ru-RU" sz="2200" dirty="0" smtClean="0"/>
            </a:br>
            <a:r>
              <a:rPr lang="ru-RU" sz="2200" dirty="0" smtClean="0"/>
              <a:t>Эти горы и раздолья</a:t>
            </a:r>
            <a:br>
              <a:rPr lang="ru-RU" sz="2200" dirty="0" smtClean="0"/>
            </a:br>
            <a:r>
              <a:rPr lang="ru-RU" sz="2200" dirty="0" smtClean="0"/>
              <a:t>Осветил Господь для нас.</a:t>
            </a:r>
            <a:br>
              <a:rPr lang="ru-RU" sz="2200" dirty="0" smtClean="0"/>
            </a:br>
            <a:r>
              <a:rPr lang="ru-RU" sz="2200" dirty="0" smtClean="0"/>
              <a:t>Так восславим же свободу,</a:t>
            </a:r>
            <a:br>
              <a:rPr lang="ru-RU" sz="2200" dirty="0" smtClean="0"/>
            </a:br>
            <a:r>
              <a:rPr lang="ru-RU" sz="2200" dirty="0" smtClean="0"/>
              <a:t>Что грядущего звездой</a:t>
            </a:r>
            <a:br>
              <a:rPr lang="ru-RU" sz="2200" dirty="0" smtClean="0"/>
            </a:br>
            <a:r>
              <a:rPr lang="ru-RU" sz="2200" dirty="0" smtClean="0"/>
              <a:t>Озаряет на восходе</a:t>
            </a:r>
            <a:br>
              <a:rPr lang="ru-RU" sz="2200" dirty="0" smtClean="0"/>
            </a:br>
            <a:r>
              <a:rPr lang="ru-RU" sz="2200" dirty="0" smtClean="0"/>
              <a:t>Меж двух морей наш край родной!</a:t>
            </a:r>
            <a:br>
              <a:rPr lang="ru-RU" sz="2200" dirty="0" smtClean="0"/>
            </a:br>
            <a:r>
              <a:rPr lang="ru-RU" sz="2200" dirty="0" smtClean="0"/>
              <a:t>Так восславим же свободу,</a:t>
            </a:r>
            <a:br>
              <a:rPr lang="ru-RU" sz="2200" dirty="0" smtClean="0"/>
            </a:br>
            <a:r>
              <a:rPr lang="ru-RU" sz="2200" dirty="0" smtClean="0"/>
              <a:t>Слава свободе</a:t>
            </a:r>
            <a:br>
              <a:rPr lang="ru-RU" sz="2200" dirty="0" smtClean="0"/>
            </a:br>
            <a:r>
              <a:rPr lang="ru-RU" sz="2200" dirty="0" smtClean="0"/>
              <a:t>Свободе — слава вечная!</a:t>
            </a:r>
          </a:p>
          <a:p>
            <a:endParaRPr lang="ru-RU" sz="1800" dirty="0" smtClean="0"/>
          </a:p>
          <a:p>
            <a:endParaRPr lang="ka-GE" sz="18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Географическое положение Грузии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>
                <a:latin typeface="Cambria" pitchFamily="18" charset="0"/>
              </a:rPr>
              <a:t>Грузия занимает центральную и восточную часть Кавказа. Её соседями являются Российская Федерация на севере, Азербайджан на востоке, Армения на юге и Турция на юго-востоке.</a:t>
            </a:r>
            <a:r>
              <a:rPr lang="ru-RU" sz="2000" b="1" i="1" dirty="0" smtClean="0">
                <a:latin typeface="Cambria" pitchFamily="18" charset="0"/>
              </a:rPr>
              <a:t> Площадь территории – 69 700 км2.</a:t>
            </a:r>
          </a:p>
          <a:p>
            <a:pPr>
              <a:buNone/>
            </a:pPr>
            <a:endParaRPr lang="ru-RU" sz="2000" b="1" i="1" dirty="0" smtClean="0">
              <a:latin typeface="Cambria" pitchFamily="18" charset="0"/>
            </a:endParaRPr>
          </a:p>
          <a:p>
            <a:pPr>
              <a:buNone/>
            </a:pPr>
            <a:endParaRPr lang="ru-RU" sz="2000" b="1" i="1" dirty="0" smtClean="0">
              <a:latin typeface="Cambria" pitchFamily="18" charset="0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map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71670" y="2928934"/>
            <a:ext cx="4702975" cy="338614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Природа </a:t>
            </a:r>
            <a:r>
              <a:rPr lang="ru-RU" b="1" i="1" dirty="0" err="1" smtClean="0"/>
              <a:t>грузии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Природа Грузии многогранна, а где-то просто неповторима.</a:t>
            </a:r>
          </a:p>
          <a:p>
            <a:pPr>
              <a:buNone/>
            </a:pPr>
            <a:r>
              <a:rPr lang="ru-RU" dirty="0" smtClean="0"/>
              <a:t>	Разнообразие природных условий создают горы. Более 80 % территории Грузии занимают хребты и возвышенности. Сложное строение поверхности земли и ее "</a:t>
            </a:r>
            <a:r>
              <a:rPr lang="ru-RU" dirty="0" err="1" smtClean="0"/>
              <a:t>многоэтажность</a:t>
            </a:r>
            <a:r>
              <a:rPr lang="ru-RU" dirty="0" smtClean="0"/>
              <a:t>" вызывают беспрерывную смену картин: за каждым горным хребтом лежит своеобразный природный комплекс со своим ландшафтом и микроклиматом.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-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357166"/>
            <a:ext cx="3333774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gruziya-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357166"/>
            <a:ext cx="3645617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прир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3357562"/>
            <a:ext cx="3552838" cy="2562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прир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3286124"/>
            <a:ext cx="385765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История возникновения </a:t>
            </a:r>
            <a:r>
              <a:rPr lang="ru-RU" b="1" i="1" dirty="0" err="1" smtClean="0"/>
              <a:t>грузии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	На западе современной Грузии ещё VIII веке до н.э. жили греки. Несколько веков спустя с территории современной Турции на восток Грузии пришли анатолийские племена, которые ассимилировались с местным населением. Вскоре, здесь образовалось Иберийское государство. Но и оно просуществовало не слишком долго. Между V и III веками до н.э. эти территории захватывали различные империи. В 189 году до н.э. римское войско победило здесь войско Селевкидов, и было образовано сильное Армянское государство. Правители этой империи смогли завоевать много территорий от Каспийского моря до Центра современной Турции. Грузинские княжества также вошли в состав Армянского государства.</a:t>
            </a:r>
          </a:p>
          <a:p>
            <a:pPr>
              <a:buNone/>
            </a:pPr>
            <a:r>
              <a:rPr lang="ru-RU" dirty="0" smtClean="0"/>
              <a:t>	На рубеже IV-V веках Армянское государство, и вместе с ним все грузинские княжества, было захвачено могучей тогда Византийской Империей. Но византийцы захватили не все территории, принадлежавшие Армянскому государству, а только лишь западную его часть, восточную же часть этой империи захватили персы.</a:t>
            </a:r>
          </a:p>
          <a:p>
            <a:pPr>
              <a:buNone/>
            </a:pPr>
            <a:r>
              <a:rPr lang="ru-RU" dirty="0" smtClean="0"/>
              <a:t>	В VII веке сюда пришли арабы-мусульмане и создали мусульманское государство – эмират. Полностью от мусульманского ига Грузия смогла освободиться только лишь в 1122 году. В это же время в Армению вторглись турки-сельджуки, и многие армяне-христиане вынуждены были бежать в Грузию, где они ассимилировались с местным населением.</a:t>
            </a:r>
          </a:p>
          <a:p>
            <a:pPr>
              <a:buNone/>
            </a:pPr>
            <a:r>
              <a:rPr lang="ru-RU" dirty="0" smtClean="0"/>
              <a:t>	Но Иберское государство вскоре ослабло, и в течение нескольких веков его христианское население вынуждено было бороться против ассимиляции с персами и турками. В то же время, Персия и Османская Империя долгое время безуспешно пытались захватить эти территории. И казалось в XVIII в. туркам это почти удалось. Но христианское население Кавказа тогда буквально спасла Екатерина Великая, правительница Российской Империи. Сюда, на территорию нынешней Грузии прибыли русские войска и смогли выгнать многочисленные войска </a:t>
            </a:r>
            <a:r>
              <a:rPr lang="ru-RU" dirty="0" err="1" smtClean="0"/>
              <a:t>турков</a:t>
            </a:r>
            <a:r>
              <a:rPr lang="ru-RU" dirty="0" smtClean="0"/>
              <a:t>. С этого момента Грузия стала частью Российской Империи. </a:t>
            </a:r>
          </a:p>
          <a:p>
            <a:pPr>
              <a:buNone/>
            </a:pPr>
            <a:r>
              <a:rPr lang="ru-RU" dirty="0" smtClean="0"/>
              <a:t>	В 1795 году крупнейший город этого региона – Тбилиси – был практически полностью разрушен персидскими войсками во главе с Ага Мухаммедом. Полностью выгнать мусульманских захватчиков с территории христианских государств Кавказа, в том числе и с Грузии, удалось лишь в середине XIX веке.</a:t>
            </a: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636</TotalTime>
  <Words>87</Words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Грузия</vt:lpstr>
      <vt:lpstr>Государственные символы Грузии</vt:lpstr>
      <vt:lpstr>Государственный символ Грузии  Флаг</vt:lpstr>
      <vt:lpstr>Государственный символ Грузии  Герб</vt:lpstr>
      <vt:lpstr>Государственный символ Грузии Гимн</vt:lpstr>
      <vt:lpstr>Географическое положение Грузии</vt:lpstr>
      <vt:lpstr>Природа грузии</vt:lpstr>
      <vt:lpstr>Слайд 8</vt:lpstr>
      <vt:lpstr>История возникновения грузии</vt:lpstr>
      <vt:lpstr>Столица грузии – тбилиси</vt:lpstr>
      <vt:lpstr>Национальный грузинский костюм</vt:lpstr>
      <vt:lpstr>Фольклор и танцы грузии</vt:lpstr>
      <vt:lpstr>Народные промыслы</vt:lpstr>
      <vt:lpstr>Грузинская кухня</vt:lpstr>
      <vt:lpstr>Выдающиеся люди грузии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Грузия</dc:title>
  <dc:creator>Андрей</dc:creator>
  <cp:lastModifiedBy>Андрей</cp:lastModifiedBy>
  <cp:revision>59</cp:revision>
  <dcterms:created xsi:type="dcterms:W3CDTF">2015-11-05T16:45:57Z</dcterms:created>
  <dcterms:modified xsi:type="dcterms:W3CDTF">2019-11-24T17:37:50Z</dcterms:modified>
</cp:coreProperties>
</file>