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solidFill>
                  <a:srgbClr val="FF0000"/>
                </a:solidFill>
              </a:rPr>
              <a:t>Родительское </a:t>
            </a:r>
            <a:r>
              <a:rPr lang="ru-RU" sz="6700" b="1" dirty="0" smtClean="0">
                <a:solidFill>
                  <a:srgbClr val="FF0000"/>
                </a:solidFill>
              </a:rPr>
              <a:t>собрание</a:t>
            </a:r>
            <a:br>
              <a:rPr lang="ru-RU" sz="67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«Развитие </a:t>
            </a:r>
            <a:r>
              <a:rPr lang="ru-RU" sz="4400" b="1" dirty="0" smtClean="0">
                <a:solidFill>
                  <a:srgbClr val="0070C0"/>
                </a:solidFill>
              </a:rPr>
              <a:t>речи детей. 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Создание </a:t>
            </a:r>
            <a:r>
              <a:rPr lang="ru-RU" sz="4400" b="1" dirty="0" smtClean="0">
                <a:solidFill>
                  <a:srgbClr val="0070C0"/>
                </a:solidFill>
              </a:rPr>
              <a:t>развивающей среды в </a:t>
            </a:r>
            <a:r>
              <a:rPr lang="ru-RU" sz="4400" b="1" dirty="0" smtClean="0">
                <a:solidFill>
                  <a:srgbClr val="0070C0"/>
                </a:solidFill>
              </a:rPr>
              <a:t>семье»</a:t>
            </a:r>
          </a:p>
          <a:p>
            <a:pPr>
              <a:buNone/>
            </a:pPr>
            <a:endParaRPr lang="ru-RU" sz="44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Подготовила:</a:t>
            </a:r>
          </a:p>
          <a:p>
            <a:pPr>
              <a:buNone/>
            </a:pP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02602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Станция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 «Гимнастика для язычка»</a:t>
            </a:r>
          </a:p>
          <a:p>
            <a:pPr algn="ctr">
              <a:buNone/>
            </a:pPr>
            <a:endParaRPr lang="ru-RU" sz="48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endParaRPr lang="ru-RU" sz="4800" dirty="0" smtClean="0">
              <a:solidFill>
                <a:srgbClr val="0070C0"/>
              </a:solidFill>
            </a:endParaRPr>
          </a:p>
        </p:txBody>
      </p:sp>
      <p:pic>
        <p:nvPicPr>
          <p:cNvPr id="7" name="Picture 2" descr="C:\Users\Marat\Desktop\род собрание\zhsgl563ejy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876"/>
            <a:ext cx="3429024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/>
          </a:p>
          <a:p>
            <a:pPr algn="ctr">
              <a:buNone/>
            </a:pPr>
            <a:r>
              <a:rPr lang="ru-RU" sz="6600" i="1" dirty="0" smtClean="0">
                <a:solidFill>
                  <a:srgbClr val="FF0000"/>
                </a:solidFill>
                <a:cs typeface="Cordia New" pitchFamily="34" charset="-34"/>
              </a:rPr>
              <a:t>Спасибо за внимание</a:t>
            </a:r>
            <a:endParaRPr lang="ru-RU" sz="6600" i="1" dirty="0">
              <a:solidFill>
                <a:srgbClr val="FF0000"/>
              </a:solidFill>
              <a:cs typeface="Cordia New" pitchFamily="34" charset="-3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Повестка </a:t>
            </a:r>
            <a:r>
              <a:rPr lang="ru-RU" dirty="0" smtClean="0">
                <a:solidFill>
                  <a:srgbClr val="FF0000"/>
                </a:solidFill>
              </a:rPr>
              <a:t>дня: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1.Возрастные </a:t>
            </a:r>
            <a:r>
              <a:rPr lang="ru-RU" b="1" dirty="0" smtClean="0">
                <a:solidFill>
                  <a:srgbClr val="0070C0"/>
                </a:solidFill>
              </a:rPr>
              <a:t>нормы речевого развития детей дошкольников.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2. Создание развивающей речевой среды в семье.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Цель: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Раскрыть значение речи во всестороннем развитии личности ребёнка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1.Учить </a:t>
            </a:r>
            <a:r>
              <a:rPr lang="ru-RU" dirty="0" smtClean="0">
                <a:solidFill>
                  <a:srgbClr val="0070C0"/>
                </a:solidFill>
              </a:rPr>
              <a:t>детей выражать свои мысли, чувства, впечатления – определенные для своего возраста.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2. Формировать у детей представления о доброте, взаимопомощи, развитие интереса, любознательности.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00108"/>
            <a:ext cx="63756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Основные задачи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речевого </a:t>
            </a:r>
            <a:r>
              <a:rPr lang="ru-RU" sz="3600" b="1" dirty="0" smtClean="0">
                <a:solidFill>
                  <a:srgbClr val="FF0000"/>
                </a:solidFill>
              </a:rPr>
              <a:t>развития </a:t>
            </a:r>
            <a:r>
              <a:rPr lang="ru-RU" sz="3600" b="1" dirty="0" smtClean="0">
                <a:solidFill>
                  <a:srgbClr val="FF0000"/>
                </a:solidFill>
              </a:rPr>
              <a:t>детей: 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Игра </a:t>
            </a:r>
            <a:r>
              <a:rPr lang="ru-RU" sz="5400" b="1" dirty="0" smtClean="0">
                <a:solidFill>
                  <a:srgbClr val="0070C0"/>
                </a:solidFill>
              </a:rPr>
              <a:t>«Ромашка</a:t>
            </a:r>
            <a:r>
              <a:rPr lang="ru-RU" sz="5400" b="1" dirty="0" smtClean="0">
                <a:solidFill>
                  <a:srgbClr val="0070C0"/>
                </a:solidFill>
              </a:rPr>
              <a:t>»</a:t>
            </a:r>
          </a:p>
          <a:p>
            <a:pPr algn="ctr">
              <a:buNone/>
            </a:pP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6" name="Picture 2" descr="C:\Users\Marat\Desktop\род собрание\ori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786058"/>
            <a:ext cx="4525963" cy="3268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Возрастные </a:t>
            </a:r>
            <a:r>
              <a:rPr lang="ru-RU" sz="4000" b="1" dirty="0" smtClean="0">
                <a:solidFill>
                  <a:srgbClr val="FF0000"/>
                </a:solidFill>
              </a:rPr>
              <a:t>нормы речевого развития детей  5- 6 </a:t>
            </a:r>
            <a:r>
              <a:rPr lang="ru-RU" sz="4000" b="1" dirty="0" smtClean="0">
                <a:solidFill>
                  <a:srgbClr val="FF0000"/>
                </a:solidFill>
              </a:rPr>
              <a:t>лет»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214686"/>
            <a:ext cx="8229600" cy="307183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Восприятие </a:t>
            </a:r>
            <a:r>
              <a:rPr lang="ru-RU" dirty="0" smtClean="0">
                <a:solidFill>
                  <a:srgbClr val="0070C0"/>
                </a:solidFill>
              </a:rPr>
              <a:t>звуковой культуры речи.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Словарная </a:t>
            </a:r>
            <a:r>
              <a:rPr lang="ru-RU" dirty="0" smtClean="0">
                <a:solidFill>
                  <a:srgbClr val="0070C0"/>
                </a:solidFill>
              </a:rPr>
              <a:t>работа.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Формирование </a:t>
            </a:r>
            <a:r>
              <a:rPr lang="ru-RU" dirty="0" smtClean="0">
                <a:solidFill>
                  <a:srgbClr val="0070C0"/>
                </a:solidFill>
              </a:rPr>
              <a:t>грамматического строя речи.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Обучение </a:t>
            </a:r>
            <a:r>
              <a:rPr lang="ru-RU" dirty="0" smtClean="0">
                <a:solidFill>
                  <a:srgbClr val="0070C0"/>
                </a:solidFill>
              </a:rPr>
              <a:t>рассказыванию – связной  речи.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Игра-путешествие по стране «Развитие речи»</a:t>
            </a:r>
            <a:endParaRPr lang="ru-RU" sz="48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www.mdoo30rzn.ru/wp-content/uploads/2018/10/hello_html_m683604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500438"/>
            <a:ext cx="3857652" cy="3014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6400" b="1" dirty="0" smtClean="0">
                <a:solidFill>
                  <a:srgbClr val="0070C0"/>
                </a:solidFill>
              </a:rPr>
              <a:t>Станция </a:t>
            </a:r>
            <a:r>
              <a:rPr lang="ru-RU" sz="6400" b="1" dirty="0" smtClean="0">
                <a:solidFill>
                  <a:srgbClr val="0070C0"/>
                </a:solidFill>
              </a:rPr>
              <a:t>«Творческая»</a:t>
            </a:r>
            <a:r>
              <a:rPr lang="ru-RU" sz="6400" dirty="0" smtClean="0">
                <a:solidFill>
                  <a:srgbClr val="0070C0"/>
                </a:solidFill>
              </a:rPr>
              <a:t> </a:t>
            </a:r>
            <a:endParaRPr lang="ru-RU" sz="6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Снег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          </a:t>
            </a:r>
            <a:r>
              <a:rPr lang="ru-RU" sz="4800" dirty="0" smtClean="0">
                <a:solidFill>
                  <a:srgbClr val="0070C0"/>
                </a:solidFill>
              </a:rPr>
              <a:t>Человек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                           Ветер</a:t>
            </a:r>
            <a:endParaRPr lang="ru-RU" sz="4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                                      </a:t>
            </a:r>
            <a:r>
              <a:rPr lang="ru-RU" sz="4800" dirty="0" smtClean="0">
                <a:solidFill>
                  <a:srgbClr val="0070C0"/>
                </a:solidFill>
              </a:rPr>
              <a:t>Дождь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                                                     Луна</a:t>
            </a:r>
          </a:p>
        </p:txBody>
      </p:sp>
      <p:pic>
        <p:nvPicPr>
          <p:cNvPr id="2050" name="Picture 2" descr="https://ds03.infourok.ru/uploads/ex/0007/000606fe-25ee096e/640/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64324"/>
            <a:ext cx="2214578" cy="1660934"/>
          </a:xfrm>
          <a:prstGeom prst="rect">
            <a:avLst/>
          </a:prstGeom>
          <a:noFill/>
        </p:spPr>
      </p:pic>
      <p:pic>
        <p:nvPicPr>
          <p:cNvPr id="7" name="Picture 3" descr="C:\Users\Marat\Desktop\род собрание\Intellect42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429132"/>
            <a:ext cx="2005805" cy="2005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0260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Станция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 «Наши руки не знают скуки»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endParaRPr lang="ru-RU" sz="4800" dirty="0" smtClean="0">
              <a:solidFill>
                <a:srgbClr val="0070C0"/>
              </a:solidFill>
            </a:endParaRPr>
          </a:p>
        </p:txBody>
      </p:sp>
      <p:pic>
        <p:nvPicPr>
          <p:cNvPr id="6" name="Picture 2" descr="C:\Users\Marat\Desktop\род собрание\Slajd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714620"/>
            <a:ext cx="7286676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02602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Станция «Игровая»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endParaRPr lang="ru-RU" sz="4800" dirty="0" smtClean="0">
              <a:solidFill>
                <a:srgbClr val="0070C0"/>
              </a:solidFill>
            </a:endParaRPr>
          </a:p>
        </p:txBody>
      </p:sp>
      <p:pic>
        <p:nvPicPr>
          <p:cNvPr id="23557" name="Picture 5" descr="http://www.o-krohe.ru/images/article/orig/2018/01/logopedicheskie-igry-dlya-detej-6-7-let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714620"/>
            <a:ext cx="6143668" cy="3657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122</Words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Родительское собрание  </vt:lpstr>
      <vt:lpstr> Повестка дня: </vt:lpstr>
      <vt:lpstr>  </vt:lpstr>
      <vt:lpstr>  </vt:lpstr>
      <vt:lpstr> «Возрастные нормы речевого развития детей  5- 6 лет» </vt:lpstr>
      <vt:lpstr>.</vt:lpstr>
      <vt:lpstr>.</vt:lpstr>
      <vt:lpstr>.</vt:lpstr>
      <vt:lpstr>.</vt:lpstr>
      <vt:lpstr>.</vt:lpstr>
      <vt:lpstr>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Родительское собрание  </dc:title>
  <dc:creator>Marat</dc:creator>
  <cp:lastModifiedBy>Marat</cp:lastModifiedBy>
  <cp:revision>3</cp:revision>
  <dcterms:created xsi:type="dcterms:W3CDTF">2019-03-22T16:41:57Z</dcterms:created>
  <dcterms:modified xsi:type="dcterms:W3CDTF">2019-03-22T17:13:00Z</dcterms:modified>
</cp:coreProperties>
</file>