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9" r:id="rId4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1009440" y="512640"/>
            <a:ext cx="7124040" cy="5795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-69480" y="4042440"/>
            <a:ext cx="1742760" cy="1908000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61" name="CustomShape 2"/>
          <p:cNvSpPr/>
          <p:nvPr/>
        </p:nvSpPr>
        <p:spPr>
          <a:xfrm>
            <a:off x="520560" y="1095480"/>
            <a:ext cx="1908000" cy="1908000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1878840" y="282960"/>
            <a:ext cx="1908000" cy="1908000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520560" y="5729040"/>
            <a:ext cx="1908000" cy="1192680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-46800" y="-61560"/>
            <a:ext cx="1447920" cy="1676160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924120" y="-161640"/>
            <a:ext cx="1908000" cy="1908000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0" y="660600"/>
            <a:ext cx="1908000" cy="1908000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7497360" y="-61560"/>
            <a:ext cx="1693440" cy="1676160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6117480" y="-61560"/>
            <a:ext cx="1908000" cy="1704240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7494480" y="1095480"/>
            <a:ext cx="1696320" cy="1908000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8056800" y="5140440"/>
            <a:ext cx="1136160" cy="1758600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6661800" y="4362840"/>
            <a:ext cx="1908000" cy="1908000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-69480" y="4948920"/>
            <a:ext cx="1352880" cy="1908000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708480" y="4790160"/>
            <a:ext cx="1908000" cy="1908000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6117480" y="784080"/>
            <a:ext cx="1908000" cy="1908000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6459120" y="5140440"/>
            <a:ext cx="1908000" cy="1908000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8398080" y="597960"/>
            <a:ext cx="792720" cy="1251720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40">
            <a:solidFill>
              <a:schemeClr val="tx2">
                <a:lumMod val="60000"/>
                <a:lumOff val="40000"/>
                <a:alpha val="6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6350040" y="206640"/>
            <a:ext cx="1040040" cy="1040040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40">
            <a:solidFill>
              <a:schemeClr val="tx2">
                <a:lumMod val="60000"/>
                <a:lumOff val="40000"/>
                <a:alpha val="6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6872040" y="1450800"/>
            <a:ext cx="1217160" cy="1217160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40">
            <a:solidFill>
              <a:schemeClr val="tx2">
                <a:lumMod val="60000"/>
                <a:lumOff val="40000"/>
                <a:alpha val="6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7219080" y="2049840"/>
            <a:ext cx="1040040" cy="1040040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40">
            <a:solidFill>
              <a:schemeClr val="tx2">
                <a:lumMod val="60000"/>
                <a:lumOff val="40000"/>
                <a:alpha val="6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7749360" y="2661480"/>
            <a:ext cx="720360" cy="720360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40">
            <a:solidFill>
              <a:schemeClr val="tx2">
                <a:lumMod val="60000"/>
                <a:lumOff val="40000"/>
                <a:alpha val="6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685080" y="-100800"/>
            <a:ext cx="1192680" cy="696600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40">
            <a:solidFill>
              <a:schemeClr val="tx2">
                <a:lumMod val="60000"/>
                <a:lumOff val="40000"/>
                <a:alpha val="6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2" name="CustomShape 23"/>
          <p:cNvSpPr/>
          <p:nvPr/>
        </p:nvSpPr>
        <p:spPr>
          <a:xfrm>
            <a:off x="1502640" y="-100800"/>
            <a:ext cx="1027800" cy="458640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40">
            <a:solidFill>
              <a:schemeClr val="tx2">
                <a:lumMod val="60000"/>
                <a:lumOff val="40000"/>
                <a:alpha val="6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3" name="CustomShape 24"/>
          <p:cNvSpPr/>
          <p:nvPr/>
        </p:nvSpPr>
        <p:spPr>
          <a:xfrm>
            <a:off x="-69480" y="-100800"/>
            <a:ext cx="589320" cy="611280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40">
            <a:solidFill>
              <a:schemeClr val="tx2">
                <a:lumMod val="60000"/>
                <a:lumOff val="40000"/>
                <a:alpha val="6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4" name="CustomShape 25"/>
          <p:cNvSpPr/>
          <p:nvPr/>
        </p:nvSpPr>
        <p:spPr>
          <a:xfrm>
            <a:off x="277560" y="4321800"/>
            <a:ext cx="1395720" cy="1395720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40">
            <a:solidFill>
              <a:schemeClr val="tx2">
                <a:lumMod val="60000"/>
                <a:lumOff val="40000"/>
                <a:alpha val="4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5" name="CustomShape 26"/>
          <p:cNvSpPr/>
          <p:nvPr/>
        </p:nvSpPr>
        <p:spPr>
          <a:xfrm>
            <a:off x="5792040" y="6490080"/>
            <a:ext cx="1114920" cy="442800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40">
            <a:solidFill>
              <a:schemeClr val="tx2">
                <a:lumMod val="60000"/>
                <a:lumOff val="40000"/>
                <a:alpha val="4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6" name="CustomShape 27"/>
          <p:cNvSpPr/>
          <p:nvPr/>
        </p:nvSpPr>
        <p:spPr>
          <a:xfrm>
            <a:off x="6127920" y="6408720"/>
            <a:ext cx="1235880" cy="523800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40">
            <a:solidFill>
              <a:schemeClr val="tx2">
                <a:lumMod val="60000"/>
                <a:lumOff val="40000"/>
                <a:alpha val="4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7" name="CustomShape 28"/>
          <p:cNvSpPr/>
          <p:nvPr/>
        </p:nvSpPr>
        <p:spPr>
          <a:xfrm>
            <a:off x="7577640" y="6408720"/>
            <a:ext cx="1210320" cy="523800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40">
            <a:solidFill>
              <a:schemeClr val="tx2">
                <a:lumMod val="60000"/>
                <a:lumOff val="40000"/>
                <a:alpha val="400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8" name="CustomShape 29"/>
          <p:cNvSpPr/>
          <p:nvPr/>
        </p:nvSpPr>
        <p:spPr>
          <a:xfrm>
            <a:off x="11160" y="4942080"/>
            <a:ext cx="610200" cy="61020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600"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29" name="CustomShape 30"/>
          <p:cNvSpPr/>
          <p:nvPr/>
        </p:nvSpPr>
        <p:spPr>
          <a:xfrm>
            <a:off x="-69480" y="6172560"/>
            <a:ext cx="776880" cy="749160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0" name="CustomShape 31"/>
          <p:cNvSpPr/>
          <p:nvPr/>
        </p:nvSpPr>
        <p:spPr>
          <a:xfrm>
            <a:off x="-69480" y="5158440"/>
            <a:ext cx="562320" cy="89640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1" name="CustomShape 32"/>
          <p:cNvSpPr/>
          <p:nvPr/>
        </p:nvSpPr>
        <p:spPr>
          <a:xfrm>
            <a:off x="-25920" y="482400"/>
            <a:ext cx="597240" cy="904680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600"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2" name="CustomShape 33"/>
          <p:cNvSpPr/>
          <p:nvPr/>
        </p:nvSpPr>
        <p:spPr>
          <a:xfrm>
            <a:off x="474120" y="836640"/>
            <a:ext cx="909720" cy="90972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3" name="CustomShape 34"/>
          <p:cNvSpPr/>
          <p:nvPr/>
        </p:nvSpPr>
        <p:spPr>
          <a:xfrm>
            <a:off x="319320" y="1452240"/>
            <a:ext cx="771840" cy="77184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4" name="CustomShape 35"/>
          <p:cNvSpPr/>
          <p:nvPr/>
        </p:nvSpPr>
        <p:spPr>
          <a:xfrm>
            <a:off x="371160" y="1887120"/>
            <a:ext cx="609120" cy="60912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600"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5" name="CustomShape 36"/>
          <p:cNvSpPr/>
          <p:nvPr/>
        </p:nvSpPr>
        <p:spPr>
          <a:xfrm>
            <a:off x="154800" y="1919520"/>
            <a:ext cx="520560" cy="52056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6" name="CustomShape 37"/>
          <p:cNvSpPr/>
          <p:nvPr/>
        </p:nvSpPr>
        <p:spPr>
          <a:xfrm>
            <a:off x="7302600" y="-61560"/>
            <a:ext cx="909720" cy="749880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7" name="CustomShape 38"/>
          <p:cNvSpPr/>
          <p:nvPr/>
        </p:nvSpPr>
        <p:spPr>
          <a:xfrm>
            <a:off x="8718120" y="-61560"/>
            <a:ext cx="472680" cy="612000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8" name="CustomShape 39"/>
          <p:cNvSpPr/>
          <p:nvPr/>
        </p:nvSpPr>
        <p:spPr>
          <a:xfrm>
            <a:off x="7748280" y="282960"/>
            <a:ext cx="1127520" cy="112752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600"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9" name="CustomShape 40"/>
          <p:cNvSpPr/>
          <p:nvPr/>
        </p:nvSpPr>
        <p:spPr>
          <a:xfrm>
            <a:off x="8914680" y="749520"/>
            <a:ext cx="276120" cy="906840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0" name="CustomShape 41"/>
          <p:cNvSpPr/>
          <p:nvPr/>
        </p:nvSpPr>
        <p:spPr>
          <a:xfrm>
            <a:off x="7590960" y="728640"/>
            <a:ext cx="968760" cy="96876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1" name="CustomShape 42"/>
          <p:cNvSpPr/>
          <p:nvPr/>
        </p:nvSpPr>
        <p:spPr>
          <a:xfrm>
            <a:off x="7470000" y="1326600"/>
            <a:ext cx="606960" cy="60696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600">
            <a:solidFill>
              <a:schemeClr val="accent3">
                <a:lumMod val="60000"/>
                <a:lumOff val="40000"/>
                <a:alpha val="30000"/>
              </a:schemeClr>
            </a:solidFill>
            <a:round/>
          </a:ln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2" name="CustomShape 43"/>
          <p:cNvSpPr/>
          <p:nvPr/>
        </p:nvSpPr>
        <p:spPr>
          <a:xfrm>
            <a:off x="7629840" y="5611320"/>
            <a:ext cx="737280" cy="73728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600"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3" name="CustomShape 44"/>
          <p:cNvSpPr/>
          <p:nvPr/>
        </p:nvSpPr>
        <p:spPr>
          <a:xfrm>
            <a:off x="6972840" y="5242320"/>
            <a:ext cx="737280" cy="73728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4" name="CustomShape 45"/>
          <p:cNvSpPr/>
          <p:nvPr/>
        </p:nvSpPr>
        <p:spPr>
          <a:xfrm>
            <a:off x="7494480" y="4928040"/>
            <a:ext cx="737280" cy="73728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600"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5" name="CustomShape 46"/>
          <p:cNvSpPr/>
          <p:nvPr/>
        </p:nvSpPr>
        <p:spPr>
          <a:xfrm>
            <a:off x="8228880" y="5666400"/>
            <a:ext cx="604440" cy="60444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6" name="CustomShape 47"/>
          <p:cNvSpPr/>
          <p:nvPr/>
        </p:nvSpPr>
        <p:spPr>
          <a:xfrm>
            <a:off x="8078400" y="4097880"/>
            <a:ext cx="552600" cy="55260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7" name="CustomShape 48"/>
          <p:cNvSpPr/>
          <p:nvPr/>
        </p:nvSpPr>
        <p:spPr>
          <a:xfrm>
            <a:off x="8411760" y="5058000"/>
            <a:ext cx="552600" cy="55260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8" name="CustomShape 49"/>
          <p:cNvSpPr/>
          <p:nvPr/>
        </p:nvSpPr>
        <p:spPr>
          <a:xfrm>
            <a:off x="8688600" y="4790160"/>
            <a:ext cx="502200" cy="55260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49" name="CustomShape 50"/>
          <p:cNvSpPr/>
          <p:nvPr/>
        </p:nvSpPr>
        <p:spPr>
          <a:xfrm>
            <a:off x="1583280" y="5454360"/>
            <a:ext cx="1908000" cy="1467720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0" name="CustomShape 51"/>
          <p:cNvSpPr/>
          <p:nvPr/>
        </p:nvSpPr>
        <p:spPr>
          <a:xfrm>
            <a:off x="8570880" y="3382920"/>
            <a:ext cx="305280" cy="30528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1" name="CustomShape 52"/>
          <p:cNvSpPr/>
          <p:nvPr/>
        </p:nvSpPr>
        <p:spPr>
          <a:xfrm>
            <a:off x="8398080" y="3535920"/>
            <a:ext cx="305280" cy="30528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2" name="CustomShape 53"/>
          <p:cNvSpPr/>
          <p:nvPr/>
        </p:nvSpPr>
        <p:spPr>
          <a:xfrm>
            <a:off x="8608320" y="3688560"/>
            <a:ext cx="305280" cy="30528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3" name="CustomShape 54"/>
          <p:cNvSpPr/>
          <p:nvPr/>
        </p:nvSpPr>
        <p:spPr>
          <a:xfrm>
            <a:off x="154800" y="2698920"/>
            <a:ext cx="466560" cy="46656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600"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4" name="CustomShape 55"/>
          <p:cNvSpPr/>
          <p:nvPr/>
        </p:nvSpPr>
        <p:spPr>
          <a:xfrm>
            <a:off x="474120" y="3166560"/>
            <a:ext cx="457560" cy="45756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600"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5" name="CustomShape 56"/>
          <p:cNvSpPr/>
          <p:nvPr/>
        </p:nvSpPr>
        <p:spPr>
          <a:xfrm>
            <a:off x="270360" y="3382920"/>
            <a:ext cx="351000" cy="35100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>
            <a:solidFill>
              <a:schemeClr val="accent3">
                <a:lumMod val="60000"/>
                <a:lumOff val="40000"/>
                <a:alpha val="15000"/>
              </a:schemeClr>
            </a:solidFill>
            <a:round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6" name="CustomShape 57"/>
          <p:cNvSpPr/>
          <p:nvPr/>
        </p:nvSpPr>
        <p:spPr>
          <a:xfrm>
            <a:off x="-86760" y="2581560"/>
            <a:ext cx="1359360" cy="1908000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120">
            <a:solidFill>
              <a:schemeClr val="accent3">
                <a:lumMod val="60000"/>
                <a:lumOff val="40000"/>
                <a:alpha val="0"/>
              </a:schemeClr>
            </a:solidFill>
            <a:round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7" name="CustomShape 58"/>
          <p:cNvSpPr/>
          <p:nvPr/>
        </p:nvSpPr>
        <p:spPr>
          <a:xfrm>
            <a:off x="6173280" y="2395440"/>
            <a:ext cx="1217160" cy="1217160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40">
            <a:solidFill>
              <a:schemeClr val="tx2">
                <a:lumMod val="60000"/>
                <a:lumOff val="40000"/>
                <a:alpha val="0"/>
              </a:schemeClr>
            </a:solidFill>
            <a:round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58" name="PlaceHolder 59"/>
          <p:cNvSpPr>
            <a:spLocks noGrp="1"/>
          </p:cNvSpPr>
          <p:nvPr>
            <p:ph type="title"/>
          </p:nvPr>
        </p:nvSpPr>
        <p:spPr>
          <a:xfrm>
            <a:off x="1009440" y="512640"/>
            <a:ext cx="7124040" cy="12499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9" name="PlaceHolder 6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1428840" y="1917000"/>
            <a:ext cx="6206400" cy="203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0B050"/>
                </a:solidFill>
                <a:latin typeface="Verdana"/>
                <a:ea typeface="DejaVu Sans"/>
              </a:rPr>
              <a:t>ПРЕЗЕНТАЦИЯ ДЛЯ </a:t>
            </a:r>
            <a:endParaRPr lang="ru-RU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0B050"/>
                </a:solidFill>
                <a:latin typeface="Verdana"/>
                <a:ea typeface="DejaVu Sans"/>
              </a:rPr>
              <a:t>ДЕТЕЙ</a:t>
            </a:r>
            <a:endParaRPr lang="ru-RU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0B050"/>
                </a:solidFill>
                <a:latin typeface="Verdana"/>
                <a:ea typeface="DejaVu Sans"/>
              </a:rPr>
              <a:t>НА ТЕМУ:</a:t>
            </a:r>
            <a:endParaRPr lang="ru-RU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0B050"/>
                </a:solidFill>
                <a:latin typeface="Verdana"/>
                <a:ea typeface="DejaVu Sans"/>
              </a:rPr>
              <a:t>«МОЯ СЕМЬЯ»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323640" y="188640"/>
            <a:ext cx="8424000" cy="23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262626"/>
                </a:solidFill>
                <a:latin typeface="Verdana"/>
                <a:ea typeface="DejaVu Sans"/>
              </a:rPr>
              <a:t>ГБОУ средняя школа №296</a:t>
            </a:r>
            <a:r>
              <a:t/>
            </a:r>
            <a:br/>
            <a:r>
              <a:rPr lang="ru-RU" sz="2400" b="1" strike="noStrike" spc="-1">
                <a:solidFill>
                  <a:srgbClr val="262626"/>
                </a:solidFill>
                <a:latin typeface="Verdana"/>
                <a:ea typeface="DejaVu Sans"/>
              </a:rPr>
              <a:t>Автор: воспитатель средней группы </a:t>
            </a:r>
            <a:r>
              <a:t/>
            </a:r>
            <a:br/>
            <a:r>
              <a:rPr lang="ru-RU" sz="2400" b="1" strike="noStrike" spc="-1">
                <a:solidFill>
                  <a:srgbClr val="262626"/>
                </a:solidFill>
                <a:latin typeface="Verdana"/>
                <a:ea typeface="DejaVu Sans"/>
              </a:rPr>
              <a:t>Гасанова Афет Инзибат кызы</a:t>
            </a:r>
            <a:r>
              <a:t/>
            </a:r>
            <a:br/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1009440" y="675720"/>
            <a:ext cx="7124040" cy="89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FFFFFF"/>
                </a:solidFill>
                <a:latin typeface="Verdana"/>
                <a:ea typeface="DejaVu Sans"/>
              </a:rPr>
              <a:t>             </a:t>
            </a:r>
            <a:r>
              <a:rPr lang="ru-RU" sz="3200" b="0" strike="noStrike" spc="-1">
                <a:solidFill>
                  <a:srgbClr val="000000"/>
                </a:solidFill>
                <a:latin typeface="Verdana"/>
                <a:ea typeface="DejaVu Sans"/>
              </a:rPr>
              <a:t>Цель: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1357200" y="1720800"/>
            <a:ext cx="5499720" cy="310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00000"/>
                </a:solidFill>
                <a:latin typeface="Verdana"/>
                <a:ea typeface="DejaVu Sans"/>
              </a:rPr>
              <a:t>Формировать представления детей о семье, её членах.</a:t>
            </a:r>
            <a:r>
              <a:rPr dirty="0"/>
              <a:t/>
            </a:r>
            <a:br>
              <a:rPr dirty="0"/>
            </a:br>
            <a:r>
              <a:rPr lang="ru-RU" sz="1800" b="1" strike="noStrike" spc="-1" dirty="0">
                <a:solidFill>
                  <a:srgbClr val="000000"/>
                </a:solidFill>
                <a:latin typeface="Verdana"/>
                <a:ea typeface="DejaVu Sans"/>
              </a:rPr>
              <a:t>Учить правильно называть членов семьи. Дать понятия «родственники», «семья».</a:t>
            </a:r>
            <a:r>
              <a:rPr dirty="0"/>
              <a:t/>
            </a:r>
            <a:br>
              <a:rPr dirty="0"/>
            </a:br>
            <a:r>
              <a:rPr lang="ru-RU" sz="1800" b="1" strike="noStrike" spc="-1" dirty="0">
                <a:solidFill>
                  <a:srgbClr val="000000"/>
                </a:solidFill>
                <a:latin typeface="Verdana"/>
                <a:ea typeface="DejaVu Sans"/>
              </a:rPr>
              <a:t>Развивать представления о семье как о людях, которые живут вместе, любят друг друга, заботятся друг о друге. </a:t>
            </a:r>
            <a:r>
              <a:rPr dirty="0"/>
              <a:t/>
            </a:r>
            <a:br>
              <a:rPr dirty="0"/>
            </a:br>
            <a:r>
              <a:rPr lang="ru-RU" sz="1800" b="1" strike="noStrike" spc="-1" dirty="0">
                <a:solidFill>
                  <a:srgbClr val="000000"/>
                </a:solidFill>
                <a:latin typeface="Verdana"/>
                <a:ea typeface="DejaVu Sans"/>
              </a:rPr>
              <a:t>Воспитывать заботливое отношение к близким людям, чувство взаимопомощи в семье.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Рисунок 1"/>
          <p:cNvPicPr/>
          <p:nvPr/>
        </p:nvPicPr>
        <p:blipFill>
          <a:blip r:embed="rId2" cstate="print"/>
          <a:stretch/>
        </p:blipFill>
        <p:spPr>
          <a:xfrm>
            <a:off x="1259640" y="1556792"/>
            <a:ext cx="6336696" cy="4400128"/>
          </a:xfrm>
          <a:prstGeom prst="rect">
            <a:avLst/>
          </a:prstGeom>
          <a:ln w="190440">
            <a:solidFill>
              <a:srgbClr val="C8C6BD"/>
            </a:solidFill>
            <a:miter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34" name="CustomShape 1"/>
          <p:cNvSpPr/>
          <p:nvPr/>
        </p:nvSpPr>
        <p:spPr>
          <a:xfrm>
            <a:off x="899640" y="188640"/>
            <a:ext cx="755964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200" b="1" i="1" strike="noStrike" spc="-1" dirty="0">
                <a:solidFill>
                  <a:srgbClr val="00B050"/>
                </a:solidFill>
                <a:latin typeface="Verdana"/>
                <a:ea typeface="DejaVu Sans"/>
              </a:rPr>
              <a:t>ХОРОШО КОГДА ВСЕ ВМЕСТЕ!</a:t>
            </a:r>
            <a:endParaRPr lang="ru-RU" sz="3200" b="0" strike="noStrike" spc="-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1115640" y="5877360"/>
            <a:ext cx="7124040" cy="77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0" strike="noStrike" spc="-1">
                <a:solidFill>
                  <a:srgbClr val="FFFFFF"/>
                </a:solidFill>
                <a:latin typeface="Verdana"/>
                <a:ea typeface="DejaVu Sans"/>
              </a:rPr>
              <a:t>Спасибо за внимание! 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324</TotalTime>
  <Words>36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nina</dc:creator>
  <dc:description/>
  <cp:lastModifiedBy>user</cp:lastModifiedBy>
  <cp:revision>37</cp:revision>
  <dcterms:created xsi:type="dcterms:W3CDTF">2015-03-15T15:50:21Z</dcterms:created>
  <dcterms:modified xsi:type="dcterms:W3CDTF">2019-11-23T22:23:36Z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14</vt:i4>
  </property>
</Properties>
</file>