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sldIdLst>
    <p:sldId id="256" r:id="rId2"/>
    <p:sldId id="257" r:id="rId3"/>
    <p:sldId id="260" r:id="rId4"/>
    <p:sldId id="258" r:id="rId5"/>
    <p:sldId id="261" r:id="rId6"/>
    <p:sldId id="262" r:id="rId7"/>
    <p:sldId id="266" r:id="rId8"/>
    <p:sldId id="265" r:id="rId9"/>
    <p:sldId id="264" r:id="rId10"/>
    <p:sldId id="263"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7" autoAdjust="0"/>
    <p:restoredTop sz="94660"/>
  </p:normalViewPr>
  <p:slideViewPr>
    <p:cSldViewPr snapToGrid="0">
      <p:cViewPr varScale="1">
        <p:scale>
          <a:sx n="87" d="100"/>
          <a:sy n="87" d="100"/>
        </p:scale>
        <p:origin x="67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AAE32F1B-6A9B-4FF9-9AB7-FB745D43A9E6}" type="datetimeFigureOut">
              <a:rPr lang="ru-RU" smtClean="0"/>
              <a:t>04.11.2019</a:t>
            </a:fld>
            <a:endParaRPr lang="ru-RU"/>
          </a:p>
        </p:txBody>
      </p:sp>
      <p:sp>
        <p:nvSpPr>
          <p:cNvPr id="5" name="Footer Placeholder 4"/>
          <p:cNvSpPr>
            <a:spLocks noGrp="1"/>
          </p:cNvSpPr>
          <p:nvPr>
            <p:ph type="ftr" sz="quarter" idx="11"/>
          </p:nvPr>
        </p:nvSpPr>
        <p:spPr>
          <a:xfrm>
            <a:off x="1371600" y="4323845"/>
            <a:ext cx="6400800" cy="365125"/>
          </a:xfrm>
        </p:spPr>
        <p:txBody>
          <a:bodyPr/>
          <a:lstStyle/>
          <a:p>
            <a:endParaRPr lang="ru-RU"/>
          </a:p>
        </p:txBody>
      </p:sp>
      <p:sp>
        <p:nvSpPr>
          <p:cNvPr id="6" name="Slide Number Placeholder 5"/>
          <p:cNvSpPr>
            <a:spLocks noGrp="1"/>
          </p:cNvSpPr>
          <p:nvPr>
            <p:ph type="sldNum" sz="quarter" idx="12"/>
          </p:nvPr>
        </p:nvSpPr>
        <p:spPr>
          <a:xfrm>
            <a:off x="8077200" y="1430866"/>
            <a:ext cx="2743200" cy="365125"/>
          </a:xfrm>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895627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1604417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798189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CC36018C-468F-456F-8077-84477DC994BE}" type="slidenum">
              <a:rPr lang="ru-RU" smtClean="0"/>
              <a:t>‹#›</a:t>
            </a:fld>
            <a:endParaRPr lang="ru-RU"/>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232282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a:xfrm>
            <a:off x="685800" y="378883"/>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188653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AAE32F1B-6A9B-4FF9-9AB7-FB745D43A9E6}" type="datetimeFigureOut">
              <a:rPr lang="ru-RU" smtClean="0"/>
              <a:t>04.11.2019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1018193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AAE32F1B-6A9B-4FF9-9AB7-FB745D43A9E6}" type="datetimeFigureOut">
              <a:rPr lang="ru-RU" smtClean="0"/>
              <a:t>04.11.2019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31104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E32F1B-6A9B-4FF9-9AB7-FB745D43A9E6}" type="datetimeFigureOut">
              <a:rPr lang="ru-RU" smtClean="0"/>
              <a:t>04.11.2019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1128870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AAE32F1B-6A9B-4FF9-9AB7-FB745D43A9E6}" type="datetimeFigureOut">
              <a:rPr lang="ru-RU" smtClean="0"/>
              <a:t>04.11.2019</a:t>
            </a:fld>
            <a:endParaRPr lang="ru-RU"/>
          </a:p>
        </p:txBody>
      </p:sp>
      <p:sp>
        <p:nvSpPr>
          <p:cNvPr id="5" name="Footer Placeholder 4"/>
          <p:cNvSpPr>
            <a:spLocks noGrp="1"/>
          </p:cNvSpPr>
          <p:nvPr>
            <p:ph type="ftr" sz="quarter" idx="11"/>
          </p:nvPr>
        </p:nvSpPr>
        <p:spPr>
          <a:xfrm>
            <a:off x="685800" y="381000"/>
            <a:ext cx="6991492" cy="36512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3753338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E32F1B-6A9B-4FF9-9AB7-FB745D43A9E6}" type="datetimeFigureOut">
              <a:rPr lang="ru-RU" smtClean="0"/>
              <a:t>04.11.2019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4043464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AAE32F1B-6A9B-4FF9-9AB7-FB745D43A9E6}" type="datetimeFigureOut">
              <a:rPr lang="ru-RU" smtClean="0"/>
              <a:t>04.11.2019</a:t>
            </a:fld>
            <a:endParaRPr lang="ru-RU"/>
          </a:p>
        </p:txBody>
      </p:sp>
      <p:sp>
        <p:nvSpPr>
          <p:cNvPr id="5" name="Footer Placeholder 4"/>
          <p:cNvSpPr>
            <a:spLocks noGrp="1"/>
          </p:cNvSpPr>
          <p:nvPr>
            <p:ph type="ftr" sz="quarter" idx="11"/>
          </p:nvPr>
        </p:nvSpPr>
        <p:spPr>
          <a:xfrm>
            <a:off x="685800" y="381001"/>
            <a:ext cx="6991492" cy="36406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362455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2951913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AE32F1B-6A9B-4FF9-9AB7-FB745D43A9E6}" type="datetimeFigureOut">
              <a:rPr lang="ru-RU" smtClean="0"/>
              <a:t>04.11.2019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3881290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AE32F1B-6A9B-4FF9-9AB7-FB745D43A9E6}" type="datetimeFigureOut">
              <a:rPr lang="ru-RU" smtClean="0"/>
              <a:t>04.11.2019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316855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E32F1B-6A9B-4FF9-9AB7-FB745D43A9E6}" type="datetimeFigureOut">
              <a:rPr lang="ru-RU" smtClean="0"/>
              <a:t>04.11.2019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4114135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1493948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E32F1B-6A9B-4FF9-9AB7-FB745D43A9E6}" type="datetimeFigureOut">
              <a:rPr lang="ru-RU" smtClean="0"/>
              <a:t>04.11.2019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36018C-468F-456F-8077-84477DC994BE}" type="slidenum">
              <a:rPr lang="ru-RU" smtClean="0"/>
              <a:t>‹#›</a:t>
            </a:fld>
            <a:endParaRPr lang="ru-RU"/>
          </a:p>
        </p:txBody>
      </p:sp>
    </p:spTree>
    <p:extLst>
      <p:ext uri="{BB962C8B-B14F-4D97-AF65-F5344CB8AC3E}">
        <p14:creationId xmlns:p14="http://schemas.microsoft.com/office/powerpoint/2010/main" val="3365094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AE32F1B-6A9B-4FF9-9AB7-FB745D43A9E6}" type="datetimeFigureOut">
              <a:rPr lang="ru-RU" smtClean="0"/>
              <a:t>04.11.2019</a:t>
            </a:fld>
            <a:endParaRPr lang="ru-RU"/>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C36018C-468F-456F-8077-84477DC994BE}" type="slidenum">
              <a:rPr lang="ru-RU" smtClean="0"/>
              <a:t>‹#›</a:t>
            </a:fld>
            <a:endParaRPr lang="ru-RU"/>
          </a:p>
        </p:txBody>
      </p:sp>
    </p:spTree>
    <p:extLst>
      <p:ext uri="{BB962C8B-B14F-4D97-AF65-F5344CB8AC3E}">
        <p14:creationId xmlns:p14="http://schemas.microsoft.com/office/powerpoint/2010/main" val="2064893871"/>
      </p:ext>
    </p:extLst>
  </p:cSld>
  <p:clrMap bg1="dk1" tx1="lt1" bg2="dk2"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49846" y="2494021"/>
            <a:ext cx="8610600" cy="1293028"/>
          </a:xfrm>
        </p:spPr>
        <p:txBody>
          <a:bodyPr>
            <a:normAutofit fontScale="90000"/>
          </a:bodyPr>
          <a:lstStyle/>
          <a:p>
            <a:pPr algn="ctr"/>
            <a:r>
              <a:rPr lang="ru-RU" b="1" dirty="0" smtClean="0">
                <a:solidFill>
                  <a:srgbClr val="FFFF00"/>
                </a:solidFill>
              </a:rPr>
              <a:t/>
            </a:r>
            <a:br>
              <a:rPr lang="ru-RU" b="1" dirty="0" smtClean="0">
                <a:solidFill>
                  <a:srgbClr val="FFFF00"/>
                </a:solidFill>
              </a:rPr>
            </a:br>
            <a:r>
              <a:rPr lang="ru-RU" b="1" dirty="0">
                <a:solidFill>
                  <a:srgbClr val="FFFF00"/>
                </a:solidFill>
              </a:rPr>
              <a:t/>
            </a:r>
            <a:br>
              <a:rPr lang="ru-RU" b="1" dirty="0">
                <a:solidFill>
                  <a:srgbClr val="FFFF00"/>
                </a:solidFill>
              </a:rPr>
            </a:br>
            <a:r>
              <a:rPr lang="ru-RU" b="1" dirty="0" smtClean="0">
                <a:solidFill>
                  <a:srgbClr val="FFFF00"/>
                </a:solidFill>
              </a:rPr>
              <a:t/>
            </a:r>
            <a:br>
              <a:rPr lang="ru-RU" b="1" dirty="0" smtClean="0">
                <a:solidFill>
                  <a:srgbClr val="FFFF00"/>
                </a:solidFill>
              </a:rPr>
            </a:br>
            <a:r>
              <a:rPr lang="ru-RU" b="1" dirty="0" smtClean="0">
                <a:solidFill>
                  <a:srgbClr val="FFFF00"/>
                </a:solidFill>
              </a:rPr>
              <a:t>ОБЩИЕ </a:t>
            </a:r>
            <a:r>
              <a:rPr lang="ru-RU" b="1" dirty="0" smtClean="0">
                <a:solidFill>
                  <a:srgbClr val="FFFF00"/>
                </a:solidFill>
              </a:rPr>
              <a:t>РЕКОМЕНДАЦИИ ДЛЯ РОДИТЕЛЕЙ ДЕТЕЙ С </a:t>
            </a:r>
            <a:r>
              <a:rPr lang="ru-RU" b="1" dirty="0" smtClean="0">
                <a:solidFill>
                  <a:srgbClr val="FFFF00"/>
                </a:solidFill>
              </a:rPr>
              <a:t>ЗПР</a:t>
            </a:r>
            <a:br>
              <a:rPr lang="ru-RU" b="1" dirty="0" smtClean="0">
                <a:solidFill>
                  <a:srgbClr val="FFFF00"/>
                </a:solidFill>
              </a:rPr>
            </a:br>
            <a:r>
              <a:rPr lang="ru-RU" b="1" dirty="0">
                <a:solidFill>
                  <a:srgbClr val="FFFF00"/>
                </a:solidFill>
              </a:rPr>
              <a:t/>
            </a:r>
            <a:br>
              <a:rPr lang="ru-RU" b="1" dirty="0">
                <a:solidFill>
                  <a:srgbClr val="FFFF00"/>
                </a:solidFill>
              </a:rPr>
            </a:br>
            <a:r>
              <a:rPr lang="ru-RU" b="1" dirty="0" smtClean="0">
                <a:solidFill>
                  <a:srgbClr val="FFFF00"/>
                </a:solidFill>
              </a:rPr>
              <a:t/>
            </a:r>
            <a:br>
              <a:rPr lang="ru-RU" b="1" dirty="0" smtClean="0">
                <a:solidFill>
                  <a:srgbClr val="FFFF00"/>
                </a:solidFill>
              </a:rPr>
            </a:br>
            <a:r>
              <a:rPr lang="ru-RU" b="1" dirty="0">
                <a:solidFill>
                  <a:srgbClr val="FFFF00"/>
                </a:solidFill>
              </a:rPr>
              <a:t/>
            </a:r>
            <a:br>
              <a:rPr lang="ru-RU" b="1" dirty="0">
                <a:solidFill>
                  <a:srgbClr val="FFFF00"/>
                </a:solidFill>
              </a:rPr>
            </a:br>
            <a:r>
              <a:rPr lang="ru-RU" b="1" dirty="0" smtClean="0">
                <a:solidFill>
                  <a:srgbClr val="FFFF00"/>
                </a:solidFill>
              </a:rPr>
              <a:t/>
            </a:r>
            <a:br>
              <a:rPr lang="ru-RU" b="1" dirty="0" smtClean="0">
                <a:solidFill>
                  <a:srgbClr val="FFFF00"/>
                </a:solidFill>
              </a:rPr>
            </a:br>
            <a:r>
              <a:rPr lang="ru-RU" b="1" dirty="0">
                <a:solidFill>
                  <a:srgbClr val="FFFF00"/>
                </a:solidFill>
              </a:rPr>
              <a:t/>
            </a:r>
            <a:br>
              <a:rPr lang="ru-RU" b="1" dirty="0">
                <a:solidFill>
                  <a:srgbClr val="FFFF00"/>
                </a:solidFill>
              </a:rPr>
            </a:br>
            <a:r>
              <a:rPr lang="ru-RU" sz="2200" b="1" dirty="0" smtClean="0">
                <a:solidFill>
                  <a:srgbClr val="FFFF00"/>
                </a:solidFill>
                <a:latin typeface="Times New Roman" panose="02020603050405020304" pitchFamily="18" charset="0"/>
                <a:cs typeface="Times New Roman" panose="02020603050405020304" pitchFamily="18" charset="0"/>
              </a:rPr>
              <a:t/>
            </a:r>
            <a:br>
              <a:rPr lang="ru-RU" sz="2200" b="1" dirty="0" smtClean="0">
                <a:solidFill>
                  <a:srgbClr val="FFFF00"/>
                </a:solidFill>
                <a:latin typeface="Times New Roman" panose="02020603050405020304" pitchFamily="18" charset="0"/>
                <a:cs typeface="Times New Roman" panose="02020603050405020304" pitchFamily="18" charset="0"/>
              </a:rPr>
            </a:br>
            <a:r>
              <a:rPr lang="ru-RU" sz="2200" b="1" dirty="0" smtClean="0">
                <a:solidFill>
                  <a:srgbClr val="FFFF00"/>
                </a:solidFill>
                <a:latin typeface="Times New Roman" panose="02020603050405020304" pitchFamily="18" charset="0"/>
                <a:cs typeface="Times New Roman" panose="02020603050405020304" pitchFamily="18" charset="0"/>
              </a:rPr>
              <a:t>Подготовила студентка:</a:t>
            </a:r>
            <a:br>
              <a:rPr lang="ru-RU" sz="2200" b="1" dirty="0" smtClean="0">
                <a:solidFill>
                  <a:srgbClr val="FFFF00"/>
                </a:solidFill>
                <a:latin typeface="Times New Roman" panose="02020603050405020304" pitchFamily="18" charset="0"/>
                <a:cs typeface="Times New Roman" panose="02020603050405020304" pitchFamily="18" charset="0"/>
              </a:rPr>
            </a:br>
            <a:r>
              <a:rPr lang="ru-RU" sz="2200" b="1" dirty="0" smtClean="0">
                <a:solidFill>
                  <a:srgbClr val="FFFF00"/>
                </a:solidFill>
                <a:latin typeface="Times New Roman" panose="02020603050405020304" pitchFamily="18" charset="0"/>
                <a:cs typeface="Times New Roman" panose="02020603050405020304" pitchFamily="18" charset="0"/>
              </a:rPr>
              <a:t>группа 3лг1</a:t>
            </a:r>
            <a:br>
              <a:rPr lang="ru-RU" sz="2200" b="1" dirty="0" smtClean="0">
                <a:solidFill>
                  <a:srgbClr val="FFFF00"/>
                </a:solidFill>
                <a:latin typeface="Times New Roman" panose="02020603050405020304" pitchFamily="18" charset="0"/>
                <a:cs typeface="Times New Roman" panose="02020603050405020304" pitchFamily="18" charset="0"/>
              </a:rPr>
            </a:br>
            <a:r>
              <a:rPr lang="ru-RU" sz="2200" b="1" dirty="0" err="1" smtClean="0">
                <a:solidFill>
                  <a:srgbClr val="FFFF00"/>
                </a:solidFill>
                <a:latin typeface="Times New Roman" panose="02020603050405020304" pitchFamily="18" charset="0"/>
                <a:cs typeface="Times New Roman" panose="02020603050405020304" pitchFamily="18" charset="0"/>
              </a:rPr>
              <a:t>броновицкая</a:t>
            </a:r>
            <a:r>
              <a:rPr lang="ru-RU" sz="2200" b="1" dirty="0" smtClean="0">
                <a:solidFill>
                  <a:srgbClr val="FFFF00"/>
                </a:solidFill>
                <a:latin typeface="Times New Roman" panose="02020603050405020304" pitchFamily="18" charset="0"/>
                <a:cs typeface="Times New Roman" panose="02020603050405020304" pitchFamily="18" charset="0"/>
              </a:rPr>
              <a:t> </a:t>
            </a:r>
            <a:r>
              <a:rPr lang="ru-RU" sz="2200" b="1" dirty="0" err="1" smtClean="0">
                <a:solidFill>
                  <a:srgbClr val="FFFF00"/>
                </a:solidFill>
                <a:latin typeface="Times New Roman" panose="02020603050405020304" pitchFamily="18" charset="0"/>
                <a:cs typeface="Times New Roman" panose="02020603050405020304" pitchFamily="18" charset="0"/>
              </a:rPr>
              <a:t>кристина</a:t>
            </a:r>
            <a:r>
              <a:rPr lang="ru-RU" sz="2200" b="1" dirty="0" smtClean="0">
                <a:solidFill>
                  <a:srgbClr val="FFFF00"/>
                </a:solidFill>
                <a:latin typeface="Times New Roman" panose="02020603050405020304" pitchFamily="18" charset="0"/>
                <a:cs typeface="Times New Roman" panose="02020603050405020304" pitchFamily="18" charset="0"/>
              </a:rPr>
              <a:t> </a:t>
            </a:r>
            <a:r>
              <a:rPr lang="ru-RU" sz="2200" b="1" dirty="0" err="1" smtClean="0">
                <a:solidFill>
                  <a:srgbClr val="FFFF00"/>
                </a:solidFill>
                <a:latin typeface="Times New Roman" panose="02020603050405020304" pitchFamily="18" charset="0"/>
                <a:cs typeface="Times New Roman" panose="02020603050405020304" pitchFamily="18" charset="0"/>
              </a:rPr>
              <a:t>юрьевна</a:t>
            </a:r>
            <a:endParaRPr lang="ru-RU" sz="22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3669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ru-RU" sz="8800" b="1" dirty="0" smtClean="0">
                <a:solidFill>
                  <a:srgbClr val="FFFF00"/>
                </a:solidFill>
              </a:rPr>
              <a:t>Спасибо за внимание!</a:t>
            </a:r>
            <a:endParaRPr lang="ru-RU" sz="8800" b="1" dirty="0">
              <a:solidFill>
                <a:srgbClr val="FFFF00"/>
              </a:solidFill>
            </a:endParaRPr>
          </a:p>
        </p:txBody>
      </p:sp>
    </p:spTree>
    <p:extLst>
      <p:ext uri="{BB962C8B-B14F-4D97-AF65-F5344CB8AC3E}">
        <p14:creationId xmlns:p14="http://schemas.microsoft.com/office/powerpoint/2010/main" val="3145906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320" y="37261"/>
            <a:ext cx="11523644" cy="910191"/>
          </a:xfrm>
        </p:spPr>
        <p:txBody>
          <a:bodyPr>
            <a:normAutofit/>
          </a:bodyPr>
          <a:lstStyle/>
          <a:p>
            <a:pPr algn="ctr"/>
            <a:r>
              <a:rPr lang="ru-RU" sz="3100" b="1" dirty="0" smtClean="0">
                <a:solidFill>
                  <a:srgbClr val="FFFF00"/>
                </a:solidFill>
                <a:latin typeface="Times New Roman" panose="02020603050405020304" pitchFamily="18" charset="0"/>
                <a:cs typeface="Times New Roman" panose="02020603050405020304" pitchFamily="18" charset="0"/>
              </a:rPr>
              <a:t>Общие рекомендации для родителей:</a:t>
            </a:r>
            <a:endParaRPr lang="ru-RU" b="1" dirty="0">
              <a:solidFill>
                <a:srgbClr val="FFFF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793215"/>
            <a:ext cx="12096520" cy="5905040"/>
          </a:xfrm>
        </p:spPr>
        <p:txBody>
          <a:bodyPr>
            <a:normAutofit fontScale="55000" lnSpcReduction="20000"/>
          </a:bodyPr>
          <a:lstStyle/>
          <a:p>
            <a:endParaRPr lang="ru-RU" b="1" dirty="0" smtClean="0">
              <a:solidFill>
                <a:schemeClr val="accent5">
                  <a:lumMod val="75000"/>
                </a:schemeClr>
              </a:solidFill>
              <a:latin typeface="Times New Roman" panose="02020603050405020304" pitchFamily="18" charset="0"/>
              <a:cs typeface="Times New Roman" panose="02020603050405020304" pitchFamily="18" charset="0"/>
            </a:endParaRP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Своего ребенка нужно принимать и любить таким, какой он есть!</a:t>
            </a:r>
            <a:endParaRPr lang="ru-RU" sz="2500" b="1" dirty="0">
              <a:solidFill>
                <a:schemeClr val="accent5">
                  <a:lumMod val="75000"/>
                </a:schemeClr>
              </a:solidFill>
              <a:latin typeface="Times New Roman" panose="02020603050405020304" pitchFamily="18" charset="0"/>
              <a:cs typeface="Times New Roman" panose="02020603050405020304" pitchFamily="18" charset="0"/>
            </a:endParaRP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Чем </a:t>
            </a:r>
            <a:r>
              <a:rPr lang="ru-RU" sz="2500" b="1" dirty="0">
                <a:solidFill>
                  <a:schemeClr val="accent5">
                    <a:lumMod val="75000"/>
                  </a:schemeClr>
                </a:solidFill>
                <a:latin typeface="Times New Roman" panose="02020603050405020304" pitchFamily="18" charset="0"/>
                <a:cs typeface="Times New Roman" panose="02020603050405020304" pitchFamily="18" charset="0"/>
              </a:rPr>
              <a:t>раньше начать занятия с ребенком с ЗПР, тем быстрее ребенок догонит в развитии </a:t>
            </a:r>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своих сверстников</a:t>
            </a:r>
            <a:r>
              <a:rPr lang="ru-RU" sz="2500" b="1" dirty="0">
                <a:solidFill>
                  <a:schemeClr val="accent5">
                    <a:lumMod val="75000"/>
                  </a:schemeClr>
                </a:solidFill>
                <a:latin typeface="Times New Roman" panose="02020603050405020304" pitchFamily="18" charset="0"/>
                <a:cs typeface="Times New Roman" panose="02020603050405020304" pitchFamily="18" charset="0"/>
              </a:rPr>
              <a:t>;</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Интересуйтесь </a:t>
            </a:r>
            <a:r>
              <a:rPr lang="ru-RU" sz="2500" b="1" dirty="0">
                <a:solidFill>
                  <a:schemeClr val="accent5">
                    <a:lumMod val="75000"/>
                  </a:schemeClr>
                </a:solidFill>
                <a:latin typeface="Times New Roman" panose="02020603050405020304" pitchFamily="18" charset="0"/>
                <a:cs typeface="Times New Roman" panose="02020603050405020304" pitchFamily="18" charset="0"/>
              </a:rPr>
              <a:t>делами и учёбой своих детей: спрашивайте у самих ребят, у воспитателей об их успехах. </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2500" b="1" dirty="0">
                <a:solidFill>
                  <a:schemeClr val="accent5">
                    <a:lumMod val="75000"/>
                  </a:schemeClr>
                </a:solidFill>
                <a:latin typeface="Times New Roman" panose="02020603050405020304" pitchFamily="18" charset="0"/>
                <a:cs typeface="Times New Roman" panose="02020603050405020304" pitchFamily="18" charset="0"/>
              </a:rPr>
              <a:t>Помогайте расширять кругозор своих детей: читайте с ними книги с последующим обсуждением, говорите о событиях и новостях в городе, мире. </a:t>
            </a:r>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Больше времени уделяйте знакомству с окружающим миром: ходите вместе в магазин, зоопарк, праздники, прогулки, больше разговаривайте, чаще рассказывайте о том, что вы делаете, привлекать к посильному труду.</a:t>
            </a:r>
            <a:endParaRPr lang="ru-RU" sz="2500" b="1" dirty="0">
              <a:solidFill>
                <a:schemeClr val="accent5">
                  <a:lumMod val="75000"/>
                </a:schemeClr>
              </a:solidFill>
              <a:latin typeface="Times New Roman" panose="02020603050405020304" pitchFamily="18" charset="0"/>
              <a:cs typeface="Times New Roman" panose="02020603050405020304" pitchFamily="18" charset="0"/>
            </a:endParaRP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2500" b="1" dirty="0">
                <a:solidFill>
                  <a:schemeClr val="accent5">
                    <a:lumMod val="75000"/>
                  </a:schemeClr>
                </a:solidFill>
                <a:latin typeface="Times New Roman" panose="02020603050405020304" pitchFamily="18" charset="0"/>
                <a:cs typeface="Times New Roman" panose="02020603050405020304" pitchFamily="18" charset="0"/>
              </a:rPr>
              <a:t>Следите за здоровьем детей, не отправляйте больных в детский сад до полного выздоровления. </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Если </a:t>
            </a:r>
            <a:r>
              <a:rPr lang="ru-RU" sz="2500" b="1" dirty="0">
                <a:solidFill>
                  <a:schemeClr val="accent5">
                    <a:lumMod val="75000"/>
                  </a:schemeClr>
                </a:solidFill>
                <a:latin typeface="Times New Roman" panose="02020603050405020304" pitchFamily="18" charset="0"/>
                <a:cs typeface="Times New Roman" panose="02020603050405020304" pitchFamily="18" charset="0"/>
              </a:rPr>
              <a:t>ребёнку нужно запомнить какую-нибудь информацию, то повторите её с ним несколько раз. </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2500" b="1" dirty="0">
                <a:solidFill>
                  <a:schemeClr val="accent5">
                    <a:lumMod val="75000"/>
                  </a:schemeClr>
                </a:solidFill>
                <a:latin typeface="Times New Roman" panose="02020603050405020304" pitchFamily="18" charset="0"/>
                <a:cs typeface="Times New Roman" panose="02020603050405020304" pitchFamily="18" charset="0"/>
              </a:rPr>
              <a:t>Проявляйте педагогический такт в беседе с </a:t>
            </a:r>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ребёнком, не осуждайте при ребенке ни положительных, ни отрицательных качеств школы, учителя, одноклассников и их родителей.  При неудаче в учебе никогда не ставьте в пример конкретного ученика или человека. </a:t>
            </a:r>
            <a:endParaRPr lang="ru-RU" sz="2500" b="1" dirty="0">
              <a:solidFill>
                <a:schemeClr val="accent5">
                  <a:lumMod val="75000"/>
                </a:schemeClr>
              </a:solidFill>
              <a:latin typeface="Times New Roman" panose="02020603050405020304" pitchFamily="18" charset="0"/>
              <a:cs typeface="Times New Roman" panose="02020603050405020304" pitchFamily="18" charset="0"/>
            </a:endParaRP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Не </a:t>
            </a:r>
            <a:r>
              <a:rPr lang="ru-RU" sz="2500" b="1" dirty="0">
                <a:solidFill>
                  <a:schemeClr val="accent5">
                    <a:lumMod val="75000"/>
                  </a:schemeClr>
                </a:solidFill>
                <a:latin typeface="Times New Roman" panose="02020603050405020304" pitchFamily="18" charset="0"/>
                <a:cs typeface="Times New Roman" panose="02020603050405020304" pitchFamily="18" charset="0"/>
              </a:rPr>
              <a:t>заставляйте долго заниматься чем-нибудь одним – ребёнок быстро утомляется, лучше чередуйте занятия. </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2500" b="1" dirty="0">
                <a:solidFill>
                  <a:schemeClr val="accent5">
                    <a:lumMod val="75000"/>
                  </a:schemeClr>
                </a:solidFill>
                <a:latin typeface="Times New Roman" panose="02020603050405020304" pitchFamily="18" charset="0"/>
                <a:cs typeface="Times New Roman" panose="02020603050405020304" pitchFamily="18" charset="0"/>
              </a:rPr>
              <a:t>Запишите ребёнка в какой-нибудь кружок – дети очень любят выступать, петь, рисовать</a:t>
            </a:r>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Бег, подвижные игры, плаванье поможет снять напряжение. Важно что бы занятия в кружках и секциях не переутомляли ребенка!</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Не кричите на ребенка! Похвалите ребенка за малейшее достижение в учебной деятельности и в поведении, что бы он чувствовал себя успешным.</a:t>
            </a:r>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 </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Создайте для ребенка щадящий режим. Сохраняйте дневной сон или послеобеденный отдых. Если ребенок сильно устает, можно укладывать его пораньше спать. Ограничьте время приготовления уроков одним часом. Делайте перерывы во время приготовления домашнего задания.</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Ограничьте виды деятельности, возбуждающие ребенка: посещение театра, приглашение гостей или нанесение визитов.</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Сократите время просмотра телевизора и время проводимое за компьютером (общее время – не более получаса).</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Оказывайте ребенку эмоциональную поддержку. Проявляйте участие к проблемам ребенка. Главное-необходимо оценить возможность ребенка с ЗПР и поощрять его успехи, заметить прогресс(пусть незначительный), а не думать, что взрослея, он сам всему научится.</a:t>
            </a: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Не требуйте от ребенка того, чего он еще не умеет.</a:t>
            </a:r>
            <a:endParaRPr lang="ru-RU" sz="2500" b="1" dirty="0" smtClean="0">
              <a:solidFill>
                <a:schemeClr val="accent5">
                  <a:lumMod val="75000"/>
                </a:schemeClr>
              </a:solidFill>
              <a:latin typeface="Times New Roman" panose="02020603050405020304" pitchFamily="18" charset="0"/>
              <a:cs typeface="Times New Roman" panose="02020603050405020304" pitchFamily="18" charset="0"/>
            </a:endParaRPr>
          </a:p>
          <a:p>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Обязательно </a:t>
            </a:r>
            <a:r>
              <a:rPr lang="ru-RU" sz="2500" b="1" dirty="0" smtClean="0">
                <a:solidFill>
                  <a:schemeClr val="accent5">
                    <a:lumMod val="75000"/>
                  </a:schemeClr>
                </a:solidFill>
                <a:latin typeface="Times New Roman" panose="02020603050405020304" pitchFamily="18" charset="0"/>
                <a:cs typeface="Times New Roman" panose="02020603050405020304" pitchFamily="18" charset="0"/>
              </a:rPr>
              <a:t>взаимодействуйте со специалистами, внимательно прислушиваясь к их замечаниям, а так же выполняйте домашнее задание!</a:t>
            </a:r>
            <a:endParaRPr lang="ru-RU" sz="2500" b="1" dirty="0">
              <a:solidFill>
                <a:schemeClr val="accent5">
                  <a:lumMod val="75000"/>
                </a:schemeClr>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6292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9489" y="0"/>
            <a:ext cx="11127036" cy="1293028"/>
          </a:xfrm>
        </p:spPr>
        <p:txBody>
          <a:bodyPr>
            <a:normAutofit fontScale="90000"/>
          </a:bodyPr>
          <a:lstStyle/>
          <a:p>
            <a:pPr algn="ctr"/>
            <a:r>
              <a:rPr lang="ru-RU" b="1" dirty="0" smtClean="0">
                <a:solidFill>
                  <a:srgbClr val="FFFF00"/>
                </a:solidFill>
              </a:rPr>
              <a:t/>
            </a:r>
            <a:br>
              <a:rPr lang="ru-RU" b="1" dirty="0" smtClean="0">
                <a:solidFill>
                  <a:srgbClr val="FFFF00"/>
                </a:solidFill>
              </a:rPr>
            </a:br>
            <a:r>
              <a:rPr lang="ru-RU" b="1" dirty="0" smtClean="0">
                <a:solidFill>
                  <a:srgbClr val="FFFF00"/>
                </a:solidFill>
              </a:rPr>
              <a:t/>
            </a:r>
            <a:br>
              <a:rPr lang="ru-RU" b="1" dirty="0" smtClean="0">
                <a:solidFill>
                  <a:srgbClr val="FFFF00"/>
                </a:solidFill>
              </a:rPr>
            </a:br>
            <a:r>
              <a:rPr lang="ru-RU" b="1" dirty="0" smtClean="0">
                <a:solidFill>
                  <a:srgbClr val="FFFF00"/>
                </a:solidFill>
                <a:latin typeface="Times New Roman" panose="02020603050405020304" pitchFamily="18" charset="0"/>
                <a:cs typeface="Times New Roman" panose="02020603050405020304" pitchFamily="18" charset="0"/>
              </a:rPr>
              <a:t>Изменение </a:t>
            </a:r>
            <a:r>
              <a:rPr lang="ru-RU" b="1" dirty="0">
                <a:solidFill>
                  <a:srgbClr val="FFFF00"/>
                </a:solidFill>
                <a:latin typeface="Times New Roman" panose="02020603050405020304" pitchFamily="18" charset="0"/>
                <a:cs typeface="Times New Roman" panose="02020603050405020304" pitchFamily="18" charset="0"/>
              </a:rPr>
              <a:t>поведения взрослого и его отношения к ребёнку:</a:t>
            </a:r>
            <a:r>
              <a:rPr lang="ru-RU" b="1" dirty="0">
                <a:solidFill>
                  <a:srgbClr val="FFFF00"/>
                </a:solidFill>
              </a:rPr>
              <a:t/>
            </a:r>
            <a:br>
              <a:rPr lang="ru-RU" b="1" dirty="0">
                <a:solidFill>
                  <a:srgbClr val="FFFF00"/>
                </a:solidFill>
              </a:rPr>
            </a:br>
            <a:endParaRPr lang="ru-RU" b="1" dirty="0">
              <a:solidFill>
                <a:srgbClr val="FFFF00"/>
              </a:solidFill>
            </a:endParaRPr>
          </a:p>
        </p:txBody>
      </p:sp>
      <p:sp>
        <p:nvSpPr>
          <p:cNvPr id="3" name="Объект 2"/>
          <p:cNvSpPr>
            <a:spLocks noGrp="1"/>
          </p:cNvSpPr>
          <p:nvPr>
            <p:ph idx="1"/>
          </p:nvPr>
        </p:nvSpPr>
        <p:spPr>
          <a:xfrm>
            <a:off x="319489" y="1377107"/>
            <a:ext cx="11611778" cy="5299115"/>
          </a:xfrm>
        </p:spPr>
        <p:txBody>
          <a:bodyPr>
            <a:noAutofit/>
          </a:bodyPr>
          <a:lstStyle/>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стройте </a:t>
            </a:r>
            <a:r>
              <a:rPr lang="ru-RU" sz="1600" b="1" dirty="0">
                <a:solidFill>
                  <a:schemeClr val="accent5">
                    <a:lumMod val="75000"/>
                  </a:schemeClr>
                </a:solidFill>
                <a:latin typeface="Times New Roman" panose="02020603050405020304" pitchFamily="18" charset="0"/>
                <a:cs typeface="Times New Roman" panose="02020603050405020304" pitchFamily="18" charset="0"/>
              </a:rPr>
              <a:t>взаимоотношения с ребёнком на взаимопонимании и доверии;</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контролируйте </a:t>
            </a:r>
            <a:r>
              <a:rPr lang="ru-RU" sz="1600" b="1" dirty="0">
                <a:solidFill>
                  <a:schemeClr val="accent5">
                    <a:lumMod val="75000"/>
                  </a:schemeClr>
                </a:solidFill>
                <a:latin typeface="Times New Roman" panose="02020603050405020304" pitchFamily="18" charset="0"/>
                <a:cs typeface="Times New Roman" panose="02020603050405020304" pitchFamily="18" charset="0"/>
              </a:rPr>
              <a:t>поведение ребёнка, не навязывая ему жёстких правил;</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избегайте</a:t>
            </a:r>
            <a:r>
              <a:rPr lang="ru-RU" sz="1600" b="1" dirty="0">
                <a:solidFill>
                  <a:schemeClr val="accent5">
                    <a:lumMod val="75000"/>
                  </a:schemeClr>
                </a:solidFill>
                <a:latin typeface="Times New Roman" panose="02020603050405020304" pitchFamily="18" charset="0"/>
                <a:cs typeface="Times New Roman" panose="02020603050405020304" pitchFamily="18" charset="0"/>
              </a:rPr>
              <a:t>, с одной стороны, чрезмерной мягкости, а с другой — завышенных требований к ребёнку;</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не </a:t>
            </a:r>
            <a:r>
              <a:rPr lang="ru-RU" sz="1600" b="1" dirty="0">
                <a:solidFill>
                  <a:schemeClr val="accent5">
                    <a:lumMod val="75000"/>
                  </a:schemeClr>
                </a:solidFill>
                <a:latin typeface="Times New Roman" panose="02020603050405020304" pitchFamily="18" charset="0"/>
                <a:cs typeface="Times New Roman" panose="02020603050405020304" pitchFamily="18" charset="0"/>
              </a:rPr>
              <a:t>давайте ребёнку категорических указаний, избегайте слов «нет» и «нельзя»;</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1600" b="1" dirty="0">
                <a:solidFill>
                  <a:schemeClr val="accent5">
                    <a:lumMod val="75000"/>
                  </a:schemeClr>
                </a:solidFill>
                <a:latin typeface="Times New Roman" panose="02020603050405020304" pitchFamily="18" charset="0"/>
                <a:cs typeface="Times New Roman" panose="02020603050405020304" pitchFamily="18" charset="0"/>
              </a:rPr>
              <a:t>повторяйте свою просьбу одними и теми же словами много раз;</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для </a:t>
            </a:r>
            <a:r>
              <a:rPr lang="ru-RU" sz="1600" b="1" dirty="0">
                <a:solidFill>
                  <a:schemeClr val="accent5">
                    <a:lumMod val="75000"/>
                  </a:schemeClr>
                </a:solidFill>
                <a:latin typeface="Times New Roman" panose="02020603050405020304" pitchFamily="18" charset="0"/>
                <a:cs typeface="Times New Roman" panose="02020603050405020304" pitchFamily="18" charset="0"/>
              </a:rPr>
              <a:t>подкрепления устных инструкций используйте зрительную стимуляцию;</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помните</a:t>
            </a:r>
            <a:r>
              <a:rPr lang="ru-RU" sz="1600" b="1" dirty="0">
                <a:solidFill>
                  <a:schemeClr val="accent5">
                    <a:lumMod val="75000"/>
                  </a:schemeClr>
                </a:solidFill>
                <a:latin typeface="Times New Roman" panose="02020603050405020304" pitchFamily="18" charset="0"/>
                <a:cs typeface="Times New Roman" panose="02020603050405020304" pitchFamily="18" charset="0"/>
              </a:rPr>
              <a:t>, что чрезмерная болтливость, подвижность и недисциплинированность ребенка не являются умышленными;</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выслушайте </a:t>
            </a:r>
            <a:r>
              <a:rPr lang="ru-RU" sz="1600" b="1" dirty="0">
                <a:solidFill>
                  <a:schemeClr val="accent5">
                    <a:lumMod val="75000"/>
                  </a:schemeClr>
                </a:solidFill>
                <a:latin typeface="Times New Roman" panose="02020603050405020304" pitchFamily="18" charset="0"/>
                <a:cs typeface="Times New Roman" panose="02020603050405020304" pitchFamily="18" charset="0"/>
              </a:rPr>
              <a:t>то, что хочет сказать ребёнок;</a:t>
            </a:r>
          </a:p>
          <a:p>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1600" b="1" dirty="0">
                <a:solidFill>
                  <a:schemeClr val="accent5">
                    <a:lumMod val="75000"/>
                  </a:schemeClr>
                </a:solidFill>
                <a:latin typeface="Times New Roman" panose="02020603050405020304" pitchFamily="18" charset="0"/>
                <a:cs typeface="Times New Roman" panose="02020603050405020304" pitchFamily="18" charset="0"/>
              </a:rPr>
              <a:t>не настаивайте на том, чтобы ребёнок обязательно принёс извинения за </a:t>
            </a:r>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поступок</a:t>
            </a:r>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sz="1600" b="1" dirty="0" smtClean="0">
              <a:solidFill>
                <a:schemeClr val="accent5">
                  <a:lumMod val="75000"/>
                </a:schemeClr>
              </a:solidFill>
              <a:latin typeface="Times New Roman" panose="02020603050405020304" pitchFamily="18" charset="0"/>
              <a:cs typeface="Times New Roman" panose="02020603050405020304" pitchFamily="18" charset="0"/>
            </a:endParaRPr>
          </a:p>
          <a:p>
            <a:r>
              <a:rPr lang="ru-RU" sz="1600" b="1" dirty="0">
                <a:solidFill>
                  <a:schemeClr val="accent5">
                    <a:lumMod val="75000"/>
                  </a:schemeClr>
                </a:solidFill>
                <a:latin typeface="Times New Roman" panose="02020603050405020304" pitchFamily="18" charset="0"/>
                <a:cs typeface="Times New Roman" panose="02020603050405020304" pitchFamily="18" charset="0"/>
              </a:rPr>
              <a:t>не прибегайте к физическому наказанию! Если есть необходимость прибегнуть к наказанию, то целесообразно использовать сидение в определённом месте после совершения поступка;</a:t>
            </a:r>
          </a:p>
          <a:p>
            <a:r>
              <a:rPr lang="ru-RU" sz="1600" b="1" dirty="0">
                <a:solidFill>
                  <a:schemeClr val="accent5">
                    <a:lumMod val="75000"/>
                  </a:schemeClr>
                </a:solidFill>
                <a:latin typeface="Times New Roman" panose="02020603050405020304" pitchFamily="18" charset="0"/>
                <a:cs typeface="Times New Roman" panose="02020603050405020304" pitchFamily="18" charset="0"/>
              </a:rPr>
              <a:t>чаще хвалите ребёнка. Порог чувствительности к отрицательным стимулам очень низок,  поэтому дети с ЗПР не воспринимают выговоров и наказаний, однако чувствительны к  поощрениям;</a:t>
            </a:r>
          </a:p>
          <a:p>
            <a:r>
              <a:rPr lang="ru-RU" sz="1600" b="1" dirty="0">
                <a:solidFill>
                  <a:schemeClr val="accent5">
                    <a:lumMod val="75000"/>
                  </a:schemeClr>
                </a:solidFill>
                <a:latin typeface="Times New Roman" panose="02020603050405020304" pitchFamily="18" charset="0"/>
                <a:cs typeface="Times New Roman" panose="02020603050405020304" pitchFamily="18" charset="0"/>
              </a:rPr>
              <a:t>не разрешайте откладывать выполнение задания на другое время;</a:t>
            </a:r>
          </a:p>
          <a:p>
            <a:r>
              <a:rPr lang="ru-RU" sz="1600" b="1" dirty="0">
                <a:solidFill>
                  <a:schemeClr val="accent5">
                    <a:lumMod val="75000"/>
                  </a:schemeClr>
                </a:solidFill>
                <a:latin typeface="Times New Roman" panose="02020603050405020304" pitchFamily="18" charset="0"/>
                <a:cs typeface="Times New Roman" panose="02020603050405020304" pitchFamily="18" charset="0"/>
              </a:rPr>
              <a:t>помогайте ребёнку приступить к выполнению задания, так как это самый трудный этап.</a:t>
            </a:r>
          </a:p>
          <a:p>
            <a:r>
              <a:rPr lang="ru-RU" sz="1600" b="1" dirty="0">
                <a:solidFill>
                  <a:schemeClr val="accent5">
                    <a:lumMod val="75000"/>
                  </a:schemeClr>
                </a:solidFill>
                <a:latin typeface="Times New Roman" panose="02020603050405020304" pitchFamily="18" charset="0"/>
                <a:cs typeface="Times New Roman" panose="02020603050405020304" pitchFamily="18" charset="0"/>
              </a:rPr>
              <a:t>Помните ! Родительская любовь и профессионализм специалистов помогут справиться с любыми </a:t>
            </a:r>
            <a:r>
              <a:rPr lang="ru-RU" sz="1600" b="1" dirty="0" smtClean="0">
                <a:solidFill>
                  <a:schemeClr val="accent5">
                    <a:lumMod val="75000"/>
                  </a:schemeClr>
                </a:solidFill>
                <a:latin typeface="Times New Roman" panose="02020603050405020304" pitchFamily="18" charset="0"/>
                <a:cs typeface="Times New Roman" panose="02020603050405020304" pitchFamily="18" charset="0"/>
              </a:rPr>
              <a:t>трудностями!</a:t>
            </a:r>
            <a:endParaRPr lang="ru-RU" sz="1600" b="1" dirty="0">
              <a:solidFill>
                <a:schemeClr val="accent5">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2029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608" y="257596"/>
            <a:ext cx="11314322" cy="1516119"/>
          </a:xfrm>
        </p:spPr>
        <p:txBody>
          <a:bodyPr>
            <a:normAutofit fontScale="90000"/>
          </a:bodyPr>
          <a:lstStyle/>
          <a:p>
            <a:pPr algn="ctr"/>
            <a:r>
              <a:rPr lang="ru-RU" dirty="0"/>
              <a:t/>
            </a:r>
            <a:br>
              <a:rPr lang="ru-RU" dirty="0"/>
            </a:br>
            <a:r>
              <a:rPr lang="ru-RU" dirty="0"/>
              <a:t> </a:t>
            </a:r>
            <a:r>
              <a:rPr lang="ru-RU" b="1" dirty="0">
                <a:solidFill>
                  <a:srgbClr val="FFFF00"/>
                </a:solidFill>
              </a:rPr>
              <a:t>Организация режима дня и места для занятий:</a:t>
            </a:r>
          </a:p>
        </p:txBody>
      </p:sp>
      <p:sp>
        <p:nvSpPr>
          <p:cNvPr id="3" name="Объект 2"/>
          <p:cNvSpPr>
            <a:spLocks noGrp="1"/>
          </p:cNvSpPr>
          <p:nvPr>
            <p:ph idx="1"/>
          </p:nvPr>
        </p:nvSpPr>
        <p:spPr>
          <a:xfrm>
            <a:off x="685800" y="2192356"/>
            <a:ext cx="10820400" cy="4263528"/>
          </a:xfrm>
        </p:spPr>
        <p:txBody>
          <a:bodyPr>
            <a:normAutofit/>
          </a:bodyPr>
          <a:lstStyle/>
          <a:p>
            <a:pPr marL="0" indent="0">
              <a:buNone/>
            </a:pPr>
            <a:r>
              <a:rPr lang="ru-RU" b="1" dirty="0">
                <a:solidFill>
                  <a:srgbClr val="FFC000"/>
                </a:solidFill>
              </a:rPr>
              <a:t>-</a:t>
            </a: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установите </a:t>
            </a:r>
            <a:r>
              <a:rPr lang="ru-RU" sz="2800" b="1" dirty="0">
                <a:solidFill>
                  <a:schemeClr val="accent5">
                    <a:lumMod val="75000"/>
                  </a:schemeClr>
                </a:solidFill>
                <a:latin typeface="Times New Roman" panose="02020603050405020304" pitchFamily="18" charset="0"/>
                <a:cs typeface="Times New Roman" panose="02020603050405020304" pitchFamily="18" charset="0"/>
              </a:rPr>
              <a:t>твёрдый распорядок дня для ребёнка и всех членов семьи;</a:t>
            </a:r>
          </a:p>
          <a:p>
            <a:pPr marL="0" indent="0">
              <a:buNone/>
            </a:pP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-снижайте </a:t>
            </a:r>
            <a:r>
              <a:rPr lang="ru-RU" sz="2800" b="1" dirty="0">
                <a:solidFill>
                  <a:schemeClr val="accent5">
                    <a:lumMod val="75000"/>
                  </a:schemeClr>
                </a:solidFill>
                <a:latin typeface="Times New Roman" panose="02020603050405020304" pitchFamily="18" charset="0"/>
                <a:cs typeface="Times New Roman" panose="02020603050405020304" pitchFamily="18" charset="0"/>
              </a:rPr>
              <a:t>влияние отвлекающих факторов во время выполнения ребёнком задания;</a:t>
            </a:r>
          </a:p>
          <a:p>
            <a:pPr marL="0" indent="0">
              <a:buNone/>
            </a:pP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-избегайте </a:t>
            </a:r>
            <a:r>
              <a:rPr lang="ru-RU" sz="2800" b="1" dirty="0">
                <a:solidFill>
                  <a:schemeClr val="accent5">
                    <a:lumMod val="75000"/>
                  </a:schemeClr>
                </a:solidFill>
                <a:latin typeface="Times New Roman" panose="02020603050405020304" pitchFamily="18" charset="0"/>
                <a:cs typeface="Times New Roman" panose="02020603050405020304" pitchFamily="18" charset="0"/>
              </a:rPr>
              <a:t>по возможности больших скоплений людей;</a:t>
            </a:r>
          </a:p>
          <a:p>
            <a:pPr marL="0" indent="0">
              <a:buNone/>
            </a:pP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-помните</a:t>
            </a:r>
            <a:r>
              <a:rPr lang="ru-RU" sz="2800" b="1" dirty="0">
                <a:solidFill>
                  <a:schemeClr val="accent5">
                    <a:lumMod val="75000"/>
                  </a:schemeClr>
                </a:solidFill>
                <a:latin typeface="Times New Roman" panose="02020603050405020304" pitchFamily="18" charset="0"/>
                <a:cs typeface="Times New Roman" panose="02020603050405020304" pitchFamily="18" charset="0"/>
              </a:rPr>
              <a:t>, что переутомление способствует снижению самоконтроля и </a:t>
            </a: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нарастанию </a:t>
            </a:r>
            <a:r>
              <a:rPr lang="ru-RU" sz="2800" b="1" dirty="0" err="1" smtClean="0">
                <a:solidFill>
                  <a:schemeClr val="accent5">
                    <a:lumMod val="75000"/>
                  </a:schemeClr>
                </a:solidFill>
                <a:latin typeface="Times New Roman" panose="02020603050405020304" pitchFamily="18" charset="0"/>
                <a:cs typeface="Times New Roman" panose="02020603050405020304" pitchFamily="18" charset="0"/>
              </a:rPr>
              <a:t>гиперактивности</a:t>
            </a: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endParaRPr lang="ru-RU" sz="2800" b="1" dirty="0" smtClean="0">
              <a:solidFill>
                <a:srgbClr val="FFC000"/>
              </a:solidFill>
            </a:endParaRPr>
          </a:p>
          <a:p>
            <a:pPr marL="0" indent="0">
              <a:buNone/>
            </a:pPr>
            <a:endParaRPr lang="ru-RU" sz="2800" b="1" dirty="0">
              <a:solidFill>
                <a:srgbClr val="FFC000"/>
              </a:solidFill>
            </a:endParaRPr>
          </a:p>
        </p:txBody>
      </p:sp>
    </p:spTree>
    <p:extLst>
      <p:ext uri="{BB962C8B-B14F-4D97-AF65-F5344CB8AC3E}">
        <p14:creationId xmlns:p14="http://schemas.microsoft.com/office/powerpoint/2010/main" val="1994919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4573" y="176270"/>
            <a:ext cx="11248222" cy="1167788"/>
          </a:xfrm>
        </p:spPr>
        <p:txBody>
          <a:bodyPr>
            <a:normAutofit/>
          </a:bodyPr>
          <a:lstStyle/>
          <a:p>
            <a:pPr algn="ctr"/>
            <a:r>
              <a:rPr lang="ru-RU" sz="3100" b="1" dirty="0">
                <a:solidFill>
                  <a:srgbClr val="FF0000"/>
                </a:solidFill>
                <a:latin typeface="Times New Roman" panose="02020603050405020304" pitchFamily="18" charset="0"/>
                <a:cs typeface="Times New Roman" panose="02020603050405020304" pitchFamily="18" charset="0"/>
              </a:rPr>
              <a:t>Развитие познавательной </a:t>
            </a:r>
            <a:r>
              <a:rPr lang="ru-RU" sz="3100" b="1" dirty="0" smtClean="0">
                <a:solidFill>
                  <a:srgbClr val="FF0000"/>
                </a:solidFill>
                <a:latin typeface="Times New Roman" panose="02020603050405020304" pitchFamily="18" charset="0"/>
                <a:cs typeface="Times New Roman" panose="02020603050405020304" pitchFamily="18" charset="0"/>
              </a:rPr>
              <a:t>деятельности</a:t>
            </a:r>
            <a:r>
              <a:rPr lang="ru-RU" sz="3100" b="1" dirty="0">
                <a:solidFill>
                  <a:srgbClr val="FF0000"/>
                </a:solidFill>
                <a:latin typeface="Times New Roman" panose="02020603050405020304" pitchFamily="18" charset="0"/>
                <a:cs typeface="Times New Roman" panose="02020603050405020304" pitchFamily="18" charset="0"/>
              </a:rPr>
              <a:t>.</a:t>
            </a:r>
            <a:r>
              <a:rPr lang="ru-RU" sz="3100" b="1" dirty="0">
                <a:solidFill>
                  <a:srgbClr val="FFFF00"/>
                </a:solidFill>
                <a:latin typeface="Times New Roman" panose="02020603050405020304" pitchFamily="18" charset="0"/>
                <a:cs typeface="Times New Roman" panose="02020603050405020304" pitchFamily="18" charset="0"/>
              </a:rPr>
              <a:t/>
            </a:r>
            <a:br>
              <a:rPr lang="ru-RU" sz="3100" b="1" dirty="0">
                <a:solidFill>
                  <a:srgbClr val="FFFF00"/>
                </a:solidFill>
                <a:latin typeface="Times New Roman" panose="02020603050405020304" pitchFamily="18" charset="0"/>
                <a:cs typeface="Times New Roman" panose="02020603050405020304" pitchFamily="18" charset="0"/>
              </a:rPr>
            </a:br>
            <a:r>
              <a:rPr lang="ru-RU" sz="3100" b="1" dirty="0" smtClean="0">
                <a:solidFill>
                  <a:srgbClr val="FFFF00"/>
                </a:solidFill>
                <a:latin typeface="Times New Roman" panose="02020603050405020304" pitchFamily="18" charset="0"/>
                <a:cs typeface="Times New Roman" panose="02020603050405020304" pitchFamily="18" charset="0"/>
              </a:rPr>
              <a:t>Развитие </a:t>
            </a:r>
            <a:r>
              <a:rPr lang="ru-RU" sz="3100" b="1" dirty="0">
                <a:solidFill>
                  <a:srgbClr val="FFFF00"/>
                </a:solidFill>
                <a:latin typeface="Times New Roman" panose="02020603050405020304" pitchFamily="18" charset="0"/>
                <a:cs typeface="Times New Roman" panose="02020603050405020304" pitchFamily="18" charset="0"/>
              </a:rPr>
              <a:t>памяти и внимания</a:t>
            </a:r>
            <a:r>
              <a:rPr lang="ru-RU" b="1" dirty="0">
                <a:solidFill>
                  <a:srgbClr val="FFFF00"/>
                </a:solidFill>
                <a:latin typeface="Times New Roman" panose="02020603050405020304" pitchFamily="18" charset="0"/>
                <a:cs typeface="Times New Roman" panose="02020603050405020304" pitchFamily="18" charset="0"/>
              </a:rPr>
              <a:t>.</a:t>
            </a:r>
          </a:p>
        </p:txBody>
      </p:sp>
      <p:sp>
        <p:nvSpPr>
          <p:cNvPr id="3" name="Объект 2"/>
          <p:cNvSpPr>
            <a:spLocks noGrp="1"/>
          </p:cNvSpPr>
          <p:nvPr>
            <p:ph idx="1"/>
          </p:nvPr>
        </p:nvSpPr>
        <p:spPr>
          <a:xfrm>
            <a:off x="374573" y="1255923"/>
            <a:ext cx="11490593" cy="4957590"/>
          </a:xfrm>
        </p:spPr>
        <p:txBody>
          <a:bodyPr>
            <a:normAutofit/>
          </a:bodyPr>
          <a:lstStyle/>
          <a:p>
            <a:r>
              <a:rPr lang="ru-RU" dirty="0" smtClean="0">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запоминать несколько предметов (игрушек), находящихся перед ребенком, а также выявлять количественные изменения предметов, что добавилось, что убавилось</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запоминать зрительные образы предметов и воспроизводить их по памяти</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Учить </a:t>
            </a:r>
            <a:r>
              <a:rPr lang="ru-RU" b="1" dirty="0">
                <a:solidFill>
                  <a:schemeClr val="accent5">
                    <a:lumMod val="75000"/>
                  </a:schemeClr>
                </a:solidFill>
                <a:latin typeface="Times New Roman" panose="02020603050405020304" pitchFamily="18" charset="0"/>
                <a:cs typeface="Times New Roman" panose="02020603050405020304" pitchFamily="18" charset="0"/>
              </a:rPr>
              <a:t>запоминать несколько предложенных предметов, а затем находить их среди других</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запоминать как можно больше предметов, изображенных на картинках, а затем воспроизводить их по памяти (объем памяти</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запоминать и выполнять ряд последовательных действий</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Учить </a:t>
            </a:r>
            <a:r>
              <a:rPr lang="ru-RU" b="1" dirty="0">
                <a:solidFill>
                  <a:schemeClr val="accent5">
                    <a:lumMod val="75000"/>
                  </a:schemeClr>
                </a:solidFill>
                <a:latin typeface="Times New Roman" panose="02020603050405020304" pitchFamily="18" charset="0"/>
                <a:cs typeface="Times New Roman" panose="02020603050405020304" pitchFamily="18" charset="0"/>
              </a:rPr>
              <a:t>замечать особенности некоторых изображений: чего не хватает на рисунке (зрительное внимание</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Учить </a:t>
            </a:r>
            <a:r>
              <a:rPr lang="ru-RU" b="1" dirty="0">
                <a:solidFill>
                  <a:schemeClr val="accent5">
                    <a:lumMod val="75000"/>
                  </a:schemeClr>
                </a:solidFill>
                <a:latin typeface="Times New Roman" panose="02020603050405020304" pitchFamily="18" charset="0"/>
                <a:cs typeface="Times New Roman" panose="02020603050405020304" pitchFamily="18" charset="0"/>
              </a:rPr>
              <a:t>выкладывать узор (предмет) из палочек по образцу, а затем по памяти</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выделять отличия у двух сходных предметов или изображений.</a:t>
            </a:r>
          </a:p>
        </p:txBody>
      </p:sp>
    </p:spTree>
    <p:extLst>
      <p:ext uri="{BB962C8B-B14F-4D97-AF65-F5344CB8AC3E}">
        <p14:creationId xmlns:p14="http://schemas.microsoft.com/office/powerpoint/2010/main" val="61315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0188" y="165253"/>
            <a:ext cx="8610600" cy="1308254"/>
          </a:xfrm>
        </p:spPr>
        <p:txBody>
          <a:bodyPr/>
          <a:lstStyle/>
          <a:p>
            <a:pPr algn="ctr"/>
            <a:r>
              <a:rPr lang="ru-RU" b="1" dirty="0">
                <a:solidFill>
                  <a:srgbClr val="FFFF00"/>
                </a:solidFill>
                <a:latin typeface="Times New Roman" panose="02020603050405020304" pitchFamily="18" charset="0"/>
                <a:cs typeface="Times New Roman" panose="02020603050405020304" pitchFamily="18" charset="0"/>
              </a:rPr>
              <a:t>Развитие мышления.</a:t>
            </a:r>
          </a:p>
        </p:txBody>
      </p:sp>
      <p:sp>
        <p:nvSpPr>
          <p:cNvPr id="3" name="Объект 2"/>
          <p:cNvSpPr>
            <a:spLocks noGrp="1"/>
          </p:cNvSpPr>
          <p:nvPr>
            <p:ph idx="1"/>
          </p:nvPr>
        </p:nvSpPr>
        <p:spPr>
          <a:xfrm>
            <a:off x="176270" y="1090671"/>
            <a:ext cx="11329930" cy="5045724"/>
          </a:xfrm>
        </p:spPr>
        <p:txBody>
          <a:bodyPr>
            <a:normAutofit/>
          </a:bodyPr>
          <a:lstStyle/>
          <a:p>
            <a:endParaRPr lang="ru-RU" dirty="0" smtClean="0"/>
          </a:p>
          <a:p>
            <a:r>
              <a:rPr lang="ru-RU" dirty="0" smtClean="0"/>
              <a:t> </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Умение обобщать и объединять предметы:</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учить объединять предметы, принадлежащие к определенным предметным темам; </a:t>
            </a:r>
          </a:p>
          <a:p>
            <a:pPr marL="0" indent="0">
              <a:buNone/>
            </a:pPr>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объединять</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предметы по темам, группам</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 учить находить лишний предмет из ряда нескольких предметов</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Развитие навыка анализа и синтеза</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составлять из частей целое (разрезную картинку с образцом и без образца); </a:t>
            </a:r>
            <a:endParaRPr lang="ru-RU" b="1" dirty="0" smtClean="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определять (видеть) целый предмет по части; </a:t>
            </a:r>
            <a:endParaRPr lang="ru-RU" b="1" dirty="0" smtClean="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отгадывать и загадывать загадки; </a:t>
            </a:r>
            <a:endParaRPr lang="ru-RU" b="1" dirty="0" smtClean="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b="1" dirty="0">
                <a:solidFill>
                  <a:schemeClr val="accent5">
                    <a:lumMod val="75000"/>
                  </a:schemeClr>
                </a:solidFill>
                <a:latin typeface="Times New Roman" panose="02020603050405020304" pitchFamily="18" charset="0"/>
                <a:cs typeface="Times New Roman" panose="02020603050405020304" pitchFamily="18" charset="0"/>
              </a:rPr>
              <a:t>учить понимать смысл пословиц и поговорок; </a:t>
            </a:r>
            <a:endParaRPr lang="ru-RU" b="1" dirty="0" smtClean="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b="1" dirty="0" smtClean="0">
                <a:solidFill>
                  <a:schemeClr val="accent5">
                    <a:lumMod val="75000"/>
                  </a:schemeClr>
                </a:solidFill>
                <a:latin typeface="Times New Roman" panose="02020603050405020304" pitchFamily="18" charset="0"/>
                <a:cs typeface="Times New Roman" panose="02020603050405020304" pitchFamily="18" charset="0"/>
              </a:rPr>
              <a:t>• учить понимать «Нелепицы» с 6-7 лет.</a:t>
            </a:r>
            <a:endParaRPr lang="ru-RU" b="1" dirty="0">
              <a:solidFill>
                <a:schemeClr val="accent5">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6886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4405" y="213530"/>
            <a:ext cx="10895682" cy="1293028"/>
          </a:xfrm>
        </p:spPr>
        <p:txBody>
          <a:bodyPr/>
          <a:lstStyle/>
          <a:p>
            <a:pPr algn="ctr"/>
            <a:r>
              <a:rPr lang="ru-RU" b="1" dirty="0" smtClean="0">
                <a:solidFill>
                  <a:srgbClr val="FFFF00"/>
                </a:solidFill>
                <a:latin typeface="Times New Roman" panose="02020603050405020304" pitchFamily="18" charset="0"/>
                <a:cs typeface="Times New Roman" panose="02020603050405020304" pitchFamily="18" charset="0"/>
              </a:rPr>
              <a:t>Развитие восприятия:</a:t>
            </a:r>
            <a:endParaRPr lang="ru-RU" b="1" dirty="0">
              <a:solidFill>
                <a:srgbClr val="FFFF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64405" y="1632700"/>
            <a:ext cx="11655846" cy="4878269"/>
          </a:xfrm>
        </p:spPr>
        <p:txBody>
          <a:bodyPr>
            <a:normAutofit/>
          </a:bodyPr>
          <a:lstStyle/>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Учить различать цвета  - выбирать из нескольких предметов те, которые имеют определенный цвет.</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1800" b="1" dirty="0">
                <a:solidFill>
                  <a:schemeClr val="accent5">
                    <a:lumMod val="75000"/>
                  </a:schemeClr>
                </a:solidFill>
                <a:latin typeface="Times New Roman" panose="02020603050405020304" pitchFamily="18" charset="0"/>
                <a:cs typeface="Times New Roman" panose="02020603050405020304" pitchFamily="18" charset="0"/>
              </a:rPr>
              <a:t>учить </a:t>
            </a:r>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сравнивать предметы по длине, ширине, высоте и т.д.</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 учить узнавать предметы в перечеркнутом изображении, контурных, пунктирных и наложенных друг на друга изображений;</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 учить узнавать предметы по форме, цвету, величине, группировать их;</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учить находить место предмета в определенном ряду;</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учить находить место предмета в пространстве (в правом верхнем углу, перед собой,</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посередине и т.д.);</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учить рисовать, конструировать фигуры, сравнивать картинки;</a:t>
            </a: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учить </a:t>
            </a:r>
            <a:r>
              <a:rPr lang="ru-RU" sz="1800" b="1" dirty="0">
                <a:solidFill>
                  <a:schemeClr val="accent5">
                    <a:lumMod val="75000"/>
                  </a:schemeClr>
                </a:solidFill>
                <a:latin typeface="Times New Roman" panose="02020603050405020304" pitchFamily="18" charset="0"/>
                <a:cs typeface="Times New Roman" panose="02020603050405020304" pitchFamily="18" charset="0"/>
              </a:rPr>
              <a:t>ориентироваться на собственном теле (право, лево</a:t>
            </a:r>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sz="1800" b="1" dirty="0">
              <a:solidFill>
                <a:schemeClr val="accent5">
                  <a:lumMod val="75000"/>
                </a:schemeClr>
              </a:solidFill>
              <a:latin typeface="Times New Roman" panose="02020603050405020304" pitchFamily="18" charset="0"/>
              <a:cs typeface="Times New Roman" panose="02020603050405020304" pitchFamily="18" charset="0"/>
            </a:endParaRPr>
          </a:p>
          <a:p>
            <a:r>
              <a:rPr lang="ru-RU" sz="1800" b="1" dirty="0">
                <a:solidFill>
                  <a:schemeClr val="accent5">
                    <a:lumMod val="75000"/>
                  </a:schemeClr>
                </a:solidFill>
                <a:latin typeface="Times New Roman" panose="02020603050405020304" pitchFamily="18" charset="0"/>
                <a:cs typeface="Times New Roman" panose="02020603050405020304" pitchFamily="18" charset="0"/>
              </a:rPr>
              <a:t>учить ориентироваться в окружающем </a:t>
            </a:r>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пространстве;</a:t>
            </a:r>
            <a:endParaRPr lang="ru-RU" sz="1800" b="1" dirty="0">
              <a:solidFill>
                <a:schemeClr val="accent5">
                  <a:lumMod val="75000"/>
                </a:schemeClr>
              </a:solidFill>
              <a:latin typeface="Times New Roman" panose="02020603050405020304" pitchFamily="18" charset="0"/>
              <a:cs typeface="Times New Roman" panose="02020603050405020304" pitchFamily="18" charset="0"/>
            </a:endParaRPr>
          </a:p>
          <a:p>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учить </a:t>
            </a:r>
            <a:r>
              <a:rPr lang="ru-RU" sz="1800" b="1" dirty="0">
                <a:solidFill>
                  <a:schemeClr val="accent5">
                    <a:lumMod val="75000"/>
                  </a:schemeClr>
                </a:solidFill>
                <a:latin typeface="Times New Roman" panose="02020603050405020304" pitchFamily="18" charset="0"/>
                <a:cs typeface="Times New Roman" panose="02020603050405020304" pitchFamily="18" charset="0"/>
              </a:rPr>
              <a:t>узнавать предметы на ощупь, по </a:t>
            </a:r>
            <a:r>
              <a:rPr lang="ru-RU" sz="1800" b="1" dirty="0" smtClean="0">
                <a:solidFill>
                  <a:schemeClr val="accent5">
                    <a:lumMod val="75000"/>
                  </a:schemeClr>
                </a:solidFill>
                <a:latin typeface="Times New Roman" panose="02020603050405020304" pitchFamily="18" charset="0"/>
                <a:cs typeface="Times New Roman" panose="02020603050405020304" pitchFamily="18" charset="0"/>
              </a:rPr>
              <a:t>изображению. </a:t>
            </a:r>
          </a:p>
          <a:p>
            <a:pPr marL="0" indent="0">
              <a:buNone/>
            </a:pPr>
            <a:endParaRPr lang="ru-RU" dirty="0"/>
          </a:p>
        </p:txBody>
      </p:sp>
    </p:spTree>
    <p:extLst>
      <p:ext uri="{BB962C8B-B14F-4D97-AF65-F5344CB8AC3E}">
        <p14:creationId xmlns:p14="http://schemas.microsoft.com/office/powerpoint/2010/main" val="912503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5421" y="158445"/>
            <a:ext cx="11043492" cy="1293028"/>
          </a:xfrm>
        </p:spPr>
        <p:txBody>
          <a:bodyPr/>
          <a:lstStyle/>
          <a:p>
            <a:pPr algn="ctr"/>
            <a:r>
              <a:rPr lang="ru-RU" b="1" dirty="0" smtClean="0">
                <a:solidFill>
                  <a:srgbClr val="FFFF00"/>
                </a:solidFill>
                <a:latin typeface="Times New Roman" panose="02020603050405020304" pitchFamily="18" charset="0"/>
                <a:cs typeface="Times New Roman" panose="02020603050405020304" pitchFamily="18" charset="0"/>
              </a:rPr>
              <a:t>Развитие речи и мелкой моторики:</a:t>
            </a:r>
            <a:endParaRPr lang="ru-RU" b="1" dirty="0">
              <a:solidFill>
                <a:srgbClr val="FFFF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75420" y="1114906"/>
            <a:ext cx="11589745" cy="5484197"/>
          </a:xfrm>
        </p:spPr>
        <p:txBody>
          <a:bodyPr>
            <a:normAutofit fontScale="92500" lnSpcReduction="10000"/>
          </a:bodyPr>
          <a:lstStyle/>
          <a:p>
            <a:r>
              <a:rPr lang="ru-RU" sz="1400" b="1" dirty="0">
                <a:solidFill>
                  <a:schemeClr val="accent5">
                    <a:lumMod val="75000"/>
                  </a:schemeClr>
                </a:solidFill>
                <a:latin typeface="Times New Roman" panose="02020603050405020304" pitchFamily="18" charset="0"/>
                <a:cs typeface="Times New Roman" panose="02020603050405020304" pitchFamily="18" charset="0"/>
              </a:rPr>
              <a:t>Разговаривайте с Вашим ребенком обо всем: о том, что Вы делаете с ним, о том, что он видит и слышит вокруг, о Ваших планах на сегодняшний день. Ваши фразы должны быть простыми, доступными. Обязательно обращайте внимание не только на свои слова, но и на интонацию голоса, артикуляцию, мимику, жесты. В разговоре с ребенком смотрите на него, улыбайтесь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ему</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endParaRPr lang="ru-RU" sz="1400" b="1" dirty="0" smtClean="0">
              <a:solidFill>
                <a:schemeClr val="accent5">
                  <a:lumMod val="75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75000"/>
                  </a:schemeClr>
                </a:solidFill>
                <a:latin typeface="Times New Roman" panose="02020603050405020304" pitchFamily="18" charset="0"/>
                <a:cs typeface="Times New Roman" panose="02020603050405020304" pitchFamily="18" charset="0"/>
              </a:rPr>
              <a:t>Прослушивайте музыкальные произведения, сказки, включайте своему ребенку детские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песни;</a:t>
            </a:r>
          </a:p>
          <a:p>
            <a:r>
              <a:rPr lang="ru-RU" sz="1400" b="1" dirty="0">
                <a:solidFill>
                  <a:schemeClr val="accent5">
                    <a:lumMod val="75000"/>
                  </a:schemeClr>
                </a:solidFill>
                <a:latin typeface="Times New Roman" panose="02020603050405020304" pitchFamily="18" charset="0"/>
                <a:cs typeface="Times New Roman" panose="02020603050405020304" pitchFamily="18" charset="0"/>
              </a:rPr>
              <a:t>Помните, что основным помощником в развитии речи являются книги с картинками. Побуждайте повторять прочитанное или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сказанное, учите стихи, придумывайте свои истории;</a:t>
            </a:r>
          </a:p>
          <a:p>
            <a:r>
              <a:rPr lang="ru-RU" sz="1400" b="1" dirty="0">
                <a:solidFill>
                  <a:schemeClr val="accent5">
                    <a:lumMod val="75000"/>
                  </a:schemeClr>
                </a:solidFill>
                <a:latin typeface="Times New Roman" panose="02020603050405020304" pitchFamily="18" charset="0"/>
                <a:cs typeface="Times New Roman" panose="02020603050405020304" pitchFamily="18" charset="0"/>
              </a:rPr>
              <a:t>Важно развивать мелкую моторику в домашних условиях. Она влияет на речевые способности, внимание, мышление, координацию в пространстве, наблюдательность, зрительную и двигательную память, концентрацию и воображение. Центры головного мозга, отвечающие за эти способности, непосредственно связаны с пальцами и их нервными окончаниями. Вот почему так важно работать с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пальчиками</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endParaRPr lang="ru-RU" sz="1400" b="1" dirty="0" smtClean="0">
              <a:solidFill>
                <a:schemeClr val="accent5">
                  <a:lumMod val="75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75000"/>
                  </a:schemeClr>
                </a:solidFill>
                <a:latin typeface="Times New Roman" panose="02020603050405020304" pitchFamily="18" charset="0"/>
                <a:cs typeface="Times New Roman" panose="02020603050405020304" pitchFamily="18" charset="0"/>
              </a:rPr>
              <a:t>Существует ряд простых занятий, которые способствуют развитии. Мелкой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моторики:</a:t>
            </a: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Лепка </a:t>
            </a:r>
            <a:r>
              <a:rPr lang="ru-RU" sz="1400" b="1" dirty="0">
                <a:solidFill>
                  <a:schemeClr val="accent5">
                    <a:lumMod val="75000"/>
                  </a:schemeClr>
                </a:solidFill>
                <a:latin typeface="Times New Roman" panose="02020603050405020304" pitchFamily="18" charset="0"/>
                <a:cs typeface="Times New Roman" panose="02020603050405020304" pitchFamily="18" charset="0"/>
              </a:rPr>
              <a:t>из пластилина, глины (зимой можно вылепить снеговика из снега, летом построить замок из песка или мелких камушков</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sz="1400" b="1" dirty="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1400" b="1" dirty="0">
                <a:solidFill>
                  <a:schemeClr val="accent5">
                    <a:lumMod val="75000"/>
                  </a:schemeClr>
                </a:solidFill>
                <a:latin typeface="Times New Roman" panose="02020603050405020304" pitchFamily="18" charset="0"/>
                <a:cs typeface="Times New Roman" panose="02020603050405020304" pitchFamily="18" charset="0"/>
              </a:rPr>
              <a:t>Рисование (гуашью, акварелью, пальчиковой гуашью, восковыми мелками) и раскрашивание картинок. Особо стоить обращать внимание на рисунки детей, разнообразны ли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они</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–Изготовление поделок из бумаги. Не бойтесь давать ребенку ножницы с закругленным концом для вырезания, выполняйте совместные аппликации, поделки из природного материала (шишек, желудей, листьев). Данные виды деятельности развивают также воображение, фантазию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ребенка; </a:t>
            </a:r>
            <a:endParaRPr lang="ru-RU" sz="1400" b="1" dirty="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-постройки </a:t>
            </a:r>
            <a:r>
              <a:rPr lang="ru-RU" sz="1400" b="1" dirty="0">
                <a:solidFill>
                  <a:schemeClr val="accent5">
                    <a:lumMod val="75000"/>
                  </a:schemeClr>
                </a:solidFill>
                <a:latin typeface="Times New Roman" panose="02020603050405020304" pitchFamily="18" charset="0"/>
                <a:cs typeface="Times New Roman" panose="02020603050405020304" pitchFamily="18" charset="0"/>
              </a:rPr>
              <a:t>из мелкого и крупного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конструктора</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–Застегивание и расстегивание пуговиц, кнопок, крючков (совершенствуется ловкость и развивается мелкая моторика</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sz="1400" b="1" dirty="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 Завязывание и развязывание лент, шнурков, узелков на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веревке</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 Закручивание и раскручивание крышек банок, пузырьков и т.д</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a:t>
            </a:r>
            <a:endParaRPr lang="ru-RU" sz="1400" b="1" dirty="0">
              <a:solidFill>
                <a:schemeClr val="accent5">
                  <a:lumMod val="75000"/>
                </a:schemeClr>
              </a:solidFill>
              <a:latin typeface="Times New Roman" panose="02020603050405020304" pitchFamily="18" charset="0"/>
              <a:cs typeface="Times New Roman" panose="02020603050405020304" pitchFamily="18" charset="0"/>
            </a:endParaRP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 Нанизывание бус и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пуговиц</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 Перебор крупы. Насыпьте в небольшую емкость, например, горох, гречку, рис и попросите ребенка перебрать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крупу</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r>
              <a:rPr lang="ru-RU" sz="1400" b="1" dirty="0">
                <a:solidFill>
                  <a:schemeClr val="accent5">
                    <a:lumMod val="75000"/>
                  </a:schemeClr>
                </a:solidFill>
                <a:latin typeface="Times New Roman" panose="02020603050405020304" pitchFamily="18" charset="0"/>
                <a:cs typeface="Times New Roman" panose="02020603050405020304" pitchFamily="18" charset="0"/>
              </a:rPr>
              <a:t>– Собирание </a:t>
            </a:r>
            <a:r>
              <a:rPr lang="ru-RU" sz="1400" b="1" dirty="0" err="1">
                <a:solidFill>
                  <a:schemeClr val="accent5">
                    <a:lumMod val="75000"/>
                  </a:schemeClr>
                </a:solidFill>
                <a:latin typeface="Times New Roman" panose="02020603050405020304" pitchFamily="18" charset="0"/>
                <a:cs typeface="Times New Roman" panose="02020603050405020304" pitchFamily="18" charset="0"/>
              </a:rPr>
              <a:t>пазлов</a:t>
            </a:r>
            <a:r>
              <a:rPr lang="ru-RU" sz="1400" b="1" dirty="0">
                <a:solidFill>
                  <a:schemeClr val="accent5">
                    <a:lumMod val="75000"/>
                  </a:schemeClr>
                </a:solidFill>
                <a:latin typeface="Times New Roman" panose="02020603050405020304" pitchFamily="18" charset="0"/>
                <a:cs typeface="Times New Roman" panose="02020603050405020304" pitchFamily="18" charset="0"/>
              </a:rPr>
              <a:t>, </a:t>
            </a:r>
            <a:r>
              <a:rPr lang="ru-RU" sz="1400" b="1" dirty="0" err="1">
                <a:solidFill>
                  <a:schemeClr val="accent5">
                    <a:lumMod val="75000"/>
                  </a:schemeClr>
                </a:solidFill>
                <a:latin typeface="Times New Roman" panose="02020603050405020304" pitchFamily="18" charset="0"/>
                <a:cs typeface="Times New Roman" panose="02020603050405020304" pitchFamily="18" charset="0"/>
              </a:rPr>
              <a:t>мазайки</a:t>
            </a:r>
            <a:r>
              <a:rPr lang="ru-RU" sz="1400" b="1" dirty="0">
                <a:solidFill>
                  <a:schemeClr val="accent5">
                    <a:lumMod val="75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820381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439" y="191496"/>
            <a:ext cx="11446525" cy="1293028"/>
          </a:xfrm>
        </p:spPr>
        <p:txBody>
          <a:bodyPr>
            <a:normAutofit/>
          </a:bodyPr>
          <a:lstStyle/>
          <a:p>
            <a:pPr algn="ctr"/>
            <a:r>
              <a:rPr lang="ru-RU" sz="3600" b="1" dirty="0" smtClean="0">
                <a:solidFill>
                  <a:srgbClr val="FFFF00"/>
                </a:solidFill>
                <a:latin typeface="Times New Roman" panose="02020603050405020304" pitchFamily="18" charset="0"/>
                <a:cs typeface="Times New Roman" panose="02020603050405020304" pitchFamily="18" charset="0"/>
              </a:rPr>
              <a:t>РАЗВИТИЕ ЭМОЦИОНАЛЬНО-ВОЛЕВОЙ СФЕРЫ:</a:t>
            </a:r>
            <a:endParaRPr lang="ru-RU" sz="3600" b="1" dirty="0">
              <a:solidFill>
                <a:srgbClr val="FFFF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9362" y="1280160"/>
            <a:ext cx="11333602" cy="4746067"/>
          </a:xfrm>
        </p:spPr>
        <p:txBody>
          <a:bodyPr>
            <a:normAutofit fontScale="92500"/>
          </a:bodyPr>
          <a:lstStyle/>
          <a:p>
            <a:r>
              <a:rPr lang="ru-RU" dirty="0" smtClean="0">
                <a:solidFill>
                  <a:schemeClr val="accent5">
                    <a:lumMod val="75000"/>
                  </a:schemeClr>
                </a:solidFill>
              </a:rPr>
              <a:t>- </a:t>
            </a:r>
            <a:r>
              <a:rPr lang="ru-RU" b="1" dirty="0" smtClean="0">
                <a:solidFill>
                  <a:schemeClr val="accent5">
                    <a:lumMod val="75000"/>
                  </a:schemeClr>
                </a:solidFill>
                <a:latin typeface="Times New Roman" panose="02020603050405020304" pitchFamily="18" charset="0"/>
                <a:cs typeface="Times New Roman" panose="02020603050405020304" pitchFamily="18" charset="0"/>
              </a:rPr>
              <a:t>обогащение словаря  ребенка словами, обозначающими эмоциональное состояние: радость, грусть, удивление и др.;</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Научите ребенка разделять чувства и поступки: нет плохих чувств, есть плохие поступки;</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С уважением относитесь к чувствам ребенка: он как и взрослые имеет право испытывать: страх, гнев, грусть и др.;</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Обязательно отмечайте успехи ребенка;</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В семье должен преобладать единый стиль воспитания;</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Необходимо попытаться понять своего ребенка, что он чувствует и думает;</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Родители должны быть последовательными в  требованиях. Эмоциональные дети нуждаются в двигательной физической активности;</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Необходимо обучать детей расслабляться, релаксации;</a:t>
            </a:r>
          </a:p>
          <a:p>
            <a:r>
              <a:rPr lang="ru-RU" b="1" dirty="0" smtClean="0">
                <a:solidFill>
                  <a:schemeClr val="accent5">
                    <a:lumMod val="75000"/>
                  </a:schemeClr>
                </a:solidFill>
                <a:latin typeface="Times New Roman" panose="02020603050405020304" pitchFamily="18" charset="0"/>
                <a:cs typeface="Times New Roman" panose="02020603050405020304" pitchFamily="18" charset="0"/>
              </a:rPr>
              <a:t>Эмоциональный мир ребенка требует бережности и постоянного педагогического труда от родителей – ни в коем случае нельзя торопить ребенка!</a:t>
            </a:r>
          </a:p>
          <a:p>
            <a:endParaRPr lang="ru-RU" dirty="0" smtClean="0"/>
          </a:p>
          <a:p>
            <a:endParaRPr lang="ru-RU" dirty="0"/>
          </a:p>
        </p:txBody>
      </p:sp>
    </p:spTree>
    <p:extLst>
      <p:ext uri="{BB962C8B-B14F-4D97-AF65-F5344CB8AC3E}">
        <p14:creationId xmlns:p14="http://schemas.microsoft.com/office/powerpoint/2010/main" val="1489686589"/>
      </p:ext>
    </p:extLst>
  </p:cSld>
  <p:clrMapOvr>
    <a:masterClrMapping/>
  </p:clrMapOvr>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125</TotalTime>
  <Words>1488</Words>
  <Application>Microsoft Office PowerPoint</Application>
  <PresentationFormat>Широкоэкранный</PresentationFormat>
  <Paragraphs>99</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Century Gothic</vt:lpstr>
      <vt:lpstr>Times New Roman</vt:lpstr>
      <vt:lpstr>След самолета</vt:lpstr>
      <vt:lpstr>   ОБЩИЕ РЕКОМЕНДАЦИИ ДЛЯ РОДИТЕЛЕЙ ДЕТЕЙ С ЗПР       Подготовила студентка: группа 3лг1 броновицкая кристина юрьевна</vt:lpstr>
      <vt:lpstr>Общие рекомендации для родителей:</vt:lpstr>
      <vt:lpstr>  Изменение поведения взрослого и его отношения к ребёнку: </vt:lpstr>
      <vt:lpstr>  Организация режима дня и места для занятий:</vt:lpstr>
      <vt:lpstr>Развитие познавательной деятельности. Развитие памяти и внимания.</vt:lpstr>
      <vt:lpstr>Развитие мышления.</vt:lpstr>
      <vt:lpstr>Развитие восприятия:</vt:lpstr>
      <vt:lpstr>Развитие речи и мелкой моторики:</vt:lpstr>
      <vt:lpstr>РАЗВИТИЕ ЭМОЦИОНАЛЬНО-ВОЛЕВОЙ СФЕРЫ:</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ОБЩИЕ РЕКОМЕНДАЦИИ ДЛЯ РОДИТЕЛЕЙ ДЕТЕЙ С ЗПР</dc:title>
  <dc:creator>Крис</dc:creator>
  <cp:lastModifiedBy>Крис</cp:lastModifiedBy>
  <cp:revision>15</cp:revision>
  <dcterms:created xsi:type="dcterms:W3CDTF">2019-11-01T15:51:41Z</dcterms:created>
  <dcterms:modified xsi:type="dcterms:W3CDTF">2019-11-03T17:50:38Z</dcterms:modified>
</cp:coreProperties>
</file>