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6" r:id="rId4"/>
    <p:sldId id="267" r:id="rId5"/>
    <p:sldId id="269" r:id="rId6"/>
    <p:sldId id="270" r:id="rId7"/>
    <p:sldId id="271" r:id="rId8"/>
    <p:sldId id="272" r:id="rId9"/>
    <p:sldId id="273" r:id="rId10"/>
    <p:sldId id="274" r:id="rId11"/>
    <p:sldId id="277" r:id="rId12"/>
    <p:sldId id="276" r:id="rId13"/>
    <p:sldId id="275" r:id="rId14"/>
    <p:sldId id="278" r:id="rId15"/>
    <p:sldId id="279" r:id="rId16"/>
    <p:sldId id="282" r:id="rId17"/>
    <p:sldId id="280" r:id="rId18"/>
    <p:sldId id="281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4FA488-F3D4-458C-AFE2-1400A20E13FA}" type="doc">
      <dgm:prSet loTypeId="urn:microsoft.com/office/officeart/2005/8/layout/gear1" loCatId="relationship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4FF1037C-6D49-4901-B259-346889F2FB1B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10000"/>
                </a:schemeClr>
              </a:solidFill>
            </a:rPr>
            <a:t>Развитие</a:t>
          </a:r>
          <a:endParaRPr lang="ru-RU" dirty="0">
            <a:solidFill>
              <a:schemeClr val="bg2">
                <a:lumMod val="10000"/>
              </a:schemeClr>
            </a:solidFill>
          </a:endParaRPr>
        </a:p>
      </dgm:t>
    </dgm:pt>
    <dgm:pt modelId="{2D4A5A3A-7135-446D-BEBB-B5C6EDEC9235}" type="parTrans" cxnId="{7F7FDB9A-8FA6-4839-97BD-E2A946C80B43}">
      <dgm:prSet/>
      <dgm:spPr/>
      <dgm:t>
        <a:bodyPr/>
        <a:lstStyle/>
        <a:p>
          <a:endParaRPr lang="ru-RU"/>
        </a:p>
      </dgm:t>
    </dgm:pt>
    <dgm:pt modelId="{2731B85F-B74E-45CD-A793-A4DF4F6DDB89}" type="sibTrans" cxnId="{7F7FDB9A-8FA6-4839-97BD-E2A946C80B43}">
      <dgm:prSet/>
      <dgm:spPr/>
      <dgm:t>
        <a:bodyPr/>
        <a:lstStyle/>
        <a:p>
          <a:endParaRPr lang="ru-RU"/>
        </a:p>
      </dgm:t>
    </dgm:pt>
    <dgm:pt modelId="{D09A1409-6CDB-4757-937D-E7CC5E2F2058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bg2">
                  <a:lumMod val="10000"/>
                </a:schemeClr>
              </a:solidFill>
            </a:rPr>
            <a:t>Воспитание</a:t>
          </a:r>
          <a:endParaRPr lang="ru-RU" sz="1100" b="1" dirty="0">
            <a:solidFill>
              <a:schemeClr val="bg2">
                <a:lumMod val="10000"/>
              </a:schemeClr>
            </a:solidFill>
          </a:endParaRPr>
        </a:p>
      </dgm:t>
    </dgm:pt>
    <dgm:pt modelId="{C3AA185B-DEFD-4484-9C68-44BCFF3FDC12}" type="parTrans" cxnId="{5F9B5BFE-BFC8-4A07-B53D-602A5B9655C4}">
      <dgm:prSet/>
      <dgm:spPr/>
      <dgm:t>
        <a:bodyPr/>
        <a:lstStyle/>
        <a:p>
          <a:endParaRPr lang="ru-RU"/>
        </a:p>
      </dgm:t>
    </dgm:pt>
    <dgm:pt modelId="{4DACAC25-02B1-464A-9FA0-149092BA14D7}" type="sibTrans" cxnId="{5F9B5BFE-BFC8-4A07-B53D-602A5B9655C4}">
      <dgm:prSet/>
      <dgm:spPr/>
      <dgm:t>
        <a:bodyPr/>
        <a:lstStyle/>
        <a:p>
          <a:endParaRPr lang="ru-RU"/>
        </a:p>
      </dgm:t>
    </dgm:pt>
    <dgm:pt modelId="{EBF49E47-30EA-441A-B8E5-6CBA42D26216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bg2">
                  <a:lumMod val="10000"/>
                </a:schemeClr>
              </a:solidFill>
            </a:rPr>
            <a:t>Обучение</a:t>
          </a:r>
          <a:endParaRPr lang="ru-RU" sz="1100" b="1" dirty="0">
            <a:solidFill>
              <a:schemeClr val="bg2">
                <a:lumMod val="10000"/>
              </a:schemeClr>
            </a:solidFill>
          </a:endParaRPr>
        </a:p>
      </dgm:t>
    </dgm:pt>
    <dgm:pt modelId="{FD02100D-7280-483B-899E-D8C5DC2AD48A}" type="parTrans" cxnId="{D0DD0581-3760-41BD-B1F0-AC2E701FCE07}">
      <dgm:prSet/>
      <dgm:spPr/>
      <dgm:t>
        <a:bodyPr/>
        <a:lstStyle/>
        <a:p>
          <a:endParaRPr lang="ru-RU"/>
        </a:p>
      </dgm:t>
    </dgm:pt>
    <dgm:pt modelId="{D36B2AD9-CEAB-452B-9D30-7712214B7FD8}" type="sibTrans" cxnId="{D0DD0581-3760-41BD-B1F0-AC2E701FCE07}">
      <dgm:prSet/>
      <dgm:spPr/>
      <dgm:t>
        <a:bodyPr/>
        <a:lstStyle/>
        <a:p>
          <a:endParaRPr lang="ru-RU"/>
        </a:p>
      </dgm:t>
    </dgm:pt>
    <dgm:pt modelId="{06F8F3D2-3A45-4157-B14A-3F79F88B9B00}">
      <dgm:prSet phldrT="[Текст]" phldr="1"/>
      <dgm:spPr/>
      <dgm:t>
        <a:bodyPr/>
        <a:lstStyle/>
        <a:p>
          <a:endParaRPr lang="ru-RU" dirty="0"/>
        </a:p>
      </dgm:t>
    </dgm:pt>
    <dgm:pt modelId="{D2C8A3E8-DC11-40EA-9CF1-FA08E57D5E8F}" type="parTrans" cxnId="{16F411A0-AA74-496E-A8D8-0D7C1EBDE955}">
      <dgm:prSet/>
      <dgm:spPr/>
      <dgm:t>
        <a:bodyPr/>
        <a:lstStyle/>
        <a:p>
          <a:endParaRPr lang="ru-RU"/>
        </a:p>
      </dgm:t>
    </dgm:pt>
    <dgm:pt modelId="{C1B6E0E7-FF60-4019-BCB1-0C91093AC5B0}" type="sibTrans" cxnId="{16F411A0-AA74-496E-A8D8-0D7C1EBDE955}">
      <dgm:prSet/>
      <dgm:spPr/>
      <dgm:t>
        <a:bodyPr/>
        <a:lstStyle/>
        <a:p>
          <a:endParaRPr lang="ru-RU"/>
        </a:p>
      </dgm:t>
    </dgm:pt>
    <dgm:pt modelId="{08CCA610-D8F4-444B-9549-CB41E448F1EF}" type="pres">
      <dgm:prSet presAssocID="{034FA488-F3D4-458C-AFE2-1400A20E13FA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648F43-2C84-40BF-BB0A-FDF7A4C70525}" type="pres">
      <dgm:prSet presAssocID="{4FF1037C-6D49-4901-B259-346889F2FB1B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747BC-02CC-4CC9-8703-0D216DB53AB5}" type="pres">
      <dgm:prSet presAssocID="{4FF1037C-6D49-4901-B259-346889F2FB1B}" presName="gear1srcNode" presStyleLbl="node1" presStyleIdx="0" presStyleCnt="3"/>
      <dgm:spPr/>
      <dgm:t>
        <a:bodyPr/>
        <a:lstStyle/>
        <a:p>
          <a:endParaRPr lang="ru-RU"/>
        </a:p>
      </dgm:t>
    </dgm:pt>
    <dgm:pt modelId="{07CF3C00-B95C-43E0-A93A-9BA6731125B9}" type="pres">
      <dgm:prSet presAssocID="{4FF1037C-6D49-4901-B259-346889F2FB1B}" presName="gear1dstNode" presStyleLbl="node1" presStyleIdx="0" presStyleCnt="3"/>
      <dgm:spPr/>
      <dgm:t>
        <a:bodyPr/>
        <a:lstStyle/>
        <a:p>
          <a:endParaRPr lang="ru-RU"/>
        </a:p>
      </dgm:t>
    </dgm:pt>
    <dgm:pt modelId="{95838307-6CDF-45FE-BD69-5E7FA9290EB0}" type="pres">
      <dgm:prSet presAssocID="{D09A1409-6CDB-4757-937D-E7CC5E2F2058}" presName="gear2" presStyleLbl="node1" presStyleIdx="1" presStyleCnt="3" custScaleX="153095" custScaleY="1437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96D1FD-2363-485A-9655-F79BE5A95C2A}" type="pres">
      <dgm:prSet presAssocID="{D09A1409-6CDB-4757-937D-E7CC5E2F2058}" presName="gear2srcNode" presStyleLbl="node1" presStyleIdx="1" presStyleCnt="3"/>
      <dgm:spPr/>
      <dgm:t>
        <a:bodyPr/>
        <a:lstStyle/>
        <a:p>
          <a:endParaRPr lang="ru-RU"/>
        </a:p>
      </dgm:t>
    </dgm:pt>
    <dgm:pt modelId="{95AED703-CE98-4443-8C9C-13BE833D4A92}" type="pres">
      <dgm:prSet presAssocID="{D09A1409-6CDB-4757-937D-E7CC5E2F2058}" presName="gear2dstNode" presStyleLbl="node1" presStyleIdx="1" presStyleCnt="3"/>
      <dgm:spPr/>
      <dgm:t>
        <a:bodyPr/>
        <a:lstStyle/>
        <a:p>
          <a:endParaRPr lang="ru-RU"/>
        </a:p>
      </dgm:t>
    </dgm:pt>
    <dgm:pt modelId="{D6524382-187B-4F38-BB79-70EBD91F084D}" type="pres">
      <dgm:prSet presAssocID="{EBF49E47-30EA-441A-B8E5-6CBA42D26216}" presName="gear3" presStyleLbl="node1" presStyleIdx="2" presStyleCnt="3" custScaleX="110721"/>
      <dgm:spPr/>
      <dgm:t>
        <a:bodyPr/>
        <a:lstStyle/>
        <a:p>
          <a:endParaRPr lang="ru-RU"/>
        </a:p>
      </dgm:t>
    </dgm:pt>
    <dgm:pt modelId="{FD0DD7E6-6EA3-4710-9308-B0E3CDFE3421}" type="pres">
      <dgm:prSet presAssocID="{EBF49E47-30EA-441A-B8E5-6CBA42D2621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EAA2ED-7F25-4277-A714-1324A59FEFFB}" type="pres">
      <dgm:prSet presAssocID="{EBF49E47-30EA-441A-B8E5-6CBA42D26216}" presName="gear3srcNode" presStyleLbl="node1" presStyleIdx="2" presStyleCnt="3"/>
      <dgm:spPr/>
      <dgm:t>
        <a:bodyPr/>
        <a:lstStyle/>
        <a:p>
          <a:endParaRPr lang="ru-RU"/>
        </a:p>
      </dgm:t>
    </dgm:pt>
    <dgm:pt modelId="{537DE1E9-466A-46A3-B06F-A51553E266E5}" type="pres">
      <dgm:prSet presAssocID="{EBF49E47-30EA-441A-B8E5-6CBA42D26216}" presName="gear3dstNode" presStyleLbl="node1" presStyleIdx="2" presStyleCnt="3"/>
      <dgm:spPr/>
      <dgm:t>
        <a:bodyPr/>
        <a:lstStyle/>
        <a:p>
          <a:endParaRPr lang="ru-RU"/>
        </a:p>
      </dgm:t>
    </dgm:pt>
    <dgm:pt modelId="{AB57D5D6-59C0-4720-997B-11B1FE9A2533}" type="pres">
      <dgm:prSet presAssocID="{2731B85F-B74E-45CD-A793-A4DF4F6DDB89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D141466C-13D4-4162-8CE2-16549E77D8F6}" type="pres">
      <dgm:prSet presAssocID="{4DACAC25-02B1-464A-9FA0-149092BA14D7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3C40B411-5687-474A-8368-CB22ECCF0D2F}" type="pres">
      <dgm:prSet presAssocID="{D36B2AD9-CEAB-452B-9D30-7712214B7FD8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2810AE01-BF1C-4652-A736-5266C9FEF56D}" type="presOf" srcId="{D09A1409-6CDB-4757-937D-E7CC5E2F2058}" destId="{95AED703-CE98-4443-8C9C-13BE833D4A92}" srcOrd="2" destOrd="0" presId="urn:microsoft.com/office/officeart/2005/8/layout/gear1"/>
    <dgm:cxn modelId="{BD1FB476-6D6D-431A-8FDE-A1E157BD8AAE}" type="presOf" srcId="{4FF1037C-6D49-4901-B259-346889F2FB1B}" destId="{09E747BC-02CC-4CC9-8703-0D216DB53AB5}" srcOrd="1" destOrd="0" presId="urn:microsoft.com/office/officeart/2005/8/layout/gear1"/>
    <dgm:cxn modelId="{D7AD2683-6324-4D02-BD16-CA938A9C6859}" type="presOf" srcId="{4DACAC25-02B1-464A-9FA0-149092BA14D7}" destId="{D141466C-13D4-4162-8CE2-16549E77D8F6}" srcOrd="0" destOrd="0" presId="urn:microsoft.com/office/officeart/2005/8/layout/gear1"/>
    <dgm:cxn modelId="{7F7FDB9A-8FA6-4839-97BD-E2A946C80B43}" srcId="{034FA488-F3D4-458C-AFE2-1400A20E13FA}" destId="{4FF1037C-6D49-4901-B259-346889F2FB1B}" srcOrd="0" destOrd="0" parTransId="{2D4A5A3A-7135-446D-BEBB-B5C6EDEC9235}" sibTransId="{2731B85F-B74E-45CD-A793-A4DF4F6DDB89}"/>
    <dgm:cxn modelId="{5F9B5BFE-BFC8-4A07-B53D-602A5B9655C4}" srcId="{034FA488-F3D4-458C-AFE2-1400A20E13FA}" destId="{D09A1409-6CDB-4757-937D-E7CC5E2F2058}" srcOrd="1" destOrd="0" parTransId="{C3AA185B-DEFD-4484-9C68-44BCFF3FDC12}" sibTransId="{4DACAC25-02B1-464A-9FA0-149092BA14D7}"/>
    <dgm:cxn modelId="{D0DD0581-3760-41BD-B1F0-AC2E701FCE07}" srcId="{034FA488-F3D4-458C-AFE2-1400A20E13FA}" destId="{EBF49E47-30EA-441A-B8E5-6CBA42D26216}" srcOrd="2" destOrd="0" parTransId="{FD02100D-7280-483B-899E-D8C5DC2AD48A}" sibTransId="{D36B2AD9-CEAB-452B-9D30-7712214B7FD8}"/>
    <dgm:cxn modelId="{6D481492-4A86-42E4-8BDF-5DAA29AE29BA}" type="presOf" srcId="{D36B2AD9-CEAB-452B-9D30-7712214B7FD8}" destId="{3C40B411-5687-474A-8368-CB22ECCF0D2F}" srcOrd="0" destOrd="0" presId="urn:microsoft.com/office/officeart/2005/8/layout/gear1"/>
    <dgm:cxn modelId="{87928CC0-A79D-4008-B4ED-32CB7E5410DA}" type="presOf" srcId="{EBF49E47-30EA-441A-B8E5-6CBA42D26216}" destId="{BAEAA2ED-7F25-4277-A714-1324A59FEFFB}" srcOrd="2" destOrd="0" presId="urn:microsoft.com/office/officeart/2005/8/layout/gear1"/>
    <dgm:cxn modelId="{9DA8A2FA-8DE3-4AC0-A4E9-6E7EBB48060D}" type="presOf" srcId="{4FF1037C-6D49-4901-B259-346889F2FB1B}" destId="{07CF3C00-B95C-43E0-A93A-9BA6731125B9}" srcOrd="2" destOrd="0" presId="urn:microsoft.com/office/officeart/2005/8/layout/gear1"/>
    <dgm:cxn modelId="{AF0CCD04-95A7-425D-9543-0CC1F1919E84}" type="presOf" srcId="{EBF49E47-30EA-441A-B8E5-6CBA42D26216}" destId="{D6524382-187B-4F38-BB79-70EBD91F084D}" srcOrd="0" destOrd="0" presId="urn:microsoft.com/office/officeart/2005/8/layout/gear1"/>
    <dgm:cxn modelId="{5AB4C6AF-3EFE-41C9-8FB2-2CE88370725E}" type="presOf" srcId="{D09A1409-6CDB-4757-937D-E7CC5E2F2058}" destId="{95838307-6CDF-45FE-BD69-5E7FA9290EB0}" srcOrd="0" destOrd="0" presId="urn:microsoft.com/office/officeart/2005/8/layout/gear1"/>
    <dgm:cxn modelId="{794BF293-A178-4DA5-B40F-906DE0B57435}" type="presOf" srcId="{EBF49E47-30EA-441A-B8E5-6CBA42D26216}" destId="{537DE1E9-466A-46A3-B06F-A51553E266E5}" srcOrd="3" destOrd="0" presId="urn:microsoft.com/office/officeart/2005/8/layout/gear1"/>
    <dgm:cxn modelId="{16F411A0-AA74-496E-A8D8-0D7C1EBDE955}" srcId="{034FA488-F3D4-458C-AFE2-1400A20E13FA}" destId="{06F8F3D2-3A45-4157-B14A-3F79F88B9B00}" srcOrd="3" destOrd="0" parTransId="{D2C8A3E8-DC11-40EA-9CF1-FA08E57D5E8F}" sibTransId="{C1B6E0E7-FF60-4019-BCB1-0C91093AC5B0}"/>
    <dgm:cxn modelId="{60BE3887-8367-4B15-8328-B97BD38E5156}" type="presOf" srcId="{EBF49E47-30EA-441A-B8E5-6CBA42D26216}" destId="{FD0DD7E6-6EA3-4710-9308-B0E3CDFE3421}" srcOrd="1" destOrd="0" presId="urn:microsoft.com/office/officeart/2005/8/layout/gear1"/>
    <dgm:cxn modelId="{EDAC0C25-0A61-48F6-8DDB-D0CC288F3FB2}" type="presOf" srcId="{2731B85F-B74E-45CD-A793-A4DF4F6DDB89}" destId="{AB57D5D6-59C0-4720-997B-11B1FE9A2533}" srcOrd="0" destOrd="0" presId="urn:microsoft.com/office/officeart/2005/8/layout/gear1"/>
    <dgm:cxn modelId="{A6052D27-B815-4E78-AF4D-C68576D03FF9}" type="presOf" srcId="{D09A1409-6CDB-4757-937D-E7CC5E2F2058}" destId="{7696D1FD-2363-485A-9655-F79BE5A95C2A}" srcOrd="1" destOrd="0" presId="urn:microsoft.com/office/officeart/2005/8/layout/gear1"/>
    <dgm:cxn modelId="{DD546D0B-6DE6-44B3-BC1B-7BB9D2D3F14F}" type="presOf" srcId="{4FF1037C-6D49-4901-B259-346889F2FB1B}" destId="{F7648F43-2C84-40BF-BB0A-FDF7A4C70525}" srcOrd="0" destOrd="0" presId="urn:microsoft.com/office/officeart/2005/8/layout/gear1"/>
    <dgm:cxn modelId="{40138D34-5F83-42E3-9659-57A5A7931650}" type="presOf" srcId="{034FA488-F3D4-458C-AFE2-1400A20E13FA}" destId="{08CCA610-D8F4-444B-9549-CB41E448F1EF}" srcOrd="0" destOrd="0" presId="urn:microsoft.com/office/officeart/2005/8/layout/gear1"/>
    <dgm:cxn modelId="{DCE06FDB-87D0-4372-A720-020AE676574F}" type="presParOf" srcId="{08CCA610-D8F4-444B-9549-CB41E448F1EF}" destId="{F7648F43-2C84-40BF-BB0A-FDF7A4C70525}" srcOrd="0" destOrd="0" presId="urn:microsoft.com/office/officeart/2005/8/layout/gear1"/>
    <dgm:cxn modelId="{2C2A2E87-8661-415E-B2D4-BB3BA34BE703}" type="presParOf" srcId="{08CCA610-D8F4-444B-9549-CB41E448F1EF}" destId="{09E747BC-02CC-4CC9-8703-0D216DB53AB5}" srcOrd="1" destOrd="0" presId="urn:microsoft.com/office/officeart/2005/8/layout/gear1"/>
    <dgm:cxn modelId="{A81B59E3-B12F-409F-90E6-8EA35ED240B2}" type="presParOf" srcId="{08CCA610-D8F4-444B-9549-CB41E448F1EF}" destId="{07CF3C00-B95C-43E0-A93A-9BA6731125B9}" srcOrd="2" destOrd="0" presId="urn:microsoft.com/office/officeart/2005/8/layout/gear1"/>
    <dgm:cxn modelId="{4EA6F186-BB52-459F-B810-9C447DEC05EF}" type="presParOf" srcId="{08CCA610-D8F4-444B-9549-CB41E448F1EF}" destId="{95838307-6CDF-45FE-BD69-5E7FA9290EB0}" srcOrd="3" destOrd="0" presId="urn:microsoft.com/office/officeart/2005/8/layout/gear1"/>
    <dgm:cxn modelId="{ED8878C8-1FE1-45FA-B8B4-0B568C78EE21}" type="presParOf" srcId="{08CCA610-D8F4-444B-9549-CB41E448F1EF}" destId="{7696D1FD-2363-485A-9655-F79BE5A95C2A}" srcOrd="4" destOrd="0" presId="urn:microsoft.com/office/officeart/2005/8/layout/gear1"/>
    <dgm:cxn modelId="{2D9716D4-AD62-4A7B-9B98-ED52EFAE34CB}" type="presParOf" srcId="{08CCA610-D8F4-444B-9549-CB41E448F1EF}" destId="{95AED703-CE98-4443-8C9C-13BE833D4A92}" srcOrd="5" destOrd="0" presId="urn:microsoft.com/office/officeart/2005/8/layout/gear1"/>
    <dgm:cxn modelId="{926FDCAE-40B4-4B96-B935-5447F3227CA8}" type="presParOf" srcId="{08CCA610-D8F4-444B-9549-CB41E448F1EF}" destId="{D6524382-187B-4F38-BB79-70EBD91F084D}" srcOrd="6" destOrd="0" presId="urn:microsoft.com/office/officeart/2005/8/layout/gear1"/>
    <dgm:cxn modelId="{FB663B16-C109-4834-A8EC-7821734829DA}" type="presParOf" srcId="{08CCA610-D8F4-444B-9549-CB41E448F1EF}" destId="{FD0DD7E6-6EA3-4710-9308-B0E3CDFE3421}" srcOrd="7" destOrd="0" presId="urn:microsoft.com/office/officeart/2005/8/layout/gear1"/>
    <dgm:cxn modelId="{839CABBD-F5A8-40B8-81F2-28DC8D49A37C}" type="presParOf" srcId="{08CCA610-D8F4-444B-9549-CB41E448F1EF}" destId="{BAEAA2ED-7F25-4277-A714-1324A59FEFFB}" srcOrd="8" destOrd="0" presId="urn:microsoft.com/office/officeart/2005/8/layout/gear1"/>
    <dgm:cxn modelId="{EF0FFEC4-332B-4F22-B61A-DD9EB768C90B}" type="presParOf" srcId="{08CCA610-D8F4-444B-9549-CB41E448F1EF}" destId="{537DE1E9-466A-46A3-B06F-A51553E266E5}" srcOrd="9" destOrd="0" presId="urn:microsoft.com/office/officeart/2005/8/layout/gear1"/>
    <dgm:cxn modelId="{E0D6A817-74FA-46C8-BAC1-B1D0810EFEAC}" type="presParOf" srcId="{08CCA610-D8F4-444B-9549-CB41E448F1EF}" destId="{AB57D5D6-59C0-4720-997B-11B1FE9A2533}" srcOrd="10" destOrd="0" presId="urn:microsoft.com/office/officeart/2005/8/layout/gear1"/>
    <dgm:cxn modelId="{C93E3045-C553-46F1-BE49-5EF51711E78C}" type="presParOf" srcId="{08CCA610-D8F4-444B-9549-CB41E448F1EF}" destId="{D141466C-13D4-4162-8CE2-16549E77D8F6}" srcOrd="11" destOrd="0" presId="urn:microsoft.com/office/officeart/2005/8/layout/gear1"/>
    <dgm:cxn modelId="{B7DEF47A-3756-4443-ACC2-5C184ACED46B}" type="presParOf" srcId="{08CCA610-D8F4-444B-9549-CB41E448F1EF}" destId="{3C40B411-5687-474A-8368-CB22ECCF0D2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648F43-2C84-40BF-BB0A-FDF7A4C70525}">
      <dsp:nvSpPr>
        <dsp:cNvPr id="0" name=""/>
        <dsp:cNvSpPr/>
      </dsp:nvSpPr>
      <dsp:spPr>
        <a:xfrm>
          <a:off x="1360951" y="2074617"/>
          <a:ext cx="1663384" cy="1663384"/>
        </a:xfrm>
        <a:prstGeom prst="gear9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bg2">
                  <a:lumMod val="10000"/>
                </a:schemeClr>
              </a:solidFill>
            </a:rPr>
            <a:t>Развитие</a:t>
          </a:r>
          <a:endParaRPr lang="ru-RU" sz="17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1360951" y="2074617"/>
        <a:ext cx="1663384" cy="1663384"/>
      </dsp:txXfrm>
    </dsp:sp>
    <dsp:sp modelId="{95838307-6CDF-45FE-BD69-5E7FA9290EB0}">
      <dsp:nvSpPr>
        <dsp:cNvPr id="0" name=""/>
        <dsp:cNvSpPr/>
      </dsp:nvSpPr>
      <dsp:spPr>
        <a:xfrm>
          <a:off x="72009" y="1417114"/>
          <a:ext cx="1852042" cy="1738412"/>
        </a:xfrm>
        <a:prstGeom prst="gear6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bg2">
                  <a:lumMod val="10000"/>
                </a:schemeClr>
              </a:solidFill>
            </a:rPr>
            <a:t>Воспитание</a:t>
          </a:r>
          <a:endParaRPr lang="ru-RU" sz="11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72009" y="1417114"/>
        <a:ext cx="1852042" cy="1738412"/>
      </dsp:txXfrm>
    </dsp:sp>
    <dsp:sp modelId="{D6524382-187B-4F38-BB79-70EBD91F084D}">
      <dsp:nvSpPr>
        <dsp:cNvPr id="0" name=""/>
        <dsp:cNvSpPr/>
      </dsp:nvSpPr>
      <dsp:spPr>
        <a:xfrm rot="20700000">
          <a:off x="983944" y="870117"/>
          <a:ext cx="1358880" cy="1138780"/>
        </a:xfrm>
        <a:prstGeom prst="gear6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bg2">
                  <a:lumMod val="10000"/>
                </a:schemeClr>
              </a:solidFill>
            </a:rPr>
            <a:t>Обучение</a:t>
          </a:r>
          <a:endParaRPr lang="ru-RU" sz="11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1295041" y="1106830"/>
        <a:ext cx="736686" cy="665353"/>
      </dsp:txXfrm>
    </dsp:sp>
    <dsp:sp modelId="{AB57D5D6-59C0-4720-997B-11B1FE9A2533}">
      <dsp:nvSpPr>
        <dsp:cNvPr id="0" name=""/>
        <dsp:cNvSpPr/>
      </dsp:nvSpPr>
      <dsp:spPr>
        <a:xfrm>
          <a:off x="1220648" y="1830590"/>
          <a:ext cx="2129132" cy="2129132"/>
        </a:xfrm>
        <a:prstGeom prst="circularArrow">
          <a:avLst>
            <a:gd name="adj1" fmla="val 4687"/>
            <a:gd name="adj2" fmla="val 299029"/>
            <a:gd name="adj3" fmla="val 2479752"/>
            <a:gd name="adj4" fmla="val 15942074"/>
            <a:gd name="adj5" fmla="val 5469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41466C-13D4-4162-8CE2-16549E77D8F6}">
      <dsp:nvSpPr>
        <dsp:cNvPr id="0" name=""/>
        <dsp:cNvSpPr/>
      </dsp:nvSpPr>
      <dsp:spPr>
        <a:xfrm>
          <a:off x="178922" y="1418806"/>
          <a:ext cx="1546947" cy="154694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40B411-5687-474A-8368-CB22ECCF0D2F}">
      <dsp:nvSpPr>
        <dsp:cNvPr id="0" name=""/>
        <dsp:cNvSpPr/>
      </dsp:nvSpPr>
      <dsp:spPr>
        <a:xfrm>
          <a:off x="796567" y="592257"/>
          <a:ext cx="1667921" cy="166792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02C2BDC-0E32-4A6F-9AFC-23AC94641BB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1911FCD-3921-4ECE-AB6D-F572F74AB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o.org/iso/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naytovar.ru/s/Standartizaciya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0" y="1794935"/>
            <a:ext cx="5869135" cy="1828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«Осваиваем профессиональный стандарт педагога»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3573016"/>
            <a:ext cx="6157168" cy="1944216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«В деле обучения и воспитания, </a:t>
            </a:r>
          </a:p>
          <a:p>
            <a:pPr algn="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во всем школьном деле ничего нельзя улучшить, минуя голову учителя» </a:t>
            </a:r>
          </a:p>
          <a:p>
            <a:pPr algn="r"/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К.Д.Ушинский</a:t>
            </a:r>
            <a:endParaRPr lang="ru-RU" sz="12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ru-RU" sz="1200" b="1" i="1" dirty="0" err="1" smtClean="0">
                <a:solidFill>
                  <a:schemeClr val="bg2">
                    <a:lumMod val="10000"/>
                  </a:schemeClr>
                </a:solidFill>
              </a:rPr>
              <a:t>Просвирнина</a:t>
            </a:r>
            <a:r>
              <a:rPr lang="ru-RU" sz="1200" b="1" i="1" dirty="0" smtClean="0">
                <a:solidFill>
                  <a:schemeClr val="bg2">
                    <a:lumMod val="10000"/>
                  </a:schemeClr>
                </a:solidFill>
              </a:rPr>
              <a:t> Н.П., учитель начальных классов</a:t>
            </a:r>
          </a:p>
          <a:p>
            <a:pPr algn="r"/>
            <a:r>
              <a:rPr lang="ru-RU" sz="1200" b="1" i="1" dirty="0" smtClean="0">
                <a:solidFill>
                  <a:schemeClr val="bg2">
                    <a:lumMod val="10000"/>
                  </a:schemeClr>
                </a:solidFill>
              </a:rPr>
              <a:t>МБОУ СОШ №2 г.Петровска Саратовской области</a:t>
            </a:r>
          </a:p>
          <a:p>
            <a:pPr algn="r"/>
            <a:endParaRPr lang="ru-RU" sz="20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endParaRPr lang="ru-RU" sz="2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47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419100"/>
            <a:ext cx="86296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4"/>
          <p:cNvSpPr txBox="1">
            <a:spLocks/>
          </p:cNvSpPr>
          <p:nvPr/>
        </p:nvSpPr>
        <p:spPr>
          <a:xfrm rot="60000">
            <a:off x="4828156" y="1150752"/>
            <a:ext cx="3020792" cy="4625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Char char="O"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96752"/>
            <a:ext cx="570417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572000" y="4365104"/>
            <a:ext cx="26596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sz="1600" b="1" dirty="0" smtClean="0">
                <a:solidFill>
                  <a:srgbClr val="C00000"/>
                </a:solidFill>
              </a:rPr>
              <a:t>с 01 января 2015 года 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с 01 января 2017 года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с 01 сентября 2020 года 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Новые компетенции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1.Работа с одаренными детьми</a:t>
            </a:r>
          </a:p>
          <a:p>
            <a:pPr lvl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2.Работа в условиях инклюзивного образования</a:t>
            </a:r>
          </a:p>
          <a:p>
            <a:pPr lvl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3.Преподавание русского языка учащимся, для которых он не является родным</a:t>
            </a:r>
          </a:p>
          <a:p>
            <a:pPr lvl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4.Работа с детьми, имеющими проблемы в развитии</a:t>
            </a:r>
          </a:p>
          <a:p>
            <a:pPr lvl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5.Работа с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девиантными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, зависимыми, социально-уязвимыми учащимися, имеющими серьезные отклонения в поведении.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Содержание профессионального стандарта педагога. Обучение </a:t>
            </a: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Иметь высшее образование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Знать программы обучения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Уметь планировать и анализировать работу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Владеть формами и методами обучения – стандартными и инновационными.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Использовать специальные подходы, чтобы охватить всех детей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Уметь объективно оценивать возможности детей, используя разные формы и методы контроля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Владеть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ИКТ-компетенциями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Содержание профессионального стандарта педагога. Воспитательная работа </a:t>
            </a: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Владеть формами и методами воспитательной работы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Владеть организационными формами и методами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Уметь общаться с детьми, защищать их интересы и достоинство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Поддерживать уклад, атмосферу и традиции учреждения, внося в них свой положительный вклад. 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Содержание профессионального стандарта педагога. Развитие </a:t>
            </a: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Готовность принять всех детей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Выявлять разнообразные проблемы детей, оказывать адресную помощь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Готовность к взаимодействию с другими специалистами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Уметь отслеживать динамику развития ребенка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977425" y="863405"/>
            <a:ext cx="3064827" cy="69413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Профстандарт</a:t>
            </a:r>
            <a:r>
              <a:rPr lang="ru-RU" b="1" dirty="0" smtClean="0">
                <a:solidFill>
                  <a:srgbClr val="C00000"/>
                </a:solidFill>
              </a:rPr>
              <a:t> педагога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99044423"/>
              </p:ext>
            </p:extLst>
          </p:nvPr>
        </p:nvGraphicFramePr>
        <p:xfrm>
          <a:off x="4788025" y="1497611"/>
          <a:ext cx="3024336" cy="4451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31960" y="1771361"/>
            <a:ext cx="3048891" cy="39529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Перечень требований, определяющих квалификацию учителя, необходимую для качественного выполнения возложенных на него обязанностей.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Новые требования предъявляются к профессиональным знаниям, умениям и навыкам, опыту работы.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836712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Психолого-педагогические компетенции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210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Методическое сопровождение </a:t>
            </a: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Разработка и реализация программ учебных дисциплин 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Рабочая программа и методика обучения по данному предмету 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Планирование и проведение учебных занятий 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Систематический анализ эффективности учебных занятий и подходов к обучению 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Организация, осуществление контроля и оценки учебных достижений, текущих и итоговых результатов освоения основной образовательной программы обучающимися 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Объективная оценка знаний обучающихся на основе тестирования и других методов контроля в соответствии с реальными учебными возможностями детей 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Формирование универсальных учебных действий 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Владеть формами и методами обучения, в том числе выходящими за рамки учебных занятий: проектная деятельность, лабораторные эксперименты, полевая практика и т.п. 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Формирование мотивации к обучению 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Организовывать различные виды внеурочной деятельности: игровую, учебно-исследовательскую, художественно-продуктивную, культурно- </a:t>
            </a:r>
            <a:r>
              <a:rPr lang="ru-RU" sz="2900" dirty="0" err="1" smtClean="0">
                <a:solidFill>
                  <a:schemeClr val="bg2">
                    <a:lumMod val="10000"/>
                  </a:schemeClr>
                </a:solidFill>
              </a:rPr>
              <a:t>досуговую</a:t>
            </a:r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 с учетом возможностей образовательной организации, места жительства и историко-культурного своеобразия региона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Психолого-педагогическое сопровождение </a:t>
            </a: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2119256"/>
            <a:ext cx="6349320" cy="3830023"/>
          </a:xfrm>
        </p:spPr>
        <p:txBody>
          <a:bodyPr>
            <a:normAutofit fontScale="32500" lnSpcReduction="20000"/>
          </a:bodyPr>
          <a:lstStyle/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3700" dirty="0" smtClean="0">
                <a:solidFill>
                  <a:schemeClr val="bg2">
                    <a:lumMod val="10000"/>
                  </a:schemeClr>
                </a:solidFill>
              </a:rPr>
              <a:t>Разрабатывать (осваивать) и применять современные психолого-педагогические технологии, основанные на знании законов развития личности и поведения в реальной и виртуальной среде </a:t>
            </a:r>
          </a:p>
          <a:p>
            <a:r>
              <a:rPr lang="ru-RU" sz="3700" dirty="0" smtClean="0">
                <a:solidFill>
                  <a:schemeClr val="bg2">
                    <a:lumMod val="10000"/>
                  </a:schemeClr>
                </a:solidFill>
              </a:rPr>
              <a:t>Использовать и апробировать специальные подходы к обучению в целях включения в образовательный процесс всех обучающихся, в том числе с особыми потребностями в образовании: обучающихся, проявивших выдающиеся способности; обучающихся, для которых русский язык не является родным; обучающихся с ограниченными возможностями здоровья </a:t>
            </a:r>
          </a:p>
          <a:p>
            <a:r>
              <a:rPr lang="ru-RU" sz="3700" dirty="0" smtClean="0">
                <a:solidFill>
                  <a:schemeClr val="bg2">
                    <a:lumMod val="10000"/>
                  </a:schemeClr>
                </a:solidFill>
              </a:rPr>
              <a:t>Знать основы </a:t>
            </a:r>
            <a:r>
              <a:rPr lang="ru-RU" sz="3700" dirty="0" err="1" smtClean="0">
                <a:solidFill>
                  <a:schemeClr val="bg2">
                    <a:lumMod val="10000"/>
                  </a:schemeClr>
                </a:solidFill>
              </a:rPr>
              <a:t>психодидактики</a:t>
            </a:r>
            <a:r>
              <a:rPr lang="ru-RU" sz="37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r>
              <a:rPr lang="ru-RU" sz="3700" dirty="0" smtClean="0">
                <a:solidFill>
                  <a:schemeClr val="bg2">
                    <a:lumMod val="10000"/>
                  </a:schemeClr>
                </a:solidFill>
              </a:rPr>
              <a:t>Основные закономерности возрастного развития, стадии и кризисы развития, социализация личности, индикаторы индивидуальных особенностей траекторий жизни, их возможные девиации, а также основы их психодиагностики </a:t>
            </a:r>
          </a:p>
          <a:p>
            <a:r>
              <a:rPr lang="ru-RU" sz="3700" dirty="0" smtClean="0">
                <a:solidFill>
                  <a:schemeClr val="bg2">
                    <a:lumMod val="10000"/>
                  </a:schemeClr>
                </a:solidFill>
              </a:rPr>
              <a:t>Применение инструментария и методов диагностики и оценки показателей уровня и динамики развития ребенка </a:t>
            </a:r>
          </a:p>
          <a:p>
            <a:r>
              <a:rPr lang="ru-RU" sz="3700" dirty="0" smtClean="0">
                <a:solidFill>
                  <a:schemeClr val="bg2">
                    <a:lumMod val="10000"/>
                  </a:schemeClr>
                </a:solidFill>
              </a:rPr>
              <a:t>Разработка (совместно с другими специалистами) и реализация совместно с родителями (законными представителями) программ индивидуального развития ребенка </a:t>
            </a:r>
          </a:p>
          <a:p>
            <a:r>
              <a:rPr lang="ru-RU" sz="3700" dirty="0" smtClean="0">
                <a:solidFill>
                  <a:schemeClr val="bg2">
                    <a:lumMod val="10000"/>
                  </a:schemeClr>
                </a:solidFill>
              </a:rPr>
              <a:t>Понимать документацию специалистов (психологов, дефектологов, логопедов и т.д.) 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Мои рисунки\психодитактика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4"/>
            <a:ext cx="7056785" cy="5026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-60000">
            <a:off x="4657579" y="3974940"/>
            <a:ext cx="3438263" cy="158519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«Будущее уже наступило»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 rot="-60000">
            <a:off x="1227128" y="1170677"/>
            <a:ext cx="2948480" cy="455278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Характеристики деятельности профессионала-педагога: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готовность к переменам, мобильность, способность к нестандартным трудовым действиям, ответственность и самостоятельность в принятии решений.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96752"/>
            <a:ext cx="3318048" cy="248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Информационное сопровождение </a:t>
            </a: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Владеть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ИКТ-компетентностями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>
              <a:buNone/>
            </a:pP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1800" b="1" dirty="0" err="1" smtClean="0">
                <a:solidFill>
                  <a:schemeClr val="bg2">
                    <a:lumMod val="10000"/>
                  </a:schemeClr>
                </a:solidFill>
              </a:rPr>
              <a:t>общепользовательская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 ИКТ-компетентность; </a:t>
            </a: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общепедагогическая ИКТ-компетентность; </a:t>
            </a: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предметно-педагогическая ИКТ-компетентность 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(отражающая профессиональную ИКТ-компетентность соответствующей области человеческой деятельности)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133235" cy="542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Мои документы\Мои рисунки\последний слайд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488832" cy="5544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717337" cy="88322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ISO</a:t>
            </a:r>
            <a:endParaRPr lang="ru-RU" sz="13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В настоящее время вся совокупность стандартов сформулирована и закреплена в рамках многосторонних договоров системы ISO, при присоединении к которой организации наделяются определенными правами и обязанностями.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Международная Организация Стандартизации (</a:t>
            </a: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</a:rPr>
              <a:t>I</a:t>
            </a:r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</a:rPr>
              <a:t>nternational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</a:rPr>
              <a:t>tandartisation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</a:rPr>
              <a:t>O</a:t>
            </a:r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</a:rPr>
              <a:t>rganisation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) является институтом, отвечающим за разработку ряда мировых стандартов, создана в 1947 г.</a:t>
            </a:r>
          </a:p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Более 19 500 международных стандартов почти на все аспекты технологии и бизнеса. </a:t>
            </a:r>
          </a:p>
          <a:p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508104" y="764704"/>
            <a:ext cx="2634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hlinkClick r:id="rId2"/>
              </a:rPr>
              <a:t>http://www.iso.org/iso/ru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Стандартизация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Стандартизация — это установление и применение правил с целью упорядочения деятельности в определенной области на пользу и при участии всех заинтересованных сторон. </a:t>
            </a:r>
          </a:p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1555 г. – введение первых стандартов на Руси – калибры-кружала для измерения пушечных ядер. </a:t>
            </a:r>
          </a:p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Стандарт представляет собой совокупность правил, руководящих принципов, характеристик деятельности и ее результатов, закрепленных в соответствующих документах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67944" y="5229200"/>
            <a:ext cx="43924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en-US" sz="1400" dirty="0" smtClean="0">
                <a:solidFill>
                  <a:schemeClr val="tx2"/>
                </a:solidFill>
                <a:hlinkClick r:id="rId2"/>
              </a:rPr>
              <a:t>http://www.znaytovar.ru/s/Standartizaciya.html</a:t>
            </a:r>
            <a:endParaRPr lang="ru-RU" sz="1400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Изменение понимания профессионализма современного педагога</a:t>
            </a: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Во-первых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, складывается понимание, что ожидаемое от профессионалов учителей/преподавателей </a:t>
            </a:r>
            <a:r>
              <a:rPr lang="ru-RU" b="1" i="1" dirty="0" smtClean="0">
                <a:solidFill>
                  <a:srgbClr val="C00000"/>
                </a:solidFill>
              </a:rPr>
              <a:t>качество работы должно быть аналогичным тому уровню услуг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 который они вправе ожидать от профессионалов других специальностей (например, врачей, юристов).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        </a:t>
            </a:r>
            <a:r>
              <a:rPr lang="ru-RU" b="1" i="1" dirty="0" smtClean="0">
                <a:solidFill>
                  <a:srgbClr val="C00000"/>
                </a:solidFill>
              </a:rPr>
              <a:t>Образовательная услуга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933361" cy="109925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Изменение понимания профессионализма современного педагога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844824"/>
            <a:ext cx="7056784" cy="424847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600" b="1" i="1" dirty="0" smtClean="0">
                <a:solidFill>
                  <a:schemeClr val="bg2">
                    <a:lumMod val="10000"/>
                  </a:schemeClr>
                </a:solidFill>
              </a:rPr>
              <a:t>Во-вторых, меняется понимание качества образования </a:t>
            </a:r>
          </a:p>
          <a:p>
            <a:pPr>
              <a:buNone/>
            </a:pPr>
            <a:endParaRPr lang="ru-RU" sz="2600" b="1" i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/>
                </a:solidFill>
              </a:rPr>
              <a:t>Джанет </a:t>
            </a:r>
            <a:r>
              <a:rPr lang="ru-RU" sz="2600" b="1" dirty="0" err="1" smtClean="0">
                <a:solidFill>
                  <a:schemeClr val="accent2"/>
                </a:solidFill>
              </a:rPr>
              <a:t>Колби</a:t>
            </a:r>
            <a:r>
              <a:rPr lang="ru-RU" sz="2600" b="1" dirty="0" smtClean="0">
                <a:solidFill>
                  <a:schemeClr val="accent2"/>
                </a:solidFill>
              </a:rPr>
              <a:t> и Миске </a:t>
            </a:r>
            <a:r>
              <a:rPr lang="ru-RU" sz="2600" b="1" dirty="0" err="1" smtClean="0">
                <a:solidFill>
                  <a:schemeClr val="accent2"/>
                </a:solidFill>
              </a:rPr>
              <a:t>Уитт</a:t>
            </a:r>
            <a:r>
              <a:rPr lang="ru-RU" sz="2600" b="1" dirty="0" smtClean="0">
                <a:solidFill>
                  <a:schemeClr val="accent2"/>
                </a:solidFill>
              </a:rPr>
              <a:t>: «качественное образование»: </a:t>
            </a:r>
          </a:p>
          <a:p>
            <a:pPr algn="ctr">
              <a:buNone/>
            </a:pPr>
            <a:endParaRPr lang="ru-RU" sz="2600" b="1" dirty="0" smtClean="0">
              <a:solidFill>
                <a:schemeClr val="accent2"/>
              </a:solidFill>
            </a:endParaRPr>
          </a:p>
          <a:p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учащиеся</a:t>
            </a:r>
            <a:r>
              <a:rPr lang="ru-RU" sz="2600" dirty="0" smtClean="0"/>
              <a:t> </a:t>
            </a:r>
            <a:r>
              <a:rPr lang="ru-RU" sz="2600" b="1" i="1" dirty="0" smtClean="0">
                <a:solidFill>
                  <a:schemeClr val="accent2"/>
                </a:solidFill>
              </a:rPr>
              <a:t>здоровы</a:t>
            </a:r>
            <a:r>
              <a:rPr lang="ru-RU" sz="2600" dirty="0" smtClean="0"/>
              <a:t> 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и получают </a:t>
            </a:r>
            <a:r>
              <a:rPr lang="ru-RU" sz="2600" b="1" i="1" dirty="0" smtClean="0">
                <a:solidFill>
                  <a:schemeClr val="accent2"/>
                </a:solidFill>
              </a:rPr>
              <a:t>хорошее питание</a:t>
            </a:r>
            <a:r>
              <a:rPr lang="ru-RU" sz="2600" dirty="0" smtClean="0"/>
              <a:t>, 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готовы учиться при поддержке семьи и общества </a:t>
            </a:r>
          </a:p>
          <a:p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имеется здоровая, безопасная, обеспечивающая необходимыми ресурсами и благоприятными условиями</a:t>
            </a:r>
            <a:r>
              <a:rPr lang="ru-RU" sz="2600" dirty="0" smtClean="0"/>
              <a:t> </a:t>
            </a:r>
            <a:r>
              <a:rPr lang="ru-RU" sz="2600" b="1" i="1" dirty="0" smtClean="0">
                <a:solidFill>
                  <a:schemeClr val="accent2"/>
                </a:solidFill>
              </a:rPr>
              <a:t>образовательная среда </a:t>
            </a:r>
          </a:p>
          <a:p>
            <a:r>
              <a:rPr lang="ru-RU" sz="2600" b="1" i="1" dirty="0" smtClean="0">
                <a:solidFill>
                  <a:schemeClr val="accent2"/>
                </a:solidFill>
              </a:rPr>
              <a:t>содержание ориентировано на приобретение базовых навыков 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(ключевых компетентностей) грамотности и арифметики, а также навыков </a:t>
            </a:r>
            <a:r>
              <a:rPr lang="ru-RU" sz="2600" dirty="0" err="1" smtClean="0">
                <a:solidFill>
                  <a:schemeClr val="bg2">
                    <a:lumMod val="10000"/>
                  </a:schemeClr>
                </a:solidFill>
              </a:rPr>
              <a:t>жизнеообеспечения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 в таких областях как </a:t>
            </a:r>
            <a:r>
              <a:rPr lang="ru-RU" sz="2600" dirty="0" err="1" smtClean="0">
                <a:solidFill>
                  <a:schemeClr val="bg2">
                    <a:lumMod val="10000"/>
                  </a:schemeClr>
                </a:solidFill>
              </a:rPr>
              <a:t>гендер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, питание, предотвращение СПИД, мирное сосуществование </a:t>
            </a:r>
          </a:p>
          <a:p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в образовательном процессе </a:t>
            </a:r>
            <a:r>
              <a:rPr lang="ru-RU" sz="2600" b="1" i="1" dirty="0" smtClean="0">
                <a:solidFill>
                  <a:schemeClr val="accent2"/>
                </a:solidFill>
              </a:rPr>
              <a:t>на первом месте интересы ребёнка 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и используются методы оценки, стимулирующие обучение и </a:t>
            </a:r>
            <a:r>
              <a:rPr lang="ru-RU" sz="2600" dirty="0" err="1" smtClean="0">
                <a:solidFill>
                  <a:schemeClr val="bg2">
                    <a:lumMod val="10000"/>
                  </a:schemeClr>
                </a:solidFill>
              </a:rPr>
              <a:t>минимизирующие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 различия в объёме знаний </a:t>
            </a:r>
          </a:p>
          <a:p>
            <a:r>
              <a:rPr lang="ru-RU" sz="2600" b="1" i="1" dirty="0" smtClean="0">
                <a:solidFill>
                  <a:schemeClr val="accent2"/>
                </a:solidFill>
              </a:rPr>
              <a:t>результаты включают знания, умения и личную позицию</a:t>
            </a:r>
            <a:r>
              <a:rPr lang="ru-RU" sz="2600" dirty="0" smtClean="0"/>
              <a:t>, 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связаны с национальными задачами в области образования и позитивным участием в общественной жизни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Изменение понимания профессионализма современного педагога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b="1" i="1" dirty="0" smtClean="0">
                <a:solidFill>
                  <a:srgbClr val="C00000"/>
                </a:solidFill>
              </a:rPr>
              <a:t>В третьих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происходит более чёткое понимание необходимости изменений в образовании, </a:t>
            </a:r>
            <a:r>
              <a:rPr lang="ru-RU" b="1" i="1" dirty="0" smtClean="0">
                <a:solidFill>
                  <a:srgbClr val="C00000"/>
                </a:solidFill>
              </a:rPr>
              <a:t>поиску инноваций,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которые должны помочь найти ответы на вопросы: </a:t>
            </a:r>
          </a:p>
          <a:p>
            <a:pPr>
              <a:buNone/>
            </a:pP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1.Что мы из себя представляем? 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2.Каковы наши цели? 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3.Какие мы используем ресурсы для достижения поставленных целей? 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4.Как тратим деньги? 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5.Кто наши партнёры? 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6.Чего мы достигли? 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7.Что планируем сделать в ближайшем будущем?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88" y="338138"/>
            <a:ext cx="8048625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721686" cy="582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Другая 1">
      <a:dk1>
        <a:srgbClr val="8064A2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609</TotalTime>
  <Words>940</Words>
  <Application>Microsoft Office PowerPoint</Application>
  <PresentationFormat>Экран (4:3)</PresentationFormat>
  <Paragraphs>111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Кнопка</vt:lpstr>
      <vt:lpstr>«Осваиваем профессиональный стандарт педагога»</vt:lpstr>
      <vt:lpstr>«Будущее уже наступило»</vt:lpstr>
      <vt:lpstr>ISO</vt:lpstr>
      <vt:lpstr>Стандартизация</vt:lpstr>
      <vt:lpstr>Изменение понимания профессионализма современного педагога</vt:lpstr>
      <vt:lpstr>Изменение понимания профессионализма современного педагога</vt:lpstr>
      <vt:lpstr>Изменение понимания профессионализма современного педагога</vt:lpstr>
      <vt:lpstr>Слайд 8</vt:lpstr>
      <vt:lpstr>Слайд 9</vt:lpstr>
      <vt:lpstr>Слайд 10</vt:lpstr>
      <vt:lpstr>Слайд 11</vt:lpstr>
      <vt:lpstr>Новые компетенции</vt:lpstr>
      <vt:lpstr>Содержание профессионального стандарта педагога. Обучение </vt:lpstr>
      <vt:lpstr>Содержание профессионального стандарта педагога. Воспитательная работа </vt:lpstr>
      <vt:lpstr>Содержание профессионального стандарта педагога. Развитие </vt:lpstr>
      <vt:lpstr>Профстандарт педагога</vt:lpstr>
      <vt:lpstr>Методическое сопровождение </vt:lpstr>
      <vt:lpstr>Психолого-педагогическое сопровождение </vt:lpstr>
      <vt:lpstr>Слайд 19</vt:lpstr>
      <vt:lpstr>Информационное сопровождение 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стандарт педагога</dc:title>
  <dc:creator>Учитель</dc:creator>
  <cp:lastModifiedBy>User</cp:lastModifiedBy>
  <cp:revision>50</cp:revision>
  <dcterms:created xsi:type="dcterms:W3CDTF">2016-11-15T04:55:46Z</dcterms:created>
  <dcterms:modified xsi:type="dcterms:W3CDTF">2019-11-22T16:29:55Z</dcterms:modified>
</cp:coreProperties>
</file>