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58" r:id="rId5"/>
    <p:sldId id="259" r:id="rId6"/>
    <p:sldId id="264" r:id="rId7"/>
    <p:sldId id="265" r:id="rId8"/>
    <p:sldId id="260" r:id="rId9"/>
    <p:sldId id="266" r:id="rId10"/>
    <p:sldId id="267" r:id="rId11"/>
    <p:sldId id="268" r:id="rId12"/>
    <p:sldId id="269" r:id="rId13"/>
    <p:sldId id="270" r:id="rId14"/>
    <p:sldId id="272" r:id="rId15"/>
    <p:sldId id="273" r:id="rId16"/>
    <p:sldId id="271" r:id="rId17"/>
    <p:sldId id="261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gi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2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5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 descr="6541d46a5900t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7" descr="ecb4031e37cd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888" y="2914650"/>
            <a:ext cx="3314700" cy="394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8" descr="0_89604_568ac41e_M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48488" y="1844675"/>
            <a:ext cx="1300162" cy="1363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783843-BDD5-4C5B-8BBA-67640A67241B}" type="datetimeFigureOut">
              <a:rPr lang="ru-RU"/>
              <a:pPr>
                <a:defRPr/>
              </a:pPr>
              <a:t>31.10.2018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8D1636-414C-447D-9058-2D31F7B5D0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0_a1a93_57fe433b_orig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288" y="2636838"/>
            <a:ext cx="2309812" cy="2309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7" descr="4db66d823c0a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92813" y="4219575"/>
            <a:ext cx="3151187" cy="263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Группа 9"/>
          <p:cNvGrpSpPr>
            <a:grpSpLocks/>
          </p:cNvGrpSpPr>
          <p:nvPr/>
        </p:nvGrpSpPr>
        <p:grpSpPr bwMode="auto">
          <a:xfrm>
            <a:off x="1835150" y="5661025"/>
            <a:ext cx="7308850" cy="1196975"/>
            <a:chOff x="0" y="4793739"/>
            <a:chExt cx="9144000" cy="2064261"/>
          </a:xfrm>
        </p:grpSpPr>
        <p:pic>
          <p:nvPicPr>
            <p:cNvPr id="7" name="Рисунок 9" descr="0_fe7f9_3e19977b_orig.pn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0" y="4793739"/>
              <a:ext cx="5688632" cy="20642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Рисунок 10" descr="0_fe7f9_3e19977b_orig.png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 flipH="1">
              <a:off x="5076056" y="4793739"/>
              <a:ext cx="4067944" cy="20642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9" name="Группа 14"/>
          <p:cNvGrpSpPr>
            <a:grpSpLocks/>
          </p:cNvGrpSpPr>
          <p:nvPr/>
        </p:nvGrpSpPr>
        <p:grpSpPr bwMode="auto">
          <a:xfrm>
            <a:off x="0" y="5661025"/>
            <a:ext cx="7308850" cy="1196975"/>
            <a:chOff x="0" y="4793739"/>
            <a:chExt cx="9144000" cy="2064261"/>
          </a:xfrm>
        </p:grpSpPr>
        <p:pic>
          <p:nvPicPr>
            <p:cNvPr id="10" name="Рисунок 12" descr="0_fe7f9_3e19977b_orig.pn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0" y="4793739"/>
              <a:ext cx="5688632" cy="20642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Рисунок 13" descr="0_fe7f9_3e19977b_orig.png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 flipH="1">
              <a:off x="5076056" y="4793739"/>
              <a:ext cx="4067944" cy="20642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2" name="Рисунок 14" descr="Рисунок1.gif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4652963"/>
            <a:ext cx="1476375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1A2FCA-F8A3-4A4F-8055-2284C10E1360}" type="datetimeFigureOut">
              <a:rPr lang="ru-RU"/>
              <a:pPr>
                <a:defRPr/>
              </a:pPr>
              <a:t>31.10.2018</a:t>
            </a:fld>
            <a:endParaRPr lang="ru-RU"/>
          </a:p>
        </p:txBody>
      </p:sp>
      <p:sp>
        <p:nvSpPr>
          <p:cNvPr id="1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154B76-B218-4A0C-B34A-11AAF5517E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6" descr="baby30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221163"/>
            <a:ext cx="2646363" cy="283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7" descr="551f743ee188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8550" y="4221163"/>
            <a:ext cx="2965450" cy="211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Группа 9"/>
          <p:cNvGrpSpPr>
            <a:grpSpLocks/>
          </p:cNvGrpSpPr>
          <p:nvPr/>
        </p:nvGrpSpPr>
        <p:grpSpPr bwMode="auto">
          <a:xfrm>
            <a:off x="1258888" y="6092825"/>
            <a:ext cx="7885112" cy="765175"/>
            <a:chOff x="1" y="5770398"/>
            <a:chExt cx="9143999" cy="1087602"/>
          </a:xfrm>
        </p:grpSpPr>
        <p:pic>
          <p:nvPicPr>
            <p:cNvPr id="6" name="Рисунок 9" descr="8bc5751b36aa55b03faa72cd4305b5eb_1329683174.pn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" y="5770398"/>
              <a:ext cx="3851920" cy="10876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Рисунок 10" descr="8bc5751b36aa55b03faa72cd4305b5eb_1329683174.pn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779912" y="5770399"/>
              <a:ext cx="3851920" cy="10876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Рисунок 11" descr="8bc5751b36aa55b03faa72cd4305b5eb_1329683174.pn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292080" y="5770399"/>
              <a:ext cx="3851920" cy="10876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9" name="Группа 12"/>
          <p:cNvGrpSpPr>
            <a:grpSpLocks/>
          </p:cNvGrpSpPr>
          <p:nvPr/>
        </p:nvGrpSpPr>
        <p:grpSpPr bwMode="auto">
          <a:xfrm>
            <a:off x="0" y="6092825"/>
            <a:ext cx="7885113" cy="765175"/>
            <a:chOff x="1" y="5770398"/>
            <a:chExt cx="9143999" cy="1087602"/>
          </a:xfrm>
        </p:grpSpPr>
        <p:pic>
          <p:nvPicPr>
            <p:cNvPr id="10" name="Рисунок 13" descr="8bc5751b36aa55b03faa72cd4305b5eb_1329683174.pn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" y="5770398"/>
              <a:ext cx="3851920" cy="10876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Рисунок 14" descr="8bc5751b36aa55b03faa72cd4305b5eb_1329683174.pn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779912" y="5770399"/>
              <a:ext cx="3851920" cy="10876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Рисунок 15" descr="8bc5751b36aa55b03faa72cd4305b5eb_1329683174.pn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292080" y="5770399"/>
              <a:ext cx="3851920" cy="10876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4945D0-FBC9-412B-BC3A-5CCF1A1D88D9}" type="datetimeFigureOut">
              <a:rPr lang="ru-RU"/>
              <a:pPr>
                <a:defRPr/>
              </a:pPr>
              <a:t>31.10.2018</a:t>
            </a:fld>
            <a:endParaRPr lang="ru-RU"/>
          </a:p>
        </p:txBody>
      </p:sp>
      <p:sp>
        <p:nvSpPr>
          <p:cNvPr id="1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DE44C7-0BA1-4A46-9A38-397BEB3B50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 descr="b9c0b6dd666b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400" y="4005263"/>
            <a:ext cx="2125663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Группа 9"/>
          <p:cNvGrpSpPr>
            <a:grpSpLocks/>
          </p:cNvGrpSpPr>
          <p:nvPr/>
        </p:nvGrpSpPr>
        <p:grpSpPr bwMode="auto">
          <a:xfrm>
            <a:off x="0" y="5778500"/>
            <a:ext cx="9144000" cy="1079500"/>
            <a:chOff x="0" y="5777880"/>
            <a:chExt cx="9144000" cy="1080120"/>
          </a:xfrm>
        </p:grpSpPr>
        <p:pic>
          <p:nvPicPr>
            <p:cNvPr id="4" name="Рисунок 8" descr="0_a01d9_415b13cb_M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823511" y="5777880"/>
              <a:ext cx="4320489" cy="1080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" name="Рисунок 9" descr="0_a01d9_415b13cb_M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187624" y="5777880"/>
              <a:ext cx="4320489" cy="1080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Рисунок 10" descr="0_a01d9_415b13cb_M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5777880"/>
              <a:ext cx="4320489" cy="1080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7" name="Рисунок 11" descr="386da46faaeb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91313" y="3619500"/>
            <a:ext cx="2555875" cy="305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B2E1E9-4C51-466D-A09E-97AC917EC502}" type="datetimeFigureOut">
              <a:rPr lang="ru-RU"/>
              <a:pPr>
                <a:defRPr/>
              </a:pPr>
              <a:t>31.10.2018</a:t>
            </a:fld>
            <a:endParaRPr lang="ru-RU"/>
          </a:p>
        </p:txBody>
      </p:sp>
      <p:sp>
        <p:nvSpPr>
          <p:cNvPr id="9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0FE0F5-1737-4FD5-A238-68B513C593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6" descr="42373f9d2983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788" y="3860800"/>
            <a:ext cx="2987675" cy="280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7" descr="ec75d3390f56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383088"/>
            <a:ext cx="2166938" cy="256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Группа 8"/>
          <p:cNvGrpSpPr>
            <a:grpSpLocks/>
          </p:cNvGrpSpPr>
          <p:nvPr/>
        </p:nvGrpSpPr>
        <p:grpSpPr bwMode="auto">
          <a:xfrm>
            <a:off x="1835150" y="5876925"/>
            <a:ext cx="7308850" cy="981075"/>
            <a:chOff x="0" y="4793739"/>
            <a:chExt cx="9144000" cy="2064261"/>
          </a:xfrm>
        </p:grpSpPr>
        <p:pic>
          <p:nvPicPr>
            <p:cNvPr id="6" name="Рисунок 9" descr="0_fe7f9_3e19977b_orig.pn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0" y="4793739"/>
              <a:ext cx="5688632" cy="20642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Рисунок 10" descr="0_fe7f9_3e19977b_orig.png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 flipH="1">
              <a:off x="5076056" y="4793739"/>
              <a:ext cx="4067944" cy="20642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8" name="Группа 11"/>
          <p:cNvGrpSpPr>
            <a:grpSpLocks/>
          </p:cNvGrpSpPr>
          <p:nvPr/>
        </p:nvGrpSpPr>
        <p:grpSpPr bwMode="auto">
          <a:xfrm>
            <a:off x="0" y="5876925"/>
            <a:ext cx="7308850" cy="981075"/>
            <a:chOff x="0" y="4793739"/>
            <a:chExt cx="9144000" cy="2064261"/>
          </a:xfrm>
        </p:grpSpPr>
        <p:pic>
          <p:nvPicPr>
            <p:cNvPr id="9" name="Рисунок 12" descr="0_fe7f9_3e19977b_orig.pn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0" y="4793739"/>
              <a:ext cx="5688632" cy="20642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Рисунок 13" descr="0_fe7f9_3e19977b_orig.png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 flipH="1">
              <a:off x="5076056" y="4793739"/>
              <a:ext cx="4067944" cy="20642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1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3BC421-AE70-45C5-B37D-DC7221532EF0}" type="datetimeFigureOut">
              <a:rPr lang="ru-RU"/>
              <a:pPr>
                <a:defRPr/>
              </a:pPr>
              <a:t>31.10.2018</a:t>
            </a:fld>
            <a:endParaRPr lang="ru-RU"/>
          </a:p>
        </p:txBody>
      </p:sp>
      <p:sp>
        <p:nvSpPr>
          <p:cNvPr id="12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7ABFC2-191A-459B-8C73-C3460FE9D5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7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CD0FF0D-FC0B-45E6-9E39-486D07C3D797}" type="datetimeFigureOut">
              <a:rPr lang="ru-RU"/>
              <a:pPr>
                <a:defRPr/>
              </a:pPr>
              <a:t>31.10.2018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4C5DD6C-C614-459D-99AF-5497DE2F11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hyperlink" Target="http://i072.radikal.ru/1201/c5/ecb4031e37cd.gif" TargetMode="External"/><Relationship Id="rId18" Type="http://schemas.openxmlformats.org/officeDocument/2006/relationships/image" Target="../media/image26.png"/><Relationship Id="rId26" Type="http://schemas.openxmlformats.org/officeDocument/2006/relationships/hyperlink" Target="http://s014.radikal.ru/i326/1201/a1/386da46faaeb.gif" TargetMode="External"/><Relationship Id="rId3" Type="http://schemas.openxmlformats.org/officeDocument/2006/relationships/hyperlink" Target="http://img-fotki.yandex.ru/get/6733/134091466.195/0_fe7f9_3e19977b_orig" TargetMode="External"/><Relationship Id="rId21" Type="http://schemas.openxmlformats.org/officeDocument/2006/relationships/image" Target="../media/image28.png"/><Relationship Id="rId7" Type="http://schemas.openxmlformats.org/officeDocument/2006/relationships/hyperlink" Target="http://www.art-apple.ru/albums/vector_flowers/9381760.jpg" TargetMode="External"/><Relationship Id="rId12" Type="http://schemas.openxmlformats.org/officeDocument/2006/relationships/image" Target="../media/image24.png"/><Relationship Id="rId17" Type="http://schemas.openxmlformats.org/officeDocument/2006/relationships/hyperlink" Target="http://priroda.inc.ru/animation/bebi/baby30.gif" TargetMode="External"/><Relationship Id="rId25" Type="http://schemas.openxmlformats.org/officeDocument/2006/relationships/image" Target="../media/image30.png"/><Relationship Id="rId2" Type="http://schemas.openxmlformats.org/officeDocument/2006/relationships/image" Target="../media/image20.png"/><Relationship Id="rId16" Type="http://schemas.openxmlformats.org/officeDocument/2006/relationships/image" Target="../media/image10.gif"/><Relationship Id="rId20" Type="http://schemas.openxmlformats.org/officeDocument/2006/relationships/image" Target="../media/image27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2.png"/><Relationship Id="rId11" Type="http://schemas.openxmlformats.org/officeDocument/2006/relationships/hyperlink" Target="http://img-fotki.yandex.ru/get/6437/134091466.5c/0_a01d9_415b13cb_M.png" TargetMode="External"/><Relationship Id="rId24" Type="http://schemas.openxmlformats.org/officeDocument/2006/relationships/hyperlink" Target="http://s018.radikal.ru/i521/1201/f6/551f743ee188.gif" TargetMode="External"/><Relationship Id="rId5" Type="http://schemas.openxmlformats.org/officeDocument/2006/relationships/hyperlink" Target="http://s44.radikal.ru/i105/1108/8c/6541d46a5900t.jpg" TargetMode="External"/><Relationship Id="rId15" Type="http://schemas.openxmlformats.org/officeDocument/2006/relationships/hyperlink" Target="http://s012.radikal.ru/i321/1201/cb/42373f9d2983.gif" TargetMode="External"/><Relationship Id="rId23" Type="http://schemas.openxmlformats.org/officeDocument/2006/relationships/image" Target="../media/image29.png"/><Relationship Id="rId28" Type="http://schemas.openxmlformats.org/officeDocument/2006/relationships/hyperlink" Target="http://ug-mama.ru/lines/im_line/8bc5751b36aa55b03faa72cd4305b5eb_1329683174.png" TargetMode="External"/><Relationship Id="rId10" Type="http://schemas.openxmlformats.org/officeDocument/2006/relationships/image" Target="../media/image14.png"/><Relationship Id="rId19" Type="http://schemas.openxmlformats.org/officeDocument/2006/relationships/hyperlink" Target="http://s018.radikal.ru/i514/1201/da/4db66d823c0a.gif" TargetMode="External"/><Relationship Id="rId4" Type="http://schemas.openxmlformats.org/officeDocument/2006/relationships/image" Target="../media/image21.jpeg"/><Relationship Id="rId9" Type="http://schemas.openxmlformats.org/officeDocument/2006/relationships/hyperlink" Target="http://img-fotki.yandex.ru/get/5635/20573769.1b/0_89604_568ac41e_M.png" TargetMode="External"/><Relationship Id="rId14" Type="http://schemas.openxmlformats.org/officeDocument/2006/relationships/image" Target="../media/image25.png"/><Relationship Id="rId22" Type="http://schemas.openxmlformats.org/officeDocument/2006/relationships/hyperlink" Target="http://s018.radikal.ru/i524/1201/3e/ec75d3390f56.gif" TargetMode="External"/><Relationship Id="rId27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47664" y="908720"/>
            <a:ext cx="5328592" cy="14465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>
                <a:ln w="10541" cmpd="sng">
                  <a:solidFill>
                    <a:schemeClr val="accent5"/>
                  </a:solidFill>
                  <a:prstDash val="solid"/>
                </a:ln>
                <a:solidFill>
                  <a:schemeClr val="accent5"/>
                </a:solidFill>
                <a:latin typeface="+mn-lt"/>
                <a:cs typeface="+mn-cs"/>
              </a:rPr>
              <a:t>Что такое </a:t>
            </a:r>
            <a:r>
              <a:rPr lang="ru-RU" sz="4400" b="1" dirty="0" err="1" smtClean="0">
                <a:ln w="10541" cmpd="sng">
                  <a:solidFill>
                    <a:schemeClr val="accent5"/>
                  </a:solidFill>
                  <a:prstDash val="solid"/>
                </a:ln>
                <a:solidFill>
                  <a:schemeClr val="accent5"/>
                </a:solidFill>
                <a:latin typeface="+mn-lt"/>
                <a:cs typeface="+mn-cs"/>
              </a:rPr>
              <a:t>логоритмика</a:t>
            </a:r>
            <a:r>
              <a:rPr lang="ru-RU" sz="4400" b="1" dirty="0" smtClean="0">
                <a:ln w="10541" cmpd="sng">
                  <a:solidFill>
                    <a:schemeClr val="accent5"/>
                  </a:solidFill>
                  <a:prstDash val="solid"/>
                </a:ln>
                <a:solidFill>
                  <a:schemeClr val="accent5"/>
                </a:solidFill>
                <a:latin typeface="+mn-lt"/>
                <a:cs typeface="+mn-cs"/>
              </a:rPr>
              <a:t>?</a:t>
            </a:r>
            <a:endParaRPr lang="ru-RU" sz="4400" b="1" dirty="0">
              <a:ln w="10541" cmpd="sng">
                <a:solidFill>
                  <a:schemeClr val="accent5"/>
                </a:solidFill>
                <a:prstDash val="solid"/>
              </a:ln>
              <a:solidFill>
                <a:schemeClr val="accent5"/>
              </a:solidFill>
              <a:latin typeface="+mn-lt"/>
              <a:cs typeface="+mn-cs"/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1187625" y="4077072"/>
            <a:ext cx="5113164" cy="1655391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algn="ctr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+mn-cs"/>
              </a:rPr>
              <a:t>Составила: музыкальный руководитель МБ ДОУ №9 «Теремок»</a:t>
            </a:r>
          </a:p>
          <a:p>
            <a:pPr marL="342900" algn="ctr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b="1" dirty="0" err="1" smtClean="0">
                <a:solidFill>
                  <a:schemeClr val="accent5">
                    <a:lumMod val="50000"/>
                  </a:schemeClr>
                </a:solidFill>
                <a:latin typeface="+mn-lt"/>
                <a:cs typeface="+mn-cs"/>
              </a:rPr>
              <a:t>Мишанова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+mn-cs"/>
              </a:rPr>
              <a:t> Л.В.</a:t>
            </a:r>
            <a:endParaRPr lang="ru-RU" sz="2000" b="1" dirty="0">
              <a:solidFill>
                <a:schemeClr val="accent5">
                  <a:lumMod val="50000"/>
                </a:schemeClr>
              </a:solidFill>
              <a:latin typeface="+mn-lt"/>
              <a:cs typeface="+mn-cs"/>
            </a:endParaRPr>
          </a:p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ru-RU" sz="3200" dirty="0"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b="1" i="1" dirty="0" smtClean="0"/>
              <a:t>Игра </a:t>
            </a:r>
            <a:r>
              <a:rPr lang="ru-RU" sz="2400" b="1" i="1" dirty="0" smtClean="0"/>
              <a:t>«Большие и маленькие капельки» </a:t>
            </a:r>
            <a:r>
              <a:rPr lang="ru-RU" sz="2400" dirty="0" smtClean="0"/>
              <a:t>(развитие чувства темпа и ритма) Взрослый сообщает ребенку, что пошел дождик. Для наглядности можно включить соответствующую аудиозапись и послушать ее с закрытыми глазами 10-15 секунд.</a:t>
            </a:r>
            <a:br>
              <a:rPr lang="ru-RU" sz="2400" dirty="0" smtClean="0"/>
            </a:br>
            <a:r>
              <a:rPr lang="ru-RU" sz="2400" dirty="0" smtClean="0"/>
              <a:t>Как стучат большие капли?</a:t>
            </a:r>
            <a:br>
              <a:rPr lang="ru-RU" sz="2400" dirty="0" smtClean="0"/>
            </a:br>
            <a:r>
              <a:rPr lang="ru-RU" sz="2400" dirty="0" smtClean="0"/>
              <a:t>Правильно, они стучат медленно – кап, кап, кап, кап…</a:t>
            </a:r>
            <a:br>
              <a:rPr lang="ru-RU" sz="2400" dirty="0" smtClean="0"/>
            </a:br>
            <a:r>
              <a:rPr lang="ru-RU" sz="2400" dirty="0" smtClean="0"/>
              <a:t>А маленькие капельки как?</a:t>
            </a:r>
            <a:br>
              <a:rPr lang="ru-RU" sz="2400" dirty="0" smtClean="0"/>
            </a:br>
            <a:r>
              <a:rPr lang="ru-RU" sz="2400" dirty="0" smtClean="0"/>
              <a:t>Конечно, быстро! </a:t>
            </a:r>
            <a:r>
              <a:rPr lang="ru-RU" sz="2400" dirty="0" err="1" smtClean="0"/>
              <a:t>Кап-кап-кап-кап-кап-кап</a:t>
            </a:r>
            <a:r>
              <a:rPr lang="ru-RU" sz="2400" dirty="0" smtClean="0"/>
              <a:t>…</a:t>
            </a:r>
            <a:br>
              <a:rPr lang="ru-RU" sz="2400" dirty="0" smtClean="0"/>
            </a:br>
            <a:r>
              <a:rPr lang="ru-RU" sz="2400" dirty="0" smtClean="0"/>
              <a:t>Задача ребенка – проговорить текст, хлопая ладошками по коленкам в заданных ритмах.</a:t>
            </a:r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b="1" i="1" dirty="0" smtClean="0"/>
              <a:t>Игра «Прогулка и дождик» </a:t>
            </a:r>
            <a:r>
              <a:rPr lang="ru-RU" sz="2400" dirty="0" smtClean="0"/>
              <a:t>(развитие чувства темпа и ритма, общей моторики)</a:t>
            </a:r>
            <a:br>
              <a:rPr lang="ru-RU" sz="2400" dirty="0" smtClean="0"/>
            </a:br>
            <a:r>
              <a:rPr lang="ru-RU" sz="2400" dirty="0" smtClean="0"/>
              <a:t>Спокойно гуляете с ребенком по комнате под медленную музыку, затем включаете мелодию в среднем темпе и пляшете под нее, добавляя в танец знакомые малышу движения. Ну и, наконец, под быструю и ритмичную музыку надо «убегать от дождя» и прятаться под большим открытым мамой или папой зонтом.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>
                <a:latin typeface="+mj-lt"/>
              </a:rPr>
              <a:t>В этом возрасте речь ребенка перестает быть «детской» и количество «смешных» ошибок постепенно сходит на нет. Поэтому к знакомым занятиям нужно добавить логопедическую гимнастику и </a:t>
            </a:r>
            <a:r>
              <a:rPr lang="ru-RU" sz="2400" dirty="0" err="1" smtClean="0">
                <a:latin typeface="+mj-lt"/>
              </a:rPr>
              <a:t>чистоговорки</a:t>
            </a:r>
            <a:r>
              <a:rPr lang="ru-RU" sz="2400" dirty="0" smtClean="0">
                <a:latin typeface="+mj-lt"/>
              </a:rPr>
              <a:t> на отработку звуков.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451007" y="332657"/>
            <a:ext cx="4241994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От 4 до 6 лет.</a:t>
            </a:r>
            <a:endParaRPr lang="ru-RU" sz="4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043608" y="785630"/>
            <a:ext cx="72008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1. Упражнение «Черепаха»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(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самомассаж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)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Шла купаться черепаха 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(ребенок выполняет легкие пощипывания пальцами рук, груди, ног)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И кусала всех со страха: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Кусь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!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Кусь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!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Кусь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!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Кусь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!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Никого я не боюсь!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04664"/>
            <a:ext cx="8892480" cy="5678091"/>
          </a:xfrm>
        </p:spPr>
        <p:txBody>
          <a:bodyPr/>
          <a:lstStyle/>
          <a:p>
            <a:r>
              <a:rPr lang="ru-RU" sz="2400" dirty="0" err="1" smtClean="0">
                <a:latin typeface="+mj-lt"/>
              </a:rPr>
              <a:t>Логоритмические</a:t>
            </a:r>
            <a:r>
              <a:rPr lang="ru-RU" sz="2400" dirty="0" smtClean="0">
                <a:latin typeface="+mj-lt"/>
              </a:rPr>
              <a:t> занятия направлены на всестороннее развитие ребёнка, совершенствование его речи, овладение двигательными навыками, умение ориентироваться в окружающем мире, понимание смысла предлагаемых заданий, на способность преодолевать трудности, творчески проявлять себя. Ежедневное выполнение в определённое время различных по своему характеру </a:t>
            </a:r>
            <a:r>
              <a:rPr lang="ru-RU" sz="2400" dirty="0" err="1" smtClean="0">
                <a:latin typeface="+mj-lt"/>
              </a:rPr>
              <a:t>логоритмических</a:t>
            </a:r>
            <a:r>
              <a:rPr lang="ru-RU" sz="2400" dirty="0" smtClean="0">
                <a:latin typeface="+mj-lt"/>
              </a:rPr>
              <a:t> упражнений (утренняя дыхательно-голосовая зарядка с движением, упражнения на расслабление, пение гласных звуков с движением и т.д.) приучает детей к оздоровительному режиму. Под влиянием регулярных </a:t>
            </a:r>
            <a:r>
              <a:rPr lang="ru-RU" sz="2400" dirty="0" err="1" smtClean="0">
                <a:latin typeface="+mj-lt"/>
              </a:rPr>
              <a:t>логоритмических</a:t>
            </a:r>
            <a:r>
              <a:rPr lang="ru-RU" sz="2400" dirty="0" smtClean="0">
                <a:latin typeface="+mj-lt"/>
              </a:rPr>
              <a:t> занятий в организме происходит перестройка различных систем, например, </a:t>
            </a:r>
            <a:r>
              <a:rPr lang="ru-RU" sz="2400" dirty="0" err="1" smtClean="0">
                <a:latin typeface="+mj-lt"/>
              </a:rPr>
              <a:t>сердечно-сосудистой</a:t>
            </a:r>
            <a:r>
              <a:rPr lang="ru-RU" sz="2400" dirty="0" smtClean="0">
                <a:latin typeface="+mj-lt"/>
              </a:rPr>
              <a:t>, дыхательной, </a:t>
            </a:r>
            <a:r>
              <a:rPr lang="ru-RU" sz="2400" dirty="0" err="1" smtClean="0">
                <a:latin typeface="+mj-lt"/>
              </a:rPr>
              <a:t>рече-двигательной</a:t>
            </a:r>
            <a:r>
              <a:rPr lang="ru-RU" sz="2400" dirty="0" smtClean="0">
                <a:latin typeface="+mj-lt"/>
              </a:rPr>
              <a:t>, познавательной и др.</a:t>
            </a:r>
          </a:p>
          <a:p>
            <a:endParaRPr lang="ru-RU" sz="24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34356" y="2060848"/>
            <a:ext cx="7875297" cy="923330"/>
          </a:xfrm>
          <a:prstGeom prst="rect">
            <a:avLst/>
          </a:prstGeom>
          <a:noFill/>
          <a:scene3d>
            <a:camera prst="perspectiveContrastingRightFacing"/>
            <a:lightRig rig="threePt" dir="t"/>
          </a:scene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Спасибо за внимание!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677612" y="-253224"/>
            <a:ext cx="5953233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0541" cmpd="sng">
                  <a:solidFill>
                    <a:schemeClr val="accent5"/>
                  </a:solidFill>
                  <a:prstDash val="solid"/>
                </a:ln>
                <a:solidFill>
                  <a:schemeClr val="accent5"/>
                </a:solidFill>
                <a:latin typeface="+mn-lt"/>
                <a:cs typeface="+mn-cs"/>
              </a:rPr>
              <a:t>Интернет ресурсы</a:t>
            </a:r>
          </a:p>
        </p:txBody>
      </p:sp>
      <p:pic>
        <p:nvPicPr>
          <p:cNvPr id="10243" name="Picture 2" descr="0_fe7f9_3e19977b_ori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49275"/>
            <a:ext cx="1830388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4" name="Rectangle 3"/>
          <p:cNvSpPr>
            <a:spLocks noChangeArrowheads="1"/>
          </p:cNvSpPr>
          <p:nvPr/>
        </p:nvSpPr>
        <p:spPr bwMode="auto">
          <a:xfrm>
            <a:off x="1835150" y="476250"/>
            <a:ext cx="1728788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1100">
                <a:ea typeface="Calibri" pitchFamily="34" charset="0"/>
                <a:cs typeface="Times New Roman" pitchFamily="18" charset="0"/>
                <a:hlinkClick r:id="rId3"/>
              </a:rPr>
              <a:t>http://img-fotki.yandex.ru/get/6733/134091466.195/0_fe7f9_3e19977b_orig</a:t>
            </a:r>
            <a:endParaRPr lang="ru-RU">
              <a:ea typeface="Calibri" pitchFamily="34" charset="0"/>
            </a:endParaRPr>
          </a:p>
        </p:txBody>
      </p:sp>
      <p:pic>
        <p:nvPicPr>
          <p:cNvPr id="10245" name="Picture 4" descr="Скачать бесплатно книгу: Подборка схем для вышивки крестиком 18. Вышиваем бабочек. Автор подборки: Франко А И Год выпуска: 20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63938" y="549275"/>
            <a:ext cx="10287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6" name="Rectangle 5"/>
          <p:cNvSpPr>
            <a:spLocks noChangeArrowheads="1"/>
          </p:cNvSpPr>
          <p:nvPr/>
        </p:nvSpPr>
        <p:spPr bwMode="auto">
          <a:xfrm>
            <a:off x="4572000" y="549275"/>
            <a:ext cx="1223963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1100">
                <a:ea typeface="Calibri" pitchFamily="34" charset="0"/>
                <a:cs typeface="Times New Roman" pitchFamily="18" charset="0"/>
                <a:hlinkClick r:id="rId5"/>
              </a:rPr>
              <a:t>http://s44.radikal.ru/i105/1108/8c/6541d46a5900t.jpg</a:t>
            </a:r>
            <a:endParaRPr lang="ru-RU">
              <a:ea typeface="Calibri" pitchFamily="34" charset="0"/>
            </a:endParaRPr>
          </a:p>
        </p:txBody>
      </p:sp>
      <p:pic>
        <p:nvPicPr>
          <p:cNvPr id="10247" name="Picture 6" descr="0_a1a93_57fe433b_ori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64163" y="476250"/>
            <a:ext cx="1079500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8" name="Rectangle 7"/>
          <p:cNvSpPr>
            <a:spLocks noChangeArrowheads="1"/>
          </p:cNvSpPr>
          <p:nvPr/>
        </p:nvSpPr>
        <p:spPr bwMode="auto">
          <a:xfrm>
            <a:off x="6300788" y="620713"/>
            <a:ext cx="1223962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1100">
                <a:ea typeface="Calibri" pitchFamily="34" charset="0"/>
                <a:cs typeface="Times New Roman" pitchFamily="18" charset="0"/>
                <a:hlinkClick r:id="rId7"/>
              </a:rPr>
              <a:t>http://www.art-apple.ru/albums/vector_flowers/9381760.jpg</a:t>
            </a:r>
            <a:endParaRPr lang="ru-RU">
              <a:ea typeface="Calibri" pitchFamily="34" charset="0"/>
            </a:endParaRPr>
          </a:p>
        </p:txBody>
      </p:sp>
      <p:pic>
        <p:nvPicPr>
          <p:cNvPr id="10249" name="Picture 8" descr="0_89604_568ac41e_M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451725" y="549275"/>
            <a:ext cx="720725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0" name="Rectangle 9"/>
          <p:cNvSpPr>
            <a:spLocks noChangeArrowheads="1"/>
          </p:cNvSpPr>
          <p:nvPr/>
        </p:nvSpPr>
        <p:spPr bwMode="auto">
          <a:xfrm>
            <a:off x="8170863" y="0"/>
            <a:ext cx="973137" cy="1277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1100">
                <a:ea typeface="Calibri" pitchFamily="34" charset="0"/>
                <a:cs typeface="Times New Roman" pitchFamily="18" charset="0"/>
                <a:hlinkClick r:id="rId9"/>
              </a:rPr>
              <a:t>http://img-fotki.yandex.ru/get/5635/20573769.1b/0_89604_568ac41e_M.png</a:t>
            </a:r>
            <a:endParaRPr lang="ru-RU">
              <a:ea typeface="Calibri" pitchFamily="34" charset="0"/>
            </a:endParaRPr>
          </a:p>
        </p:txBody>
      </p:sp>
      <p:pic>
        <p:nvPicPr>
          <p:cNvPr id="10251" name="Picture 10" descr="0_a01d9_415b13cb_M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0" y="1557338"/>
            <a:ext cx="1728788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2" name="Rectangle 11"/>
          <p:cNvSpPr>
            <a:spLocks noChangeArrowheads="1"/>
          </p:cNvSpPr>
          <p:nvPr/>
        </p:nvSpPr>
        <p:spPr bwMode="auto">
          <a:xfrm>
            <a:off x="1692275" y="1196975"/>
            <a:ext cx="1547813" cy="93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1100">
                <a:ea typeface="Calibri" pitchFamily="34" charset="0"/>
                <a:cs typeface="Times New Roman" pitchFamily="18" charset="0"/>
                <a:hlinkClick r:id="rId11"/>
              </a:rPr>
              <a:t>http://img-fotki.yandex.ru/get/6437/134091466.5c/0_a01d9_415b13cb_M.png</a:t>
            </a:r>
            <a:endParaRPr lang="ru-RU">
              <a:ea typeface="Calibri" pitchFamily="34" charset="0"/>
            </a:endParaRPr>
          </a:p>
        </p:txBody>
      </p:sp>
      <p:pic>
        <p:nvPicPr>
          <p:cNvPr id="10253" name="Picture 13" descr="ecb4031e37cd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0" y="2060575"/>
            <a:ext cx="900113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4" name="Rectangle 14"/>
          <p:cNvSpPr>
            <a:spLocks noChangeArrowheads="1"/>
          </p:cNvSpPr>
          <p:nvPr/>
        </p:nvSpPr>
        <p:spPr bwMode="auto">
          <a:xfrm>
            <a:off x="827088" y="2108200"/>
            <a:ext cx="936625" cy="93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1100">
                <a:ea typeface="Calibri" pitchFamily="34" charset="0"/>
                <a:cs typeface="Times New Roman" pitchFamily="18" charset="0"/>
                <a:hlinkClick r:id="rId13"/>
              </a:rPr>
              <a:t>http://i072.radikal.ru/1201/c5/ecb4031e37cd.gif</a:t>
            </a:r>
            <a:endParaRPr lang="ru-RU">
              <a:ea typeface="Calibri" pitchFamily="34" charset="0"/>
            </a:endParaRPr>
          </a:p>
        </p:txBody>
      </p:sp>
      <p:pic>
        <p:nvPicPr>
          <p:cNvPr id="10255" name="Picture 15" descr="42373f9d2983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619250" y="2060575"/>
            <a:ext cx="936625" cy="881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6" name="Rectangle 16"/>
          <p:cNvSpPr>
            <a:spLocks noChangeArrowheads="1"/>
          </p:cNvSpPr>
          <p:nvPr/>
        </p:nvSpPr>
        <p:spPr bwMode="auto">
          <a:xfrm>
            <a:off x="2627313" y="2133600"/>
            <a:ext cx="1081087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1100">
                <a:ea typeface="Calibri" pitchFamily="34" charset="0"/>
                <a:cs typeface="Times New Roman" pitchFamily="18" charset="0"/>
                <a:hlinkClick r:id="rId15"/>
              </a:rPr>
              <a:t>http://s012.radikal.ru/i321/1201/cb/42373f9d2983.gif</a:t>
            </a:r>
            <a:endParaRPr lang="ru-RU">
              <a:ea typeface="Calibri" pitchFamily="34" charset="0"/>
            </a:endParaRPr>
          </a:p>
        </p:txBody>
      </p:sp>
      <p:pic>
        <p:nvPicPr>
          <p:cNvPr id="10257" name="Picture 17" descr="baby30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3635375" y="1341438"/>
            <a:ext cx="865188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8" name="Rectangle 18"/>
          <p:cNvSpPr>
            <a:spLocks noChangeArrowheads="1"/>
          </p:cNvSpPr>
          <p:nvPr/>
        </p:nvSpPr>
        <p:spPr bwMode="auto">
          <a:xfrm>
            <a:off x="4500563" y="1412875"/>
            <a:ext cx="1008062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1100">
                <a:ea typeface="Calibri" pitchFamily="34" charset="0"/>
                <a:cs typeface="Times New Roman" pitchFamily="18" charset="0"/>
                <a:hlinkClick r:id="rId17"/>
              </a:rPr>
              <a:t>http://priroda.inc.ru/animation/bebi/baby30.gif</a:t>
            </a:r>
            <a:endParaRPr lang="ru-RU">
              <a:ea typeface="Calibri" pitchFamily="34" charset="0"/>
            </a:endParaRPr>
          </a:p>
        </p:txBody>
      </p:sp>
      <p:pic>
        <p:nvPicPr>
          <p:cNvPr id="10259" name="Picture 19" descr="4db66d823c0a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5435600" y="1484313"/>
            <a:ext cx="1008063" cy="84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0" name="Rectangle 20"/>
          <p:cNvSpPr>
            <a:spLocks noChangeArrowheads="1"/>
          </p:cNvSpPr>
          <p:nvPr/>
        </p:nvSpPr>
        <p:spPr bwMode="auto">
          <a:xfrm>
            <a:off x="6516688" y="1316038"/>
            <a:ext cx="863600" cy="938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1100">
                <a:ea typeface="Calibri" pitchFamily="34" charset="0"/>
                <a:cs typeface="Times New Roman" pitchFamily="18" charset="0"/>
                <a:hlinkClick r:id="rId19"/>
              </a:rPr>
              <a:t>http://s018.radikal.ru/i514/1201/da/4db66d823c0a.gif</a:t>
            </a:r>
            <a:endParaRPr lang="ru-RU">
              <a:ea typeface="Calibri" pitchFamily="34" charset="0"/>
            </a:endParaRPr>
          </a:p>
        </p:txBody>
      </p:sp>
      <p:pic>
        <p:nvPicPr>
          <p:cNvPr id="10261" name="Picture 21" descr="b9c0b6dd666b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3635375" y="2133600"/>
            <a:ext cx="720725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2" name="Picture 22" descr="ec75d3390f56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5435600" y="2276475"/>
            <a:ext cx="792163" cy="93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3" name="Rectangle 23"/>
          <p:cNvSpPr>
            <a:spLocks noChangeArrowheads="1"/>
          </p:cNvSpPr>
          <p:nvPr/>
        </p:nvSpPr>
        <p:spPr bwMode="auto">
          <a:xfrm>
            <a:off x="6227763" y="2276475"/>
            <a:ext cx="1116012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1100">
                <a:ea typeface="Calibri" pitchFamily="34" charset="0"/>
                <a:cs typeface="Times New Roman" pitchFamily="18" charset="0"/>
                <a:hlinkClick r:id="rId22"/>
              </a:rPr>
              <a:t>http://s018.radikal.ru/i524/1201/3e/ec75d3390f56.gif</a:t>
            </a:r>
            <a:endParaRPr lang="ru-RU">
              <a:ea typeface="Calibri" pitchFamily="34" charset="0"/>
            </a:endParaRPr>
          </a:p>
        </p:txBody>
      </p:sp>
      <p:pic>
        <p:nvPicPr>
          <p:cNvPr id="10264" name="Picture 24" descr="551f743ee188"/>
          <p:cNvPicPr>
            <a:picLocks noChangeAspect="1" noChangeArrowheads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7380288" y="1557338"/>
            <a:ext cx="9398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5" name="Rectangle 25"/>
          <p:cNvSpPr>
            <a:spLocks noChangeArrowheads="1"/>
          </p:cNvSpPr>
          <p:nvPr/>
        </p:nvSpPr>
        <p:spPr bwMode="auto">
          <a:xfrm>
            <a:off x="8315325" y="1341438"/>
            <a:ext cx="828675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1100">
                <a:ea typeface="Calibri" pitchFamily="34" charset="0"/>
                <a:cs typeface="Times New Roman" pitchFamily="18" charset="0"/>
                <a:hlinkClick r:id="rId24"/>
              </a:rPr>
              <a:t>http://s018.radikal.ru/i521/1201/f6/551f743ee188.gif</a:t>
            </a:r>
            <a:endParaRPr lang="ru-RU">
              <a:ea typeface="Calibri" pitchFamily="34" charset="0"/>
            </a:endParaRPr>
          </a:p>
        </p:txBody>
      </p:sp>
      <p:pic>
        <p:nvPicPr>
          <p:cNvPr id="10266" name="Picture 26" descr="386da46faaeb"/>
          <p:cNvPicPr>
            <a:picLocks noChangeAspect="1" noChangeArrowheads="1"/>
          </p:cNvPicPr>
          <p:nvPr/>
        </p:nvPicPr>
        <p:blipFill>
          <a:blip r:embed="rId25" cstate="print"/>
          <a:srcRect/>
          <a:stretch>
            <a:fillRect/>
          </a:stretch>
        </p:blipFill>
        <p:spPr bwMode="auto">
          <a:xfrm>
            <a:off x="0" y="3141663"/>
            <a:ext cx="849313" cy="101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7" name="Rectangle 27"/>
          <p:cNvSpPr>
            <a:spLocks noChangeArrowheads="1"/>
          </p:cNvSpPr>
          <p:nvPr/>
        </p:nvSpPr>
        <p:spPr bwMode="auto">
          <a:xfrm>
            <a:off x="755650" y="3044825"/>
            <a:ext cx="863600" cy="93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1100">
                <a:ea typeface="Calibri" pitchFamily="34" charset="0"/>
                <a:cs typeface="Times New Roman" pitchFamily="18" charset="0"/>
                <a:hlinkClick r:id="rId26"/>
              </a:rPr>
              <a:t>http://s014.radikal.ru/i326/1201/a1/386da46faaeb.gif</a:t>
            </a:r>
            <a:endParaRPr lang="ru-RU">
              <a:ea typeface="Calibri" pitchFamily="34" charset="0"/>
            </a:endParaRPr>
          </a:p>
        </p:txBody>
      </p:sp>
      <p:pic>
        <p:nvPicPr>
          <p:cNvPr id="10268" name="Picture 28" descr="Картинки/цветы/ромашки"/>
          <p:cNvPicPr>
            <a:picLocks noChangeAspect="1" noChangeArrowheads="1"/>
          </p:cNvPicPr>
          <p:nvPr/>
        </p:nvPicPr>
        <p:blipFill>
          <a:blip r:embed="rId27" cstate="print"/>
          <a:srcRect/>
          <a:stretch>
            <a:fillRect/>
          </a:stretch>
        </p:blipFill>
        <p:spPr bwMode="auto">
          <a:xfrm>
            <a:off x="1619250" y="3213100"/>
            <a:ext cx="1728788" cy="65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9" name="Rectangle 29"/>
          <p:cNvSpPr>
            <a:spLocks noChangeArrowheads="1"/>
          </p:cNvSpPr>
          <p:nvPr/>
        </p:nvSpPr>
        <p:spPr bwMode="auto">
          <a:xfrm>
            <a:off x="4356100" y="2205038"/>
            <a:ext cx="115252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1100">
                <a:ea typeface="Calibri" pitchFamily="34" charset="0"/>
                <a:cs typeface="Times New Roman" pitchFamily="18" charset="0"/>
                <a:hlinkClick r:id="rId26"/>
              </a:rPr>
              <a:t>http://s014.radikal.ru/i326/1201/a1/386da46faaeb.gif</a:t>
            </a:r>
            <a:endParaRPr lang="ru-RU">
              <a:ea typeface="Calibri" pitchFamily="34" charset="0"/>
            </a:endParaRPr>
          </a:p>
        </p:txBody>
      </p:sp>
      <p:sp>
        <p:nvSpPr>
          <p:cNvPr id="10270" name="Rectangle 31"/>
          <p:cNvSpPr>
            <a:spLocks noChangeArrowheads="1"/>
          </p:cNvSpPr>
          <p:nvPr/>
        </p:nvSpPr>
        <p:spPr bwMode="auto">
          <a:xfrm>
            <a:off x="3348038" y="2997200"/>
            <a:ext cx="1584325" cy="93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1100">
                <a:ea typeface="Calibri" pitchFamily="34" charset="0"/>
                <a:cs typeface="Times New Roman" pitchFamily="18" charset="0"/>
                <a:hlinkClick r:id="rId28"/>
              </a:rPr>
              <a:t>http://ug-mama.ru/lines/im_line/8bc5751b36aa55b03faa72cd4305b5eb_1329683174.png</a:t>
            </a:r>
            <a:endParaRPr lang="ru-RU">
              <a:ea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8195" name="Содержимое 2"/>
          <p:cNvSpPr>
            <a:spLocks noGrp="1"/>
          </p:cNvSpPr>
          <p:nvPr>
            <p:ph idx="1"/>
          </p:nvPr>
        </p:nvSpPr>
        <p:spPr>
          <a:xfrm>
            <a:off x="468313" y="1557338"/>
            <a:ext cx="8229600" cy="4525962"/>
          </a:xfrm>
        </p:spPr>
        <p:txBody>
          <a:bodyPr/>
          <a:lstStyle/>
          <a:p>
            <a:r>
              <a:rPr lang="ru-RU" sz="2800" dirty="0" err="1" smtClean="0"/>
              <a:t>Логоритмика</a:t>
            </a:r>
            <a:r>
              <a:rPr lang="ru-RU" sz="2800" dirty="0" smtClean="0"/>
              <a:t> –эффективное средство  развития речи. Система двигательных упражнений , в которых различные движения сочетаются с произнесением специального речевого материала.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980728"/>
            <a:ext cx="882047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+mn-lt"/>
              </a:rPr>
              <a:t>Цель </a:t>
            </a:r>
            <a:r>
              <a:rPr lang="ru-RU" sz="2800" b="1" dirty="0" err="1" smtClean="0">
                <a:latin typeface="+mn-lt"/>
              </a:rPr>
              <a:t>логоритмики</a:t>
            </a:r>
            <a:r>
              <a:rPr lang="ru-RU" sz="2800" b="1" dirty="0" smtClean="0">
                <a:latin typeface="+mn-lt"/>
              </a:rPr>
              <a:t>:</a:t>
            </a:r>
          </a:p>
          <a:p>
            <a:r>
              <a:rPr lang="ru-RU" sz="2800" b="1" dirty="0" smtClean="0">
                <a:latin typeface="+mn-lt"/>
              </a:rPr>
              <a:t> </a:t>
            </a:r>
            <a:r>
              <a:rPr lang="ru-RU" sz="2800" dirty="0" smtClean="0">
                <a:latin typeface="+mn-lt"/>
              </a:rPr>
              <a:t>преодоление речевых нарушений</a:t>
            </a:r>
          </a:p>
          <a:p>
            <a:r>
              <a:rPr lang="ru-RU" sz="2800" dirty="0">
                <a:latin typeface="+mn-lt"/>
              </a:rPr>
              <a:t>п</a:t>
            </a:r>
            <a:r>
              <a:rPr lang="ru-RU" sz="2800" dirty="0" smtClean="0">
                <a:latin typeface="+mn-lt"/>
              </a:rPr>
              <a:t>утем развития двигательной сферы ребенка</a:t>
            </a:r>
          </a:p>
          <a:p>
            <a:r>
              <a:rPr lang="ru-RU" sz="2800" dirty="0">
                <a:latin typeface="+mn-lt"/>
              </a:rPr>
              <a:t>в</a:t>
            </a:r>
            <a:r>
              <a:rPr lang="ru-RU" sz="2800" dirty="0" smtClean="0">
                <a:latin typeface="+mn-lt"/>
              </a:rPr>
              <a:t> сочетании со словом и музыкой.</a:t>
            </a:r>
            <a:endParaRPr lang="ru-RU" sz="28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67728" y="260648"/>
            <a:ext cx="6348688" cy="923330"/>
          </a:xfrm>
          <a:prstGeom prst="rect">
            <a:avLst/>
          </a:prstGeom>
          <a:noFill/>
          <a:scene3d>
            <a:camera prst="isometricOffAxis1Right"/>
            <a:lightRig rig="threePt" dir="t"/>
          </a:scene3d>
        </p:spPr>
        <p:txBody>
          <a:bodyPr wrap="square" lIns="91440" tIns="45720" rIns="91440" bIns="45720">
            <a:prstTxWarp prst="textPlain">
              <a:avLst/>
            </a:prstTxWarp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Зачем это надо?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7544" y="1844824"/>
            <a:ext cx="8676456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Логопедическая ритмика развивает: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Моторику (общую </a:t>
            </a:r>
            <a:r>
              <a:rPr lang="ru-RU" sz="2400" dirty="0" smtClean="0"/>
              <a:t>и мелкую);</a:t>
            </a:r>
            <a:endParaRPr lang="ru-RU" sz="2400" dirty="0" smtClean="0"/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Координацию движений и речевое дыхание;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Способствует нормализации мышечного тонуса;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Тренирует память, внимание и восприятие (особенно слуховое);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Формирует правильные двигательные навыки;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Влияет на </a:t>
            </a:r>
            <a:r>
              <a:rPr lang="ru-RU" sz="2400" dirty="0" err="1" smtClean="0"/>
              <a:t>психоэмоциональное</a:t>
            </a:r>
            <a:r>
              <a:rPr lang="ru-RU" sz="2400" dirty="0" smtClean="0"/>
              <a:t> состояние детей.</a:t>
            </a:r>
          </a:p>
          <a:p>
            <a:pPr>
              <a:buFont typeface="Arial" pitchFamily="34" charset="0"/>
              <a:buChar char="•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75777" y="476672"/>
            <a:ext cx="3792449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Для кого ?</a:t>
            </a:r>
            <a:endParaRPr lang="ru-RU" sz="4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3" y="1268760"/>
            <a:ext cx="835292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err="1" smtClean="0"/>
              <a:t>Логоритмика</a:t>
            </a:r>
            <a:r>
              <a:rPr lang="ru-RU" sz="2400" dirty="0" smtClean="0"/>
              <a:t> в первую очередь полезна детям: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С заиканием или с наследственной предрасположенностью к ней;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С чересчур быстрой/медленной или прерывистой речью;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С недостаточно развитой моторикой и координацией движений;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С дизартрией, задержками развития речи, нарушениями произношения отдельных звуков;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Часто болеющим и ослабленным;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Находящимся в периоде интенсивного  формирования речи (в среднем этот возраст от 2,5 до 4 лет.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271485" y="260648"/>
            <a:ext cx="660103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На зарядку становись</a:t>
            </a:r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!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0" y="1916832"/>
            <a:ext cx="835292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AutoNum type="arabicPeriod"/>
            </a:pPr>
            <a:r>
              <a:rPr lang="ru-RU" sz="2400" dirty="0" smtClean="0"/>
              <a:t>Все упражнения строятся на подражании: взрослый показывает –ребенок повторяет.</a:t>
            </a:r>
          </a:p>
          <a:p>
            <a:pPr marL="457200" indent="-457200" algn="just">
              <a:buAutoNum type="arabicPeriod"/>
            </a:pPr>
            <a:r>
              <a:rPr lang="ru-RU" sz="2400" dirty="0" smtClean="0"/>
              <a:t>Заниматься </a:t>
            </a:r>
            <a:r>
              <a:rPr lang="ru-RU" sz="2400" dirty="0" err="1" smtClean="0"/>
              <a:t>логоритмикой</a:t>
            </a:r>
            <a:r>
              <a:rPr lang="ru-RU" sz="2400" dirty="0" smtClean="0"/>
              <a:t> нужно всего пару раз в неделю, во второй половине дня.</a:t>
            </a:r>
          </a:p>
          <a:p>
            <a:pPr marL="457200" indent="-457200" algn="just"/>
            <a:r>
              <a:rPr lang="ru-RU" sz="2400" i="1" dirty="0" smtClean="0"/>
              <a:t>Важно! Заикающимся детям 3-4 раза в неделю.</a:t>
            </a:r>
          </a:p>
          <a:p>
            <a:pPr marL="457200" indent="-457200" algn="just"/>
            <a:r>
              <a:rPr lang="ru-RU" sz="2400" dirty="0" smtClean="0"/>
              <a:t>3.Ребенку должно быть интересно и весело! Можно использовать игрушки, картинки, карнавальные костюмы</a:t>
            </a:r>
          </a:p>
          <a:p>
            <a:pPr marL="457200" indent="-457200" algn="just"/>
            <a:r>
              <a:rPr lang="ru-RU" sz="2400" dirty="0" smtClean="0"/>
              <a:t>4.Упражнения нужно повторять многократно!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556792"/>
            <a:ext cx="7704856" cy="4525963"/>
          </a:xfrm>
        </p:spPr>
        <p:txBody>
          <a:bodyPr/>
          <a:lstStyle/>
          <a:p>
            <a:pPr algn="just"/>
            <a:r>
              <a:rPr lang="ru-RU" sz="2400" dirty="0" smtClean="0">
                <a:latin typeface="+mj-lt"/>
              </a:rPr>
              <a:t>5. Без музыки  - никуда! Подобрать </a:t>
            </a:r>
            <a:r>
              <a:rPr lang="ru-RU" sz="2400" dirty="0" err="1" smtClean="0">
                <a:latin typeface="+mj-lt"/>
              </a:rPr>
              <a:t>саундтреки</a:t>
            </a:r>
            <a:r>
              <a:rPr lang="ru-RU" sz="2400" dirty="0" smtClean="0">
                <a:latin typeface="+mj-lt"/>
              </a:rPr>
              <a:t> к каждому этапу занятий.</a:t>
            </a:r>
          </a:p>
          <a:p>
            <a:pPr algn="just"/>
            <a:r>
              <a:rPr lang="ru-RU" sz="2400" dirty="0" smtClean="0">
                <a:latin typeface="+mj-lt"/>
              </a:rPr>
              <a:t>6.Занятия нужно подстраивать под ребенка. Не бойтесь экспериментировать: главное соблюдать единство музыки, движений и речи.</a:t>
            </a:r>
          </a:p>
          <a:p>
            <a:pPr algn="just"/>
            <a:r>
              <a:rPr lang="ru-RU" sz="2400" dirty="0" smtClean="0">
                <a:latin typeface="+mj-lt"/>
              </a:rPr>
              <a:t> </a:t>
            </a:r>
            <a:endParaRPr lang="ru-RU" sz="24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260649"/>
            <a:ext cx="6192687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От 0 до 2,5 года</a:t>
            </a:r>
            <a:endParaRPr lang="ru-RU" sz="4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99592" y="1412776"/>
            <a:ext cx="698477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До 2 лет занятия </a:t>
            </a:r>
            <a:r>
              <a:rPr lang="ru-RU" sz="2400" dirty="0" err="1" smtClean="0"/>
              <a:t>логоритмикой</a:t>
            </a:r>
            <a:r>
              <a:rPr lang="ru-RU" sz="2400" dirty="0" smtClean="0"/>
              <a:t> носят пассивный характер. Просто читайте малышу стишок или </a:t>
            </a:r>
            <a:r>
              <a:rPr lang="ru-RU" sz="2400" dirty="0" err="1" smtClean="0"/>
              <a:t>потешку</a:t>
            </a:r>
            <a:r>
              <a:rPr lang="ru-RU" sz="2400" dirty="0" smtClean="0"/>
              <a:t>, одновременно отхлопывая ладонями ритм. Затем помогите ребенку выполнить определенные движения: поднять или опустить руки, услышав определенные слова, похлопать ручками в такт стихам  или музыки .  Тоже самое можно сделать и с песнями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156246" y="260648"/>
            <a:ext cx="483151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От 2,5 до 4 лет</a:t>
            </a:r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.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3528" y="2060848"/>
            <a:ext cx="8640960" cy="3093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dirty="0" smtClean="0"/>
              <a:t>В этом возрасте дети совершенствуют двигательные навыки, учатся говорить и общаться – именно этим и нужно заниматься на  уроках </a:t>
            </a:r>
            <a:r>
              <a:rPr lang="ru-RU" sz="2500" dirty="0" err="1" smtClean="0"/>
              <a:t>логоритмики</a:t>
            </a:r>
            <a:r>
              <a:rPr lang="ru-RU" sz="2500" dirty="0" smtClean="0"/>
              <a:t>.</a:t>
            </a:r>
          </a:p>
          <a:p>
            <a:endParaRPr lang="ru-RU" sz="2400" dirty="0" smtClean="0"/>
          </a:p>
          <a:p>
            <a:endParaRPr lang="ru-RU" sz="2400" dirty="0" smtClean="0"/>
          </a:p>
          <a:p>
            <a:r>
              <a:rPr lang="ru-RU" sz="2400" i="1" dirty="0" smtClean="0"/>
              <a:t>Важно! Если ребенок не говорит целыми предложениями, разрешите ему повторять последние слова фразы или просто окончания слов.</a:t>
            </a:r>
            <a:endParaRPr lang="ru-RU" sz="2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43335_shk">
  <a:themeElements>
    <a:clrScheme name="елочный">
      <a:dk1>
        <a:srgbClr val="003300"/>
      </a:dk1>
      <a:lt1>
        <a:srgbClr val="99FF99"/>
      </a:lt1>
      <a:dk2>
        <a:srgbClr val="006600"/>
      </a:dk2>
      <a:lt2>
        <a:srgbClr val="99FF66"/>
      </a:lt2>
      <a:accent1>
        <a:srgbClr val="FFFF00"/>
      </a:accent1>
      <a:accent2>
        <a:srgbClr val="66FF33"/>
      </a:accent2>
      <a:accent3>
        <a:srgbClr val="009900"/>
      </a:accent3>
      <a:accent4>
        <a:srgbClr val="FFFF99"/>
      </a:accent4>
      <a:accent5>
        <a:srgbClr val="6600FF"/>
      </a:accent5>
      <a:accent6>
        <a:srgbClr val="CCFF33"/>
      </a:accent6>
      <a:hlink>
        <a:srgbClr val="0000FF"/>
      </a:hlink>
      <a:folHlink>
        <a:srgbClr val="00CC66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43335_shk</Template>
  <TotalTime>227</TotalTime>
  <Words>576</Words>
  <Application>Microsoft Office PowerPoint</Application>
  <PresentationFormat>Экран (4:3)</PresentationFormat>
  <Paragraphs>62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43335_shk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Учитель</dc:creator>
  <cp:lastModifiedBy>Учитель</cp:lastModifiedBy>
  <cp:revision>25</cp:revision>
  <dcterms:created xsi:type="dcterms:W3CDTF">2018-10-30T18:15:24Z</dcterms:created>
  <dcterms:modified xsi:type="dcterms:W3CDTF">2018-10-31T12:36:52Z</dcterms:modified>
</cp:coreProperties>
</file>