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7" r:id="rId14"/>
    <p:sldId id="285" r:id="rId15"/>
    <p:sldId id="286" r:id="rId16"/>
    <p:sldId id="288" r:id="rId17"/>
  </p:sldIdLst>
  <p:sldSz cx="9144000" cy="6858000" type="screen4x3"/>
  <p:notesSz cx="6797675" cy="9929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954660-64E2-481E-B162-015EC0F961DD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D0C73F-D28A-4C9F-BE06-B530A5171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774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C6379D-EF9C-4D75-BB7D-77E48B158D4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7BFA2B-BD0E-4714-863F-8C11E643E6B4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73169-0C03-41B7-80B6-81942A12B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E10F66-47D2-4C9F-B820-AC5D38495B37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38AB8-24F8-4956-8A8A-A111B79BC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526A74-6F7F-4F8D-A5A7-A22A8DC8B678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B367A-0C1B-4CB9-9476-106C5B5CCA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882929-7D68-4662-AFE6-226D86B0FF7B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DB9C6-101E-4FAD-9912-20DF191AA0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A22B11-FF62-4CB5-92E9-58D378CED47B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6C442-0271-4018-AA0F-F7B0510C63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514D91-00CC-43C8-8137-904703CD6AC9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B1B9D7-6F08-4177-A733-24F63CDD3A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4ED347-74BF-43BE-8BA8-9C51D5B38F4D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76032-83A3-4A35-8F1E-446CE4881F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ED590-C2F6-48EC-895C-1EC96CEF3E68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1F89BE-DCCA-420F-A6A7-272E637A25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3AC369-E0EC-4BBF-A489-3647BBD079D5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3A029-20A4-4416-96B3-D0A09CEC1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0FF71-68C5-4472-A417-F0F5452B29ED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7FBE86-2938-466B-B47E-67442C420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BB9B4B-5BFB-439C-AC7D-6E410A17917B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D57F4-D962-4D6B-A437-248D458621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5600276-0ECF-4090-A289-7C74E0DB871C}" type="datetimeFigureOut">
              <a:rPr lang="ru-RU" smtClean="0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2B5779-D381-4FC2-83FC-4634A769D6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65113" y="341313"/>
            <a:ext cx="8613775" cy="617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1412875"/>
            <a:ext cx="8229600" cy="3240088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sz="4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Совершенствование профессиональной компетентности педагога, его роль в повышении качества УВП </a:t>
            </a:r>
            <a:r>
              <a:rPr lang="ru-RU" sz="4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 совет</a:t>
            </a:r>
            <a:r>
              <a:rPr lang="ru-RU" sz="4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ru-RU" sz="4200" dirty="0" smtClean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algn="ctr"/>
            <a:endParaRPr lang="ru-RU" smtClean="0"/>
          </a:p>
          <a:p>
            <a:pPr algn="ctr"/>
            <a:endParaRPr lang="ru-RU" smtClean="0"/>
          </a:p>
          <a:p>
            <a:pPr algn="ctr"/>
            <a:endParaRPr lang="ru-RU" smtClean="0"/>
          </a:p>
          <a:p>
            <a:pPr algn="ctr"/>
            <a:endParaRPr lang="ru-RU" smtClean="0"/>
          </a:p>
          <a:p>
            <a:pPr algn="ctr"/>
            <a:r>
              <a:rPr lang="ru-RU" smtClean="0"/>
              <a:t> </a:t>
            </a:r>
            <a:r>
              <a:rPr lang="ru-RU" sz="4400" b="1" i="1" smtClean="0"/>
              <a:t>Педагог живет до тех пор, пока учится сам</a:t>
            </a:r>
            <a:r>
              <a:rPr lang="ru-RU" sz="4400" smtClean="0"/>
              <a:t>.</a:t>
            </a:r>
          </a:p>
          <a:p>
            <a:pPr algn="ctr">
              <a:buFont typeface="Georgia" pitchFamily="18" charset="0"/>
              <a:buNone/>
            </a:pPr>
            <a:r>
              <a:rPr lang="ru-RU" sz="4400" smtClean="0"/>
              <a:t>                         К.Д.Ушинский</a:t>
            </a:r>
          </a:p>
        </p:txBody>
      </p:sp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ru-RU" sz="3200" i="1" u="sng" dirty="0" smtClean="0"/>
              <a:t>Памятки для учителя:</a:t>
            </a:r>
            <a:br>
              <a:rPr lang="ru-RU" sz="3200" i="1" u="sng" dirty="0" smtClean="0"/>
            </a:br>
            <a:r>
              <a:rPr lang="ru-RU" sz="3200" dirty="0" smtClean="0"/>
              <a:t>1. Любите подростка. </a:t>
            </a:r>
            <a:br>
              <a:rPr lang="ru-RU" sz="3200" dirty="0" smtClean="0"/>
            </a:br>
            <a:r>
              <a:rPr lang="ru-RU" sz="3200" dirty="0" smtClean="0"/>
              <a:t>2. Систематически изучайте подростка. </a:t>
            </a:r>
            <a:br>
              <a:rPr lang="ru-RU" sz="3200" dirty="0" smtClean="0"/>
            </a:br>
            <a:r>
              <a:rPr lang="ru-RU" sz="3200" dirty="0" smtClean="0"/>
              <a:t>3. Верьте в него. </a:t>
            </a:r>
            <a:br>
              <a:rPr lang="ru-RU" sz="3200" dirty="0" smtClean="0"/>
            </a:br>
            <a:r>
              <a:rPr lang="ru-RU" sz="3200" dirty="0" smtClean="0"/>
              <a:t>4. Старайтесь понять его. </a:t>
            </a:r>
            <a:br>
              <a:rPr lang="ru-RU" sz="3200" dirty="0" smtClean="0"/>
            </a:br>
            <a:r>
              <a:rPr lang="ru-RU" sz="3200" dirty="0" smtClean="0"/>
              <a:t>5. Станьте другом подростку. </a:t>
            </a:r>
            <a:br>
              <a:rPr lang="ru-RU" sz="3200" dirty="0" smtClean="0"/>
            </a:br>
            <a:r>
              <a:rPr lang="ru-RU" sz="3200" dirty="0" smtClean="0"/>
              <a:t>6. Будьте чутки к его духовному миру. </a:t>
            </a:r>
            <a:br>
              <a:rPr lang="ru-RU" sz="3200" dirty="0" smtClean="0"/>
            </a:br>
            <a:r>
              <a:rPr lang="ru-RU" sz="3200" dirty="0" smtClean="0"/>
              <a:t>7. Уважайте человеческие достоинства в подростке. </a:t>
            </a:r>
            <a:br>
              <a:rPr lang="ru-RU" sz="3200" dirty="0" smtClean="0"/>
            </a:br>
            <a:r>
              <a:rPr lang="ru-RU" sz="3200" dirty="0" smtClean="0"/>
              <a:t>8. Оценивайте поступок, а не личность. </a:t>
            </a:r>
            <a:br>
              <a:rPr lang="ru-RU" sz="3200" dirty="0" smtClean="0"/>
            </a:br>
            <a:r>
              <a:rPr lang="ru-RU" sz="3200" dirty="0" smtClean="0"/>
              <a:t>9. Умейте слушать и слышать подростка. </a:t>
            </a:r>
            <a:br>
              <a:rPr lang="ru-RU" sz="3200" dirty="0" smtClean="0"/>
            </a:br>
            <a:r>
              <a:rPr lang="ru-RU" sz="3200" dirty="0" smtClean="0"/>
              <a:t>10. Будьте строгими, требовательными и добрыми.  </a:t>
            </a:r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ru-RU" sz="3200" b="1" i="1" u="sng" smtClean="0"/>
              <a:t>Правило№1:</a:t>
            </a:r>
            <a:r>
              <a:rPr lang="ru-RU" sz="3200" smtClean="0"/>
              <a:t> акцентируйте внимание на поведении, а не на личности ученика.</a:t>
            </a:r>
          </a:p>
          <a:p>
            <a:r>
              <a:rPr lang="ru-RU" sz="3200" b="1" i="1" u="sng" smtClean="0"/>
              <a:t>Правило№2: </a:t>
            </a:r>
            <a:r>
              <a:rPr lang="ru-RU" sz="3200" b="1" smtClean="0"/>
              <a:t>контролируйте свои эмоции.</a:t>
            </a:r>
          </a:p>
          <a:p>
            <a:r>
              <a:rPr lang="ru-RU" sz="3200" b="1" i="1" u="sng" smtClean="0"/>
              <a:t>Правило№3: </a:t>
            </a:r>
            <a:r>
              <a:rPr lang="ru-RU" sz="3200" b="1" smtClean="0"/>
              <a:t>не усиливайте напряжённость ситуации.</a:t>
            </a:r>
          </a:p>
          <a:p>
            <a:r>
              <a:rPr lang="ru-RU" sz="3200" b="1" i="1" u="sng" smtClean="0"/>
              <a:t>Правило№4: </a:t>
            </a:r>
            <a:r>
              <a:rPr lang="ru-RU" sz="3200" b="1" smtClean="0"/>
              <a:t>обсудите поступок позже.</a:t>
            </a:r>
          </a:p>
          <a:p>
            <a:r>
              <a:rPr lang="ru-RU" sz="3200" b="1" i="1" u="sng" smtClean="0"/>
              <a:t>Правило№5: </a:t>
            </a:r>
            <a:r>
              <a:rPr lang="ru-RU" sz="3200" b="1" smtClean="0"/>
              <a:t>позвольте ученику «сохранить лицо».</a:t>
            </a:r>
          </a:p>
          <a:p>
            <a:r>
              <a:rPr lang="ru-RU" sz="3200" b="1" i="1" u="sng" smtClean="0"/>
              <a:t>Правило№6: </a:t>
            </a:r>
            <a:r>
              <a:rPr lang="ru-RU" sz="3200" b="1" smtClean="0"/>
              <a:t>демонстрируйте модели неагрессивного поведения.</a:t>
            </a:r>
          </a:p>
        </p:txBody>
      </p:sp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algn="ctr">
              <a:buFont typeface="Georgia" pitchFamily="18" charset="0"/>
              <a:buNone/>
            </a:pPr>
            <a:endParaRPr lang="ru-RU" sz="4000" smtClean="0"/>
          </a:p>
          <a:p>
            <a:pPr algn="ctr">
              <a:buFont typeface="Georgia" pitchFamily="18" charset="0"/>
              <a:buNone/>
            </a:pPr>
            <a:endParaRPr lang="ru-RU" sz="4000" smtClean="0"/>
          </a:p>
          <a:p>
            <a:pPr algn="ctr">
              <a:buFont typeface="Georgia" pitchFamily="18" charset="0"/>
              <a:buNone/>
            </a:pPr>
            <a:r>
              <a:rPr lang="ru-RU" sz="4000" b="1" smtClean="0"/>
              <a:t>Сколько я буду жить, столько буду проверять…правдивость истины, в которую я искренне и глубоко верю: человека можно воспитать только добром.</a:t>
            </a:r>
          </a:p>
          <a:p>
            <a:pPr algn="ctr"/>
            <a:r>
              <a:rPr lang="ru-RU" sz="3600" b="1" smtClean="0"/>
              <a:t>                              А.С. Макаренко</a:t>
            </a:r>
          </a:p>
        </p:txBody>
      </p:sp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endParaRPr lang="ru-RU" sz="4000" b="1" smtClean="0"/>
          </a:p>
          <a:p>
            <a:endParaRPr lang="ru-RU" sz="4000" b="1" smtClean="0"/>
          </a:p>
          <a:p>
            <a:endParaRPr lang="ru-RU" sz="4000" b="1" smtClean="0"/>
          </a:p>
          <a:p>
            <a:pPr algn="ctr">
              <a:buFont typeface="Georgia" pitchFamily="18" charset="0"/>
              <a:buNone/>
            </a:pPr>
            <a:r>
              <a:rPr lang="ru-RU" sz="4400" b="1" smtClean="0"/>
              <a:t>«Особенности работы с гиперактивными детьми».</a:t>
            </a:r>
          </a:p>
          <a:p>
            <a:pPr algn="ctr">
              <a:buFont typeface="Georgia" pitchFamily="18" charset="0"/>
              <a:buNone/>
            </a:pPr>
            <a:r>
              <a:rPr lang="ru-RU" sz="2800" b="1" smtClean="0"/>
              <a:t>Симонова Т.И., учитель географии</a:t>
            </a:r>
          </a:p>
          <a:p>
            <a:pPr algn="ctr"/>
            <a:endParaRPr lang="ru-RU" sz="2800" b="1" smtClean="0"/>
          </a:p>
        </p:txBody>
      </p:sp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ru-RU" b="1" smtClean="0"/>
              <a:t>. </a:t>
            </a:r>
          </a:p>
          <a:p>
            <a:endParaRPr lang="ru-RU" b="1" smtClean="0"/>
          </a:p>
          <a:p>
            <a:endParaRPr lang="ru-RU" b="1" smtClean="0"/>
          </a:p>
          <a:p>
            <a:endParaRPr lang="ru-RU" b="1" smtClean="0"/>
          </a:p>
          <a:p>
            <a:pPr algn="ctr">
              <a:buFont typeface="Georgia" pitchFamily="18" charset="0"/>
              <a:buNone/>
            </a:pPr>
            <a:r>
              <a:rPr lang="ru-RU" b="1" smtClean="0"/>
              <a:t> </a:t>
            </a:r>
            <a:r>
              <a:rPr lang="ru-RU" sz="4400" b="1" smtClean="0"/>
              <a:t>«Что такое рефлексия? Как её организовать на уроке?»</a:t>
            </a:r>
          </a:p>
          <a:p>
            <a:pPr algn="ctr">
              <a:buFont typeface="Georgia" pitchFamily="18" charset="0"/>
              <a:buNone/>
            </a:pPr>
            <a:r>
              <a:rPr lang="ru-RU" sz="3200" b="1" smtClean="0"/>
              <a:t>Чистякова Н.В., учитель химии и биологии</a:t>
            </a:r>
          </a:p>
        </p:txBody>
      </p:sp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3"/>
            <a:r>
              <a:rPr lang="ru-RU" sz="5400" b="1" smtClean="0"/>
              <a:t>Спасибо за внимание!</a:t>
            </a:r>
          </a:p>
        </p:txBody>
      </p:sp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5"/>
            <a:ext cx="7488832" cy="1800200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 Скажи мне – и я забуду;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Покажи мне – и я запомню;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  <a:t>Дай сделать – и я пойму.</a:t>
            </a:r>
            <a:b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BrowalliaUPC" pitchFamily="34" charset="-34"/>
              </a:rPr>
            </a:br>
            <a:r>
              <a:rPr lang="ru-RU" sz="24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(</a:t>
            </a:r>
            <a:r>
              <a:rPr lang="ru-RU" sz="2400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китайская пословица)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750" y="2420938"/>
            <a:ext cx="8208963" cy="4248150"/>
          </a:xfrm>
          <a:ln w="38100">
            <a:solidFill>
              <a:srgbClr val="FF0000"/>
            </a:solidFill>
          </a:ln>
        </p:spPr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методической работы</a:t>
            </a: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 обеспечение качества образования, </a:t>
            </a:r>
          </a:p>
          <a:p>
            <a:pPr eaLnBrk="1" hangingPunct="1"/>
            <a:r>
              <a:rPr 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педагогического мастерства каждого учителя и педагогического коллектива в целом;</a:t>
            </a:r>
          </a:p>
          <a:p>
            <a:pPr eaLnBrk="1" hangingPunct="1"/>
            <a:r>
              <a:rPr lang="ru-RU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Управление образовательным процессом (ведущая).</a:t>
            </a:r>
          </a:p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Совершенствование педагогического мастерства. </a:t>
            </a:r>
          </a:p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профессиональной компетентности  педагогов.</a:t>
            </a:r>
          </a:p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потребности педагогов в самообразовании.</a:t>
            </a:r>
          </a:p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работы с родителями.</a:t>
            </a:r>
          </a:p>
          <a:p>
            <a:pPr eaLnBrk="1" hangingPunct="1"/>
            <a:endParaRPr lang="ru-RU" b="1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12"/>
          <p:cNvSpPr>
            <a:spLocks noGrp="1"/>
          </p:cNvSpPr>
          <p:nvPr>
            <p:ph idx="1"/>
          </p:nvPr>
        </p:nvSpPr>
        <p:spPr>
          <a:xfrm>
            <a:off x="323850" y="333375"/>
            <a:ext cx="8496300" cy="6119813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908175" y="333375"/>
            <a:ext cx="6119813" cy="186848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АКТИВНЫЕ   ФОРМЫ МЕТОДИЧЕСКОЙ   РАБОТЫ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6588" y="2201863"/>
            <a:ext cx="2608262" cy="65087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465513" y="2393950"/>
            <a:ext cx="2311400" cy="627063"/>
          </a:xfrm>
          <a:prstGeom prst="rect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149975" y="2205038"/>
            <a:ext cx="2309813" cy="6477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Новейшие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38188" y="4271963"/>
            <a:ext cx="1974850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170238" y="4397375"/>
            <a:ext cx="2122487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ситуации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580063" y="4462463"/>
            <a:ext cx="1509712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час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489200" y="3232150"/>
            <a:ext cx="2011363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Методический час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787900" y="3194050"/>
            <a:ext cx="2160588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Выставки- ярмарки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идей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170238" y="5516563"/>
            <a:ext cx="2265362" cy="80803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Круглый стол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38150" y="5410200"/>
            <a:ext cx="2051050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089775" y="3074988"/>
            <a:ext cx="1728788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идей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38150" y="3074988"/>
            <a:ext cx="1757363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Педсовет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305675" y="4346575"/>
            <a:ext cx="1457325" cy="914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776913" y="5540375"/>
            <a:ext cx="2430462" cy="78422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</a:p>
        </p:txBody>
      </p:sp>
    </p:spTree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16"/>
          <p:cNvSpPr>
            <a:spLocks noGrp="1" noChangeArrowheads="1"/>
          </p:cNvSpPr>
          <p:nvPr>
            <p:ph idx="1"/>
          </p:nvPr>
        </p:nvSpPr>
        <p:spPr>
          <a:xfrm>
            <a:off x="468313" y="2060575"/>
            <a:ext cx="2519362" cy="1512888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7"/>
            <a:ext cx="7632847" cy="1584176"/>
          </a:xfrm>
        </p:spPr>
        <p:txBody>
          <a:bodyPr>
            <a:normAutofit fontScale="9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2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-образовательного процесса</a:t>
            </a:r>
          </a:p>
        </p:txBody>
      </p:sp>
      <p:sp>
        <p:nvSpPr>
          <p:cNvPr id="18435" name="Oval 13"/>
          <p:cNvSpPr>
            <a:spLocks noChangeArrowheads="1"/>
          </p:cNvSpPr>
          <p:nvPr/>
        </p:nvSpPr>
        <p:spPr bwMode="auto">
          <a:xfrm>
            <a:off x="3635375" y="2060575"/>
            <a:ext cx="2305050" cy="1512888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18436" name="Oval 15"/>
          <p:cNvSpPr>
            <a:spLocks noChangeArrowheads="1"/>
          </p:cNvSpPr>
          <p:nvPr/>
        </p:nvSpPr>
        <p:spPr bwMode="auto">
          <a:xfrm>
            <a:off x="6659563" y="2060575"/>
            <a:ext cx="2111375" cy="1512888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</a:p>
        </p:txBody>
      </p:sp>
      <p:sp>
        <p:nvSpPr>
          <p:cNvPr id="18437" name="Oval 14"/>
          <p:cNvSpPr>
            <a:spLocks noChangeArrowheads="1"/>
          </p:cNvSpPr>
          <p:nvPr/>
        </p:nvSpPr>
        <p:spPr bwMode="auto">
          <a:xfrm>
            <a:off x="468313" y="4132263"/>
            <a:ext cx="2303462" cy="1512887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</a:p>
        </p:txBody>
      </p:sp>
      <p:sp>
        <p:nvSpPr>
          <p:cNvPr id="18438" name="Oval 11"/>
          <p:cNvSpPr>
            <a:spLocks noChangeArrowheads="1"/>
          </p:cNvSpPr>
          <p:nvPr/>
        </p:nvSpPr>
        <p:spPr bwMode="auto">
          <a:xfrm>
            <a:off x="3452813" y="4149725"/>
            <a:ext cx="2487612" cy="151130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18439" name="Oval 12"/>
          <p:cNvSpPr>
            <a:spLocks noChangeArrowheads="1"/>
          </p:cNvSpPr>
          <p:nvPr/>
        </p:nvSpPr>
        <p:spPr bwMode="auto">
          <a:xfrm>
            <a:off x="6516688" y="4149725"/>
            <a:ext cx="2254250" cy="1582738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cxnSp>
        <p:nvCxnSpPr>
          <p:cNvPr id="15" name="Прямая со стрелкой 14"/>
          <p:cNvCxnSpPr>
            <a:endCxn id="18435" idx="2"/>
          </p:cNvCxnSpPr>
          <p:nvPr/>
        </p:nvCxnSpPr>
        <p:spPr>
          <a:xfrm>
            <a:off x="2987675" y="2816225"/>
            <a:ext cx="6477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8435" idx="6"/>
          </p:cNvCxnSpPr>
          <p:nvPr/>
        </p:nvCxnSpPr>
        <p:spPr>
          <a:xfrm>
            <a:off x="5940425" y="2816225"/>
            <a:ext cx="719138" cy="15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8437" idx="6"/>
          </p:cNvCxnSpPr>
          <p:nvPr/>
        </p:nvCxnSpPr>
        <p:spPr>
          <a:xfrm>
            <a:off x="2771775" y="4887913"/>
            <a:ext cx="68103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8438" idx="6"/>
            <a:endCxn id="18439" idx="2"/>
          </p:cNvCxnSpPr>
          <p:nvPr/>
        </p:nvCxnSpPr>
        <p:spPr>
          <a:xfrm>
            <a:off x="5940425" y="4905375"/>
            <a:ext cx="576263" cy="365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23850" y="750888"/>
            <a:ext cx="8496300" cy="489426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Активные формы методической работы позволяют: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максимально активизировать имеющиеся у педагога знания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создавать благоприятный климат в коллективе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обеспечить оптимальные условия для обмена опытом </a:t>
            </a: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Эффективность для педагога:</a:t>
            </a:r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положительный психологический климат в коллективе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заинтересованность педагогов в творчестве и инновациях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удовлетворенность педагогов собственной деятельностью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качественная организованная система повышения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квалификации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повышение высокого уровня профессиональной деятельности</a:t>
            </a:r>
          </a:p>
        </p:txBody>
      </p:sp>
    </p:spTree>
  </p:cSld>
  <p:clrMapOvr>
    <a:masterClrMapping/>
  </p:clrMapOvr>
  <p:transition spd="slow" advTm="10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im0111-05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5259" y="3006090"/>
            <a:ext cx="3741420" cy="2788920"/>
          </a:xfrm>
        </p:spPr>
      </p:pic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im0111-05-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32656"/>
            <a:ext cx="8568951" cy="6264696"/>
          </a:xfrm>
        </p:spPr>
      </p:pic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m0111-05-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332656"/>
            <a:ext cx="8892479" cy="6264696"/>
          </a:xfrm>
          <a:prstGeom prst="rect">
            <a:avLst/>
          </a:prstGeom>
          <a:ln/>
        </p:spPr>
      </p:pic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im0111-05-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1520" y="332656"/>
            <a:ext cx="8568951" cy="6696744"/>
          </a:xfrm>
          <a:prstGeom prst="rect">
            <a:avLst/>
          </a:prstGeom>
          <a:ln/>
        </p:spPr>
      </p:pic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1805</TotalTime>
  <Words>309</Words>
  <Application>Microsoft Office PowerPoint</Application>
  <PresentationFormat>Экран (4:3)</PresentationFormat>
  <Paragraphs>76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Совершенствование профессиональной компетентности педагога, его роль в повышении качества УВП (Педагогический совет).</vt:lpstr>
      <vt:lpstr> Скажи мне – и я забуду; Покажи мне – и я запомню; Дай сделать – и я пойму.                                   (китайская пословица)</vt:lpstr>
      <vt:lpstr> </vt:lpstr>
      <vt:lpstr> Структура воспитательно-образовательного процесса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PC</cp:lastModifiedBy>
  <cp:revision>141</cp:revision>
  <cp:lastPrinted>2011-04-07T06:29:44Z</cp:lastPrinted>
  <dcterms:created xsi:type="dcterms:W3CDTF">2011-02-17T07:02:42Z</dcterms:created>
  <dcterms:modified xsi:type="dcterms:W3CDTF">2019-11-24T16:46:32Z</dcterms:modified>
</cp:coreProperties>
</file>