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92" r:id="rId3"/>
    <p:sldId id="257" r:id="rId4"/>
    <p:sldId id="289" r:id="rId5"/>
    <p:sldId id="281" r:id="rId6"/>
    <p:sldId id="283" r:id="rId7"/>
    <p:sldId id="282" r:id="rId8"/>
    <p:sldId id="274" r:id="rId9"/>
    <p:sldId id="258" r:id="rId10"/>
    <p:sldId id="277" r:id="rId11"/>
    <p:sldId id="288" r:id="rId12"/>
    <p:sldId id="279" r:id="rId13"/>
    <p:sldId id="260" r:id="rId14"/>
    <p:sldId id="294" r:id="rId15"/>
    <p:sldId id="261" r:id="rId16"/>
    <p:sldId id="263" r:id="rId17"/>
    <p:sldId id="264" r:id="rId18"/>
    <p:sldId id="265" r:id="rId19"/>
    <p:sldId id="266" r:id="rId20"/>
    <p:sldId id="267" r:id="rId21"/>
    <p:sldId id="268" r:id="rId22"/>
    <p:sldId id="269" r:id="rId23"/>
    <p:sldId id="270" r:id="rId24"/>
    <p:sldId id="295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C51F"/>
    <a:srgbClr val="E7E21E"/>
    <a:srgbClr val="99273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BF926-F86F-40F9-A022-697BAAF8813B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498FB-4441-4DE4-91D9-1C2C58B4BB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BF926-F86F-40F9-A022-697BAAF8813B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498FB-4441-4DE4-91D9-1C2C58B4BB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BF926-F86F-40F9-A022-697BAAF8813B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498FB-4441-4DE4-91D9-1C2C58B4BB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BF926-F86F-40F9-A022-697BAAF8813B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498FB-4441-4DE4-91D9-1C2C58B4BB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BF926-F86F-40F9-A022-697BAAF8813B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498FB-4441-4DE4-91D9-1C2C58B4BB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BF926-F86F-40F9-A022-697BAAF8813B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498FB-4441-4DE4-91D9-1C2C58B4BB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BF926-F86F-40F9-A022-697BAAF8813B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498FB-4441-4DE4-91D9-1C2C58B4BB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BF926-F86F-40F9-A022-697BAAF8813B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498FB-4441-4DE4-91D9-1C2C58B4BB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BF926-F86F-40F9-A022-697BAAF8813B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498FB-4441-4DE4-91D9-1C2C58B4BB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BF926-F86F-40F9-A022-697BAAF8813B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498FB-4441-4DE4-91D9-1C2C58B4BB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BF926-F86F-40F9-A022-697BAAF8813B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51498FB-4441-4DE4-91D9-1C2C58B4BB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08BF926-F86F-40F9-A022-697BAAF8813B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51498FB-4441-4DE4-91D9-1C2C58B4BB6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14282" y="0"/>
            <a:ext cx="8643998" cy="71438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/>
              <a:t>Матрешка - символ народного творчества</a:t>
            </a:r>
            <a:endParaRPr lang="ru-RU" sz="3600" dirty="0"/>
          </a:p>
        </p:txBody>
      </p:sp>
      <p:pic>
        <p:nvPicPr>
          <p:cNvPr id="6" name="Рисунок 5" descr="matreshka_semenovskaya_15mest__enl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85786" y="818590"/>
            <a:ext cx="7643866" cy="603941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57158" y="0"/>
            <a:ext cx="8305800" cy="857272"/>
          </a:xfrm>
        </p:spPr>
        <p:txBody>
          <a:bodyPr/>
          <a:lstStyle/>
          <a:p>
            <a:pPr algn="ctr"/>
            <a:r>
              <a:rPr lang="ru-RU" b="1" dirty="0" smtClean="0"/>
              <a:t>Семеновская матрешка</a:t>
            </a:r>
            <a:endParaRPr lang="ru-RU" b="1" dirty="0"/>
          </a:p>
        </p:txBody>
      </p:sp>
      <p:pic>
        <p:nvPicPr>
          <p:cNvPr id="6" name="Содержимое 5" descr="27397.jpg"/>
          <p:cNvPicPr>
            <a:picLocks noGrp="1" noChangeAspect="1"/>
          </p:cNvPicPr>
          <p:nvPr>
            <p:ph idx="4294967295"/>
          </p:nvPr>
        </p:nvPicPr>
        <p:blipFill>
          <a:blip r:embed="rId2" cstate="screen"/>
          <a:stretch>
            <a:fillRect/>
          </a:stretch>
        </p:blipFill>
        <p:spPr>
          <a:xfrm>
            <a:off x="0" y="785813"/>
            <a:ext cx="8929688" cy="6072187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500042"/>
            <a:ext cx="7315224" cy="628632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/>
              <a:t>Семеновская матрешка</a:t>
            </a:r>
            <a:endParaRPr lang="ru-RU" sz="5400" dirty="0"/>
          </a:p>
        </p:txBody>
      </p:sp>
      <p:pic>
        <p:nvPicPr>
          <p:cNvPr id="4" name="Содержимое 3" descr="semenovskaya_matreshka_10_mest_26_smqj_enl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500562" y="1214422"/>
            <a:ext cx="4643438" cy="4572000"/>
          </a:xfrm>
        </p:spPr>
      </p:pic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642910" y="1714488"/>
            <a:ext cx="4243390" cy="4176722"/>
          </a:xfrm>
        </p:spPr>
        <p:txBody>
          <a:bodyPr>
            <a:normAutofit fontScale="85000" lnSpcReduction="20000"/>
          </a:bodyPr>
          <a:lstStyle/>
          <a:p>
            <a:pPr algn="ctr">
              <a:lnSpc>
                <a:spcPct val="90000"/>
              </a:lnSpc>
              <a:spcBef>
                <a:spcPts val="0"/>
              </a:spcBef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Семенов расположен</a:t>
            </a:r>
          </a:p>
          <a:p>
            <a:pPr algn="ctr">
              <a:lnSpc>
                <a:spcPct val="90000"/>
              </a:lnSpc>
              <a:spcBef>
                <a:spcPts val="0"/>
              </a:spcBef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 в Нижегородской области. </a:t>
            </a:r>
          </a:p>
          <a:p>
            <a:pPr algn="ctr">
              <a:lnSpc>
                <a:spcPct val="90000"/>
              </a:lnSpc>
              <a:spcBef>
                <a:spcPts val="0"/>
              </a:spcBef>
            </a:pPr>
            <a:endParaRPr lang="ru-RU" sz="2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lnSpc>
                <a:spcPct val="90000"/>
              </a:lnSpc>
              <a:spcBef>
                <a:spcPts val="0"/>
              </a:spcBef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Здесь матрешки делают </a:t>
            </a:r>
          </a:p>
          <a:p>
            <a:pPr algn="ctr">
              <a:lnSpc>
                <a:spcPct val="90000"/>
              </a:lnSpc>
              <a:spcBef>
                <a:spcPts val="0"/>
              </a:spcBef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 в соответствии с местными традициями — оставляют больше не закрашенного дерева, расписывают анилиновыми красками, а потом лакируют.</a:t>
            </a:r>
          </a:p>
          <a:p>
            <a:pPr algn="ctr">
              <a:lnSpc>
                <a:spcPct val="90000"/>
              </a:lnSpc>
              <a:spcBef>
                <a:spcPts val="0"/>
              </a:spcBef>
            </a:pPr>
            <a:endParaRPr lang="ru-RU" sz="2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lnSpc>
                <a:spcPct val="90000"/>
              </a:lnSpc>
              <a:spcBef>
                <a:spcPts val="0"/>
              </a:spcBef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Используют в  основном три цвета — красный, синий и желтый.</a:t>
            </a:r>
          </a:p>
          <a:p>
            <a:pPr algn="ctr">
              <a:lnSpc>
                <a:spcPct val="90000"/>
              </a:lnSpc>
              <a:spcBef>
                <a:spcPts val="0"/>
              </a:spcBef>
            </a:pPr>
            <a:endParaRPr lang="ru-RU" sz="2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lnSpc>
                <a:spcPct val="90000"/>
              </a:lnSpc>
              <a:spcBef>
                <a:spcPts val="0"/>
              </a:spcBef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Цветовое решение закрепляется в самом крупном цветке фартука. Его по давней традиции пишут чуть справа.</a:t>
            </a:r>
          </a:p>
          <a:p>
            <a:pPr>
              <a:lnSpc>
                <a:spcPct val="90000"/>
              </a:lnSpc>
            </a:pP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571472" y="0"/>
            <a:ext cx="8305800" cy="85723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Полхов-майданская матрешка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9" name="Содержимое 8" descr="a9dcebe502755f5f15d1965485e51986.jpg"/>
          <p:cNvPicPr>
            <a:picLocks noGrp="1" noChangeAspect="1"/>
          </p:cNvPicPr>
          <p:nvPr>
            <p:ph idx="4294967295"/>
          </p:nvPr>
        </p:nvPicPr>
        <p:blipFill>
          <a:blip r:embed="rId2" cstate="screen"/>
          <a:stretch>
            <a:fillRect/>
          </a:stretch>
        </p:blipFill>
        <p:spPr>
          <a:xfrm>
            <a:off x="785813" y="806450"/>
            <a:ext cx="8358187" cy="6051550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_703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214810" y="642918"/>
            <a:ext cx="4429138" cy="5905518"/>
          </a:xfrm>
          <a:prstGeom prst="rect">
            <a:avLst/>
          </a:prstGeom>
          <a:ln w="38100">
            <a:solidFill>
              <a:srgbClr val="992737"/>
            </a:solidFill>
          </a:ln>
          <a:effectLst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1472" y="642918"/>
            <a:ext cx="3400420" cy="5715040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/>
              <a:t>Полхов Майдан расположен в Вознесенском районе Нижегородской области. </a:t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Главные цвета этой матрешки – зеленый, синий, малиновый, желтый. </a:t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Главный элемент росписи - цветок шиповника – символ любви, материнства.</a:t>
            </a:r>
            <a:endParaRPr lang="ru-RU" sz="2800" b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IMG_7058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15008" y="714356"/>
            <a:ext cx="2976554" cy="54292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/>
              <a:t>Матрёшки </a:t>
            </a:r>
            <a:br>
              <a:rPr lang="ru-RU" sz="2400" b="1" dirty="0" smtClean="0"/>
            </a:br>
            <a:r>
              <a:rPr lang="ru-RU" sz="2400" b="1" dirty="0" smtClean="0"/>
              <a:t>с выжиганием по дереву</a:t>
            </a:r>
            <a:br>
              <a:rPr lang="ru-RU" sz="2400" b="1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200" b="1" dirty="0" smtClean="0">
                <a:latin typeface="Arial Narrow" pitchFamily="34" charset="0"/>
              </a:rPr>
              <a:t>уникальны своей техникой. </a:t>
            </a:r>
            <a:br>
              <a:rPr lang="ru-RU" sz="2200" b="1" dirty="0" smtClean="0">
                <a:latin typeface="Arial Narrow" pitchFamily="34" charset="0"/>
              </a:rPr>
            </a:br>
            <a:r>
              <a:rPr lang="ru-RU" sz="2200" b="1" dirty="0" smtClean="0">
                <a:latin typeface="Arial Narrow" pitchFamily="34" charset="0"/>
              </a:rPr>
              <a:t>Контуры замысловатых узоров и растительных орнаментов, а иногда даже архитектурных памятников, выжигаются с помощью специальных инструментов. </a:t>
            </a:r>
            <a:br>
              <a:rPr lang="ru-RU" sz="2200" b="1" dirty="0" smtClean="0">
                <a:latin typeface="Arial Narrow" pitchFamily="34" charset="0"/>
              </a:rPr>
            </a:br>
            <a:r>
              <a:rPr lang="ru-RU" sz="2200" b="1" dirty="0" smtClean="0">
                <a:latin typeface="Arial Narrow" pitchFamily="34" charset="0"/>
              </a:rPr>
              <a:t/>
            </a:r>
            <a:br>
              <a:rPr lang="ru-RU" sz="2200" b="1" dirty="0" smtClean="0">
                <a:latin typeface="Arial Narrow" pitchFamily="34" charset="0"/>
              </a:rPr>
            </a:br>
            <a:r>
              <a:rPr lang="ru-RU" sz="2200" b="1" dirty="0" smtClean="0">
                <a:latin typeface="Arial Narrow" pitchFamily="34" charset="0"/>
              </a:rPr>
              <a:t>Плоскости и лица прокрашиваются, что помогает привнести в произведение рельефность и особую выразительность</a:t>
            </a:r>
            <a:endParaRPr lang="ru-RU" sz="2200" b="1" dirty="0">
              <a:latin typeface="Arial Narrow" pitchFamily="34" charset="0"/>
            </a:endParaRPr>
          </a:p>
        </p:txBody>
      </p:sp>
      <p:pic>
        <p:nvPicPr>
          <p:cNvPr id="6" name="Рисунок 5" descr="IMG_704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14348" y="857232"/>
            <a:ext cx="4214842" cy="5619789"/>
          </a:xfrm>
          <a:prstGeom prst="rect">
            <a:avLst/>
          </a:prstGeom>
          <a:ln w="38100">
            <a:solidFill>
              <a:schemeClr val="bg1">
                <a:lumMod val="50000"/>
              </a:schemeClr>
            </a:solidFill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143504" y="1142984"/>
            <a:ext cx="3476620" cy="493949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/>
              <a:t>Полхов-майданская матрешка-футляр</a:t>
            </a:r>
            <a:br>
              <a:rPr lang="ru-RU" sz="3600" b="1" dirty="0" smtClean="0"/>
            </a:br>
            <a:r>
              <a:rPr lang="ru-RU" sz="3600" b="1" dirty="0" smtClean="0"/>
              <a:t> в Вознесенском историко-краеведческом музее.</a:t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Ее рост-112 см.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6" name="Рисунок 5" descr="IMG_708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42910" y="785794"/>
            <a:ext cx="4331506" cy="5775342"/>
          </a:xfrm>
          <a:prstGeom prst="rect">
            <a:avLst/>
          </a:prstGeom>
          <a:ln w="28575">
            <a:solidFill>
              <a:srgbClr val="0070C0"/>
            </a:solidFill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G_704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28596" y="857232"/>
            <a:ext cx="4322000" cy="5762666"/>
          </a:xfrm>
          <a:prstGeom prst="rect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214942" y="785794"/>
            <a:ext cx="3619496" cy="5286412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Сказки А.С.Пушкина</a:t>
            </a:r>
            <a:r>
              <a:rPr lang="ru-RU" sz="1100" b="1" dirty="0" smtClean="0"/>
              <a:t/>
            </a:r>
            <a:br>
              <a:rPr lang="ru-RU" sz="11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2400" b="1" dirty="0" smtClean="0"/>
              <a:t>«Три девицы под окном пряли поздно вечерком…»</a:t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«Бьется лебедь средь зыбей,</a:t>
            </a:r>
            <a:br>
              <a:rPr lang="ru-RU" sz="2400" b="1" dirty="0" smtClean="0"/>
            </a:br>
            <a:r>
              <a:rPr lang="ru-RU" sz="2400" b="1" dirty="0" smtClean="0"/>
              <a:t>Коршун носится над ней»</a:t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«…И очутятся на бреге,</a:t>
            </a:r>
            <a:br>
              <a:rPr lang="ru-RU" sz="2400" b="1" dirty="0" smtClean="0"/>
            </a:br>
            <a:r>
              <a:rPr lang="ru-RU" sz="2400" b="1" dirty="0" smtClean="0"/>
              <a:t>В чешуе, как жар горя,</a:t>
            </a:r>
            <a:br>
              <a:rPr lang="ru-RU" sz="2400" b="1" dirty="0" smtClean="0"/>
            </a:br>
            <a:r>
              <a:rPr lang="ru-RU" sz="2400" b="1" dirty="0" smtClean="0"/>
              <a:t>Тридцать три богатыря,</a:t>
            </a:r>
            <a:br>
              <a:rPr lang="ru-RU" sz="2400" b="1" dirty="0" smtClean="0"/>
            </a:br>
            <a:r>
              <a:rPr lang="ru-RU" sz="2400" b="1" dirty="0" smtClean="0"/>
              <a:t>Все красавцы удалые,</a:t>
            </a:r>
            <a:br>
              <a:rPr lang="ru-RU" sz="2400" b="1" dirty="0" smtClean="0"/>
            </a:br>
            <a:r>
              <a:rPr lang="ru-RU" sz="2400" b="1" dirty="0" smtClean="0"/>
              <a:t>Великаны молодые,</a:t>
            </a:r>
            <a:br>
              <a:rPr lang="ru-RU" sz="2400" b="1" dirty="0" smtClean="0"/>
            </a:br>
            <a:r>
              <a:rPr lang="ru-RU" sz="2400" b="1" dirty="0" smtClean="0"/>
              <a:t>Все равны, как на подбор,</a:t>
            </a:r>
            <a:br>
              <a:rPr lang="ru-RU" sz="2400" b="1" dirty="0" smtClean="0"/>
            </a:br>
            <a:r>
              <a:rPr lang="ru-RU" sz="2400" b="1" dirty="0" smtClean="0"/>
              <a:t>С ними дядька Черномор.»</a:t>
            </a:r>
            <a:endParaRPr lang="ru-RU" sz="2400" b="1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_706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53b93ff17c70ef4a0d7fcac8c6z9--russkij-stil-matreshka-zimnij-vecher-5-mest.jpg"/>
          <p:cNvPicPr/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1142976" y="857232"/>
            <a:ext cx="6000750" cy="57404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0"/>
            <a:ext cx="8305800" cy="642942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Фантазии  современных  художников  нет  границ.</a:t>
            </a:r>
            <a:endParaRPr lang="ru-RU" sz="28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85728"/>
            <a:ext cx="8305800" cy="785818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Русская матрёшка – наша гордость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moya-rossiya_sochi_b(14)__d443kd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032678"/>
            <a:ext cx="9144000" cy="5825322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-214338"/>
            <a:ext cx="8305800" cy="15716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>
                <a:solidFill>
                  <a:srgbClr val="7030A0"/>
                </a:solidFill>
              </a:rPr>
              <a:t>У каждого художника свои собственные авторские приёмы, цветовая гамма, настроения, темы. </a:t>
            </a:r>
            <a:r>
              <a:rPr lang="ru-RU" sz="3100" dirty="0" smtClean="0">
                <a:solidFill>
                  <a:srgbClr val="7030A0"/>
                </a:solidFill>
              </a:rPr>
              <a:t/>
            </a:r>
            <a:br>
              <a:rPr lang="ru-RU" sz="3100" dirty="0" smtClean="0">
                <a:solidFill>
                  <a:srgbClr val="7030A0"/>
                </a:solidFill>
              </a:rPr>
            </a:br>
            <a:endParaRPr lang="ru-RU" sz="3100" dirty="0">
              <a:solidFill>
                <a:srgbClr val="7030A0"/>
              </a:solidFill>
            </a:endParaRPr>
          </a:p>
        </p:txBody>
      </p:sp>
      <p:pic>
        <p:nvPicPr>
          <p:cNvPr id="3" name="Рисунок 2" descr="676a53daf56d90d929a54e17fdd9295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571604" y="1000108"/>
            <a:ext cx="6500858" cy="5629743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14348" y="1428736"/>
            <a:ext cx="3429024" cy="4926652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4" name="Рисунок 3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57752" y="1428736"/>
            <a:ext cx="3857652" cy="4929222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1472" y="1285860"/>
            <a:ext cx="3610716" cy="4838700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4" name="Рисунок 3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43504" y="1285860"/>
            <a:ext cx="3357586" cy="4786346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85786" y="1357298"/>
            <a:ext cx="3214710" cy="5041904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3" name="Рисунок 2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43504" y="1357298"/>
            <a:ext cx="3286148" cy="5000660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ello_html_33806978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429256" y="357166"/>
            <a:ext cx="3476620" cy="2214578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С секретом игрушка</a:t>
            </a:r>
            <a:br>
              <a:rPr lang="ru-RU" sz="27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</a:br>
            <a:r>
              <a:rPr lang="ru-RU" sz="27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Нам всем интересна.</a:t>
            </a:r>
            <a:br>
              <a:rPr lang="ru-RU" sz="27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</a:br>
            <a:r>
              <a:rPr lang="ru-RU" sz="27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Открылась матрёшка,</a:t>
            </a:r>
            <a:br>
              <a:rPr lang="ru-RU" sz="27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</a:br>
            <a:r>
              <a:rPr lang="ru-RU" sz="27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За ней все семейство 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/>
            </a:r>
            <a:b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</a:br>
            <a:endParaRPr lang="ru-RU" b="1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214290"/>
            <a:ext cx="8305800" cy="64294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Загорская матрешка</a:t>
            </a:r>
            <a:endParaRPr lang="ru-RU" b="1" dirty="0"/>
          </a:p>
        </p:txBody>
      </p:sp>
      <p:pic>
        <p:nvPicPr>
          <p:cNvPr id="6" name="Рисунок 5" descr="DhJClePSMe63wSaiPJJ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28596" y="1000108"/>
            <a:ext cx="8388480" cy="559931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0800000" flipV="1">
            <a:off x="6429388" y="3357562"/>
            <a:ext cx="2500330" cy="2928958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FFC000"/>
                </a:solidFill>
                <a:effectLst/>
              </a:rPr>
              <a:t>Деревянные, расписные пасхальные яйца – «</a:t>
            </a:r>
            <a:r>
              <a:rPr lang="ru-RU" sz="3200" dirty="0" err="1" smtClean="0">
                <a:solidFill>
                  <a:srgbClr val="FFC000"/>
                </a:solidFill>
                <a:effectLst/>
              </a:rPr>
              <a:t>писанки</a:t>
            </a:r>
            <a:r>
              <a:rPr lang="ru-RU" sz="3200" dirty="0" smtClean="0">
                <a:solidFill>
                  <a:srgbClr val="FFC000"/>
                </a:solidFill>
                <a:effectLst/>
              </a:rPr>
              <a:t>»</a:t>
            </a:r>
            <a:endParaRPr lang="ru-RU" sz="3200" dirty="0">
              <a:solidFill>
                <a:srgbClr val="FFC000"/>
              </a:solidFill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642918"/>
            <a:ext cx="2109774" cy="1857388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FFC000"/>
                </a:solidFill>
                <a:latin typeface="+mj-lt"/>
              </a:rPr>
              <a:t>Японская кукла «дарума»</a:t>
            </a:r>
            <a:endParaRPr lang="ru-RU" sz="3200" b="1" dirty="0">
              <a:solidFill>
                <a:srgbClr val="FFC000"/>
              </a:solidFill>
              <a:latin typeface="+mj-lt"/>
            </a:endParaRPr>
          </a:p>
        </p:txBody>
      </p:sp>
      <p:pic>
        <p:nvPicPr>
          <p:cNvPr id="6" name="Рисунок 5" descr="hello_html_m560a163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000364" y="428604"/>
            <a:ext cx="5947122" cy="2928958"/>
          </a:xfrm>
          <a:prstGeom prst="rect">
            <a:avLst/>
          </a:prstGeom>
          <a:ln w="28575">
            <a:solidFill>
              <a:srgbClr val="0070C0"/>
            </a:solidFill>
          </a:ln>
        </p:spPr>
      </p:pic>
      <p:pic>
        <p:nvPicPr>
          <p:cNvPr id="8" name="Рисунок 7" descr="43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28596" y="3143248"/>
            <a:ext cx="5572164" cy="3369418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hello_html_m38c47b2d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_707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0800000" flipV="1">
            <a:off x="5500694" y="3857628"/>
            <a:ext cx="3357586" cy="278608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dirty="0" smtClean="0">
                <a:solidFill>
                  <a:srgbClr val="FFC000"/>
                </a:solidFill>
                <a:effectLst/>
                <a:latin typeface="Times New Roman" pitchFamily="18" charset="0"/>
                <a:cs typeface="Times New Roman" pitchFamily="18" charset="0"/>
              </a:rPr>
              <a:t>Матрешка</a:t>
            </a:r>
            <a:br>
              <a:rPr lang="ru-RU" sz="2700" dirty="0" smtClean="0">
                <a:solidFill>
                  <a:srgbClr val="FFC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FFC000"/>
                </a:solidFill>
                <a:effectLst/>
                <a:latin typeface="Times New Roman" pitchFamily="18" charset="0"/>
                <a:cs typeface="Times New Roman" pitchFamily="18" charset="0"/>
              </a:rPr>
              <a:t> олицетворяла собой идею русской красоты – народная женщина, мать семейства, излучающая здоровье и счастье</a:t>
            </a:r>
            <a:r>
              <a:rPr lang="ru-RU" sz="2700" dirty="0" smtClean="0">
                <a:solidFill>
                  <a:srgbClr val="FFC000"/>
                </a:solidFill>
                <a:effectLst/>
              </a:rPr>
              <a:t>.</a:t>
            </a:r>
            <a:r>
              <a:rPr lang="ru-RU" sz="1100" dirty="0" smtClean="0">
                <a:solidFill>
                  <a:srgbClr val="FFC000"/>
                </a:solidFill>
              </a:rPr>
              <a:t/>
            </a:r>
            <a:br>
              <a:rPr lang="ru-RU" sz="1100" dirty="0" smtClean="0">
                <a:solidFill>
                  <a:srgbClr val="FFC000"/>
                </a:solidFill>
              </a:rPr>
            </a:br>
            <a:endParaRPr lang="ru-RU" sz="1100" dirty="0">
              <a:solidFill>
                <a:srgbClr val="FFC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10800000" flipV="1">
            <a:off x="285720" y="500042"/>
            <a:ext cx="3643338" cy="2143140"/>
          </a:xfrm>
        </p:spPr>
        <p:txBody>
          <a:bodyPr>
            <a:normAutofit fontScale="92500"/>
          </a:bodyPr>
          <a:lstStyle/>
          <a:p>
            <a:pPr algn="ctr"/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Расписывать матрешку начинают с лица. </a:t>
            </a:r>
          </a:p>
          <a:p>
            <a:pPr algn="ctr"/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Оно у красавицы мягкое, круглое</a:t>
            </a:r>
          </a:p>
          <a:p>
            <a:pPr algn="ctr"/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с румянцем и улыбкой. </a:t>
            </a:r>
            <a:endParaRPr lang="ru-RU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0010-018-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286248" y="214290"/>
            <a:ext cx="4595842" cy="3464558"/>
          </a:xfrm>
          <a:prstGeom prst="rect">
            <a:avLst/>
          </a:prstGeom>
          <a:ln w="28575">
            <a:solidFill>
              <a:srgbClr val="002060"/>
            </a:solidFill>
          </a:ln>
        </p:spPr>
      </p:pic>
      <p:pic>
        <p:nvPicPr>
          <p:cNvPr id="6" name="Рисунок 5" descr="s9952038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85720" y="2857496"/>
            <a:ext cx="5048285" cy="3786214"/>
          </a:xfrm>
          <a:prstGeom prst="rect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m6c9090fb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272</TotalTime>
  <Words>117</Words>
  <Application>Microsoft Office PowerPoint</Application>
  <PresentationFormat>Экран (4:3)</PresentationFormat>
  <Paragraphs>28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Поток</vt:lpstr>
      <vt:lpstr>Матрешка - символ народного творчества</vt:lpstr>
      <vt:lpstr>Русская матрёшка – наша гордость</vt:lpstr>
      <vt:lpstr>С секретом игрушка Нам всем интересна. Открылась матрёшка, За ней все семейство   </vt:lpstr>
      <vt:lpstr>Загорская матрешка</vt:lpstr>
      <vt:lpstr>Деревянные, расписные пасхальные яйца – «писанки»</vt:lpstr>
      <vt:lpstr>Слайд 6</vt:lpstr>
      <vt:lpstr>Слайд 7</vt:lpstr>
      <vt:lpstr>Матрешка  олицетворяла собой идею русской красоты – народная женщина, мать семейства, излучающая здоровье и счастье. </vt:lpstr>
      <vt:lpstr>Слайд 9</vt:lpstr>
      <vt:lpstr>Семеновская матрешка</vt:lpstr>
      <vt:lpstr>Семеновская матрешка</vt:lpstr>
      <vt:lpstr>Полхов-майданская матрешка</vt:lpstr>
      <vt:lpstr>Полхов Майдан расположен в Вознесенском районе Нижегородской области.   Главные цвета этой матрешки – зеленый, синий, малиновый, желтый.   Главный элемент росписи - цветок шиповника – символ любви, материнства.</vt:lpstr>
      <vt:lpstr>Слайд 14</vt:lpstr>
      <vt:lpstr>Матрёшки  с выжиганием по дереву  уникальны своей техникой.  Контуры замысловатых узоров и растительных орнаментов, а иногда даже архитектурных памятников, выжигаются с помощью специальных инструментов.   Плоскости и лица прокрашиваются, что помогает привнести в произведение рельефность и особую выразительность</vt:lpstr>
      <vt:lpstr>Полхов-майданская матрешка-футляр  в Вознесенском историко-краеведческом музее.  Ее рост-112 см. </vt:lpstr>
      <vt:lpstr>Сказки А.С.Пушкина  «Три девицы под окном пряли поздно вечерком…»  «Бьется лебедь средь зыбей, Коршун носится над ней»  «…И очутятся на бреге, В чешуе, как жар горя, Тридцать три богатыря, Все красавцы удалые, Великаны молодые, Все равны, как на подбор, С ними дядька Черномор.»</vt:lpstr>
      <vt:lpstr>Слайд 18</vt:lpstr>
      <vt:lpstr>Фантазии  современных  художников  нет  границ.</vt:lpstr>
      <vt:lpstr> У каждого художника свои собственные авторские приёмы, цветовая гамма, настроения, темы.  </vt:lpstr>
      <vt:lpstr>Слайд 21</vt:lpstr>
      <vt:lpstr>Слайд 22</vt:lpstr>
      <vt:lpstr>Слайд 23</vt:lpstr>
      <vt:lpstr>Слайд 24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52</cp:revision>
  <dcterms:created xsi:type="dcterms:W3CDTF">2019-11-16T14:50:34Z</dcterms:created>
  <dcterms:modified xsi:type="dcterms:W3CDTF">2019-11-24T11:22:32Z</dcterms:modified>
</cp:coreProperties>
</file>