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44" r:id="rId1"/>
  </p:sldMasterIdLst>
  <p:notesMasterIdLst>
    <p:notesMasterId r:id="rId28"/>
  </p:notesMasterIdLst>
  <p:sldIdLst>
    <p:sldId id="262" r:id="rId2"/>
    <p:sldId id="263" r:id="rId3"/>
    <p:sldId id="264" r:id="rId4"/>
    <p:sldId id="265" r:id="rId5"/>
    <p:sldId id="268" r:id="rId6"/>
    <p:sldId id="272" r:id="rId7"/>
    <p:sldId id="267" r:id="rId8"/>
    <p:sldId id="271" r:id="rId9"/>
    <p:sldId id="276" r:id="rId10"/>
    <p:sldId id="269" r:id="rId11"/>
    <p:sldId id="282" r:id="rId12"/>
    <p:sldId id="280" r:id="rId13"/>
    <p:sldId id="288" r:id="rId14"/>
    <p:sldId id="287" r:id="rId15"/>
    <p:sldId id="289" r:id="rId16"/>
    <p:sldId id="274" r:id="rId17"/>
    <p:sldId id="285" r:id="rId18"/>
    <p:sldId id="283" r:id="rId19"/>
    <p:sldId id="279" r:id="rId20"/>
    <p:sldId id="277" r:id="rId21"/>
    <p:sldId id="278" r:id="rId22"/>
    <p:sldId id="260" r:id="rId23"/>
    <p:sldId id="270" r:id="rId24"/>
    <p:sldId id="275" r:id="rId25"/>
    <p:sldId id="290" r:id="rId26"/>
    <p:sldId id="28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6130" autoAdjust="0"/>
    <p:restoredTop sz="94660"/>
  </p:normalViewPr>
  <p:slideViewPr>
    <p:cSldViewPr>
      <p:cViewPr varScale="1">
        <p:scale>
          <a:sx n="86" d="100"/>
          <a:sy n="86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091BF6-BF22-4B97-A3F0-3C17DE48BD7B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7B80C7-B005-4B1B-9288-7AD5442E3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Экскурсия</a:t>
            </a:r>
            <a:r>
              <a:rPr lang="ru-RU" baseline="0" dirty="0" smtClean="0"/>
              <a:t> в кабинет медсестры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80C7-B005-4B1B-9288-7AD5442E315C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Уметь слушать больного.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80C7-B005-4B1B-9288-7AD5442E315C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Измерять рост.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80C7-B005-4B1B-9288-7AD5442E315C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Учить вести разговор</a:t>
            </a:r>
            <a:r>
              <a:rPr lang="ru-RU" baseline="0" dirty="0" smtClean="0"/>
              <a:t> в аптеке.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80C7-B005-4B1B-9288-7AD5442E315C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482C084-4410-4769-B455-5319B2A2F341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128D512-4C07-42C9-82FE-C98784133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82C084-4410-4769-B455-5319B2A2F341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28D512-4C07-42C9-82FE-C98784133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482C084-4410-4769-B455-5319B2A2F341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128D512-4C07-42C9-82FE-C98784133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82C084-4410-4769-B455-5319B2A2F341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28D512-4C07-42C9-82FE-C98784133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482C084-4410-4769-B455-5319B2A2F341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128D512-4C07-42C9-82FE-C98784133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82C084-4410-4769-B455-5319B2A2F341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28D512-4C07-42C9-82FE-C98784133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82C084-4410-4769-B455-5319B2A2F341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28D512-4C07-42C9-82FE-C98784133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82C084-4410-4769-B455-5319B2A2F341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28D512-4C07-42C9-82FE-C98784133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482C084-4410-4769-B455-5319B2A2F341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28D512-4C07-42C9-82FE-C98784133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82C084-4410-4769-B455-5319B2A2F341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28D512-4C07-42C9-82FE-C98784133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82C084-4410-4769-B455-5319B2A2F341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28D512-4C07-42C9-82FE-C98784133F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482C084-4410-4769-B455-5319B2A2F341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128D512-4C07-42C9-82FE-C98784133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K:\&#1055;&#1088;&#1077;&#1079;&#1077;&#1085;&#1090;&#1072;&#1094;&#1080;&#1103;\&#1052;&#1091;&#1079;&#1099;&#1082;&#1072;%20&#1073;&#1077;&#1079;%20&#1089;&#1083;&#1086;&#1074;%20-%20&#1044;&#1077;&#1090;&#1089;&#1082;&#1072;&#1103;%20&#1082;&#1083;&#1072;&#1089;&#1089;&#1080;&#1082;&#1072;%20-%20&#1090;&#1088;&#1077;&#1082;%204%20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pandia.ru/text/category/vidi_deyatelmznosti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1\&#1056;&#1072;&#1073;&#1086;&#1095;&#1080;&#1081;%20&#1089;&#1090;&#1086;&#1083;\&#1052;&#1091;&#1079;&#1099;&#1082;&#1072;%20&#1073;&#1077;&#1079;%20&#1089;&#1083;&#1086;&#1074;%20-%20&#1044;&#1077;&#1090;&#1089;&#1082;&#1072;&#1103;%20&#1082;&#1083;&#1072;&#1089;&#1089;&#1080;&#1082;&#1072;%20-%20&#1090;&#1088;&#1077;&#1082;%204%20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357158" y="642918"/>
            <a:ext cx="7358114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Муниципальное бюджетное дошкольное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о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бразовательное </a:t>
            </a: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учреждение детский сад</a:t>
            </a:r>
            <a:endParaRPr lang="ru-RU" sz="3600" b="1" dirty="0">
              <a:solidFill>
                <a:srgbClr val="FFFF00"/>
              </a:solidFill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общеразвивающего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вида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ела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Нижнетроицкий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муниципального района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Туймазинский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район Республики Башкортостан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FFFF00"/>
                </a:solidFill>
                <a:latin typeface="Monotype Corsiva" pitchFamily="66" charset="0"/>
                <a:cs typeface="Arial" pitchFamily="34" charset="0"/>
              </a:rPr>
              <a:t>2015год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Музыка без слов - Детская классика - трек 4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358082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8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7572428" cy="457203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cap="none" dirty="0" smtClean="0">
                <a:solidFill>
                  <a:srgbClr val="FFFF00"/>
                </a:solidFill>
                <a:latin typeface="Monotype Corsiva" pitchFamily="66" charset="0"/>
              </a:rPr>
              <a:t>1 этап – поисковый. </a:t>
            </a:r>
            <a:br>
              <a:rPr lang="ru-RU" sz="5400" cap="none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5400" cap="none" dirty="0" smtClean="0">
                <a:solidFill>
                  <a:srgbClr val="FFFF00"/>
                </a:solidFill>
                <a:latin typeface="Monotype Corsiva" pitchFamily="66" charset="0"/>
              </a:rPr>
              <a:t>Воспитатель формирует проблему.</a:t>
            </a:r>
            <a:br>
              <a:rPr lang="ru-RU" sz="5400" cap="none" dirty="0" smtClean="0">
                <a:solidFill>
                  <a:srgbClr val="FFFF00"/>
                </a:solidFill>
                <a:latin typeface="Monotype Corsiva" pitchFamily="66" charset="0"/>
              </a:rPr>
            </a:br>
            <a:endParaRPr lang="ru-RU" sz="5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268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7157" y="642918"/>
            <a:ext cx="7429553" cy="5665807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269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28597" y="428604"/>
            <a:ext cx="7429551" cy="5880121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857232"/>
            <a:ext cx="7242048" cy="4286280"/>
          </a:xfrm>
        </p:spPr>
        <p:txBody>
          <a:bodyPr>
            <a:noAutofit/>
          </a:bodyPr>
          <a:lstStyle/>
          <a:p>
            <a:pPr algn="ctr"/>
            <a:r>
              <a:rPr lang="ru-RU" sz="6000" cap="none" dirty="0" smtClean="0">
                <a:solidFill>
                  <a:srgbClr val="FFFF00"/>
                </a:solidFill>
                <a:latin typeface="Monotype Corsiva" pitchFamily="66" charset="0"/>
              </a:rPr>
              <a:t>2 этап – аналитический.</a:t>
            </a:r>
            <a:br>
              <a:rPr lang="ru-RU" sz="6000" cap="none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6000" cap="none" dirty="0" smtClean="0">
                <a:solidFill>
                  <a:srgbClr val="FFFF00"/>
                </a:solidFill>
                <a:latin typeface="Monotype Corsiva" pitchFamily="66" charset="0"/>
              </a:rPr>
              <a:t> Подводит к решению задач.</a:t>
            </a:r>
            <a:endParaRPr lang="ru-RU" sz="6000" cap="none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нирование00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928670"/>
            <a:ext cx="7500990" cy="535785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966348"/>
          </a:xfrm>
        </p:spPr>
        <p:txBody>
          <a:bodyPr>
            <a:normAutofit/>
          </a:bodyPr>
          <a:lstStyle/>
          <a:p>
            <a:pPr algn="ctr"/>
            <a:r>
              <a:rPr lang="ru-RU" sz="6000" cap="none" dirty="0" smtClean="0">
                <a:solidFill>
                  <a:srgbClr val="FFFF00"/>
                </a:solidFill>
                <a:latin typeface="Monotype Corsiva" pitchFamily="66" charset="0"/>
              </a:rPr>
              <a:t>3 </a:t>
            </a:r>
            <a:r>
              <a:rPr lang="ru-RU" sz="6000" cap="none" dirty="0" err="1" smtClean="0">
                <a:solidFill>
                  <a:srgbClr val="FFFF00"/>
                </a:solidFill>
                <a:latin typeface="Monotype Corsiva" pitchFamily="66" charset="0"/>
              </a:rPr>
              <a:t>этап-практический</a:t>
            </a:r>
            <a:r>
              <a:rPr lang="ru-RU" sz="6000" cap="none" dirty="0" smtClean="0">
                <a:solidFill>
                  <a:srgbClr val="FFFF00"/>
                </a:solidFill>
                <a:latin typeface="Monotype Corsiva" pitchFamily="66" charset="0"/>
              </a:rPr>
              <a:t>.</a:t>
            </a:r>
            <a:br>
              <a:rPr lang="ru-RU" sz="6000" cap="none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6000" cap="none" dirty="0" smtClean="0">
                <a:solidFill>
                  <a:srgbClr val="FFFF00"/>
                </a:solidFill>
                <a:latin typeface="Monotype Corsiva" pitchFamily="66" charset="0"/>
              </a:rPr>
              <a:t>Воспитатель организует работу над проектом.</a:t>
            </a:r>
            <a:endParaRPr lang="ru-RU" sz="6000" cap="none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cap="none" dirty="0" smtClean="0">
                <a:solidFill>
                  <a:srgbClr val="FFFF00"/>
                </a:solidFill>
                <a:latin typeface="Monotype Corsiva" pitchFamily="66" charset="0"/>
              </a:rPr>
              <a:t>Экскурсия в кабинет медсестры</a:t>
            </a:r>
            <a:endParaRPr lang="ru-RU" sz="4800" cap="none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SAM_2661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714348" y="1643050"/>
            <a:ext cx="6786610" cy="48084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268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00034" y="785794"/>
            <a:ext cx="7215238" cy="5522931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AM_268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0" y="642918"/>
            <a:ext cx="7358114" cy="571504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270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00034" y="714356"/>
            <a:ext cx="7286676" cy="5665807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4900" cap="none" dirty="0" smtClean="0">
                <a:solidFill>
                  <a:srgbClr val="FFFF00"/>
                </a:solidFill>
                <a:latin typeface="Monotype Corsiva" pitchFamily="66" charset="0"/>
              </a:rPr>
              <a:t>Младшая группа  </a:t>
            </a:r>
            <a:br>
              <a:rPr lang="ru-RU" sz="4900" cap="none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4900" cap="none" dirty="0" smtClean="0">
                <a:solidFill>
                  <a:srgbClr val="FFFF00"/>
                </a:solidFill>
                <a:latin typeface="Monotype Corsiva" pitchFamily="66" charset="0"/>
              </a:rPr>
              <a:t>проект сюжетно –ролевой игры. </a:t>
            </a:r>
            <a:endParaRPr lang="ru-RU" sz="4900" dirty="0">
              <a:latin typeface="Monotype Corsiva" pitchFamily="66" charset="0"/>
            </a:endParaRPr>
          </a:p>
        </p:txBody>
      </p:sp>
      <p:pic>
        <p:nvPicPr>
          <p:cNvPr id="4" name="Содержимое 3" descr="доктор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662509"/>
            <a:ext cx="3521075" cy="4401344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Помогите,</a:t>
            </a:r>
          </a:p>
          <a:p>
            <a:pPr algn="ctr">
              <a:buNone/>
            </a:pPr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доктор ,</a:t>
            </a:r>
          </a:p>
          <a:p>
            <a:pPr algn="ctr">
              <a:buNone/>
            </a:pPr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нам!</a:t>
            </a:r>
            <a:endParaRPr lang="ru-RU" sz="5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0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AM_27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7159" y="500042"/>
            <a:ext cx="7429552" cy="5808683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270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0" y="571480"/>
            <a:ext cx="7500990" cy="571504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AM_267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571480"/>
            <a:ext cx="7500958" cy="585791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SAM_266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571480"/>
            <a:ext cx="7429552" cy="571504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2673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357158" y="642918"/>
            <a:ext cx="7358114" cy="571504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680596"/>
          </a:xfrm>
        </p:spPr>
        <p:txBody>
          <a:bodyPr>
            <a:noAutofit/>
          </a:bodyPr>
          <a:lstStyle/>
          <a:p>
            <a:pPr algn="ctr"/>
            <a:r>
              <a:rPr lang="ru-RU" sz="6000" cap="none" dirty="0" smtClean="0">
                <a:solidFill>
                  <a:srgbClr val="FFFF00"/>
                </a:solidFill>
                <a:latin typeface="Monotype Corsiva" pitchFamily="66" charset="0"/>
              </a:rPr>
              <a:t>4 этап- презентационный.</a:t>
            </a:r>
            <a:br>
              <a:rPr lang="ru-RU" sz="6000" cap="none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6000" cap="none" dirty="0" smtClean="0">
                <a:solidFill>
                  <a:srgbClr val="FFFF00"/>
                </a:solidFill>
                <a:latin typeface="Monotype Corsiva" pitchFamily="66" charset="0"/>
              </a:rPr>
              <a:t>Принимает участие в защите.</a:t>
            </a:r>
            <a:endParaRPr lang="ru-RU" sz="6000" cap="none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7239000" cy="371477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7200" dirty="0" smtClean="0">
                <a:solidFill>
                  <a:srgbClr val="FFFF00"/>
                </a:solidFill>
                <a:latin typeface="Monotype Corsiva" pitchFamily="66" charset="0"/>
              </a:rPr>
              <a:t>Спасибо </a:t>
            </a:r>
          </a:p>
          <a:p>
            <a:pPr algn="ctr">
              <a:buNone/>
            </a:pPr>
            <a:r>
              <a:rPr lang="ru-RU" sz="7200" dirty="0" smtClean="0">
                <a:solidFill>
                  <a:srgbClr val="FFFF00"/>
                </a:solidFill>
                <a:latin typeface="Monotype Corsiva" pitchFamily="66" charset="0"/>
              </a:rPr>
              <a:t>за внимание!</a:t>
            </a:r>
            <a:endParaRPr lang="ru-RU" sz="72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7786742" cy="50720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u="sng" cap="none" dirty="0" smtClean="0">
                <a:solidFill>
                  <a:srgbClr val="FFFF00"/>
                </a:solidFill>
                <a:latin typeface="Monotype Corsiva" pitchFamily="66" charset="0"/>
              </a:rPr>
              <a:t>Автор проекта  </a:t>
            </a:r>
            <a:r>
              <a:rPr lang="ru-RU" sz="4900" cap="none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ru-RU" sz="4900" cap="none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4900" cap="none" dirty="0" err="1" smtClean="0">
                <a:solidFill>
                  <a:srgbClr val="FFFF00"/>
                </a:solidFill>
                <a:latin typeface="Monotype Corsiva" pitchFamily="66" charset="0"/>
              </a:rPr>
              <a:t>Февралёва</a:t>
            </a:r>
            <a:r>
              <a:rPr lang="ru-RU" sz="4900" cap="none" dirty="0" smtClean="0">
                <a:solidFill>
                  <a:srgbClr val="FFFF00"/>
                </a:solidFill>
                <a:latin typeface="Monotype Corsiva" pitchFamily="66" charset="0"/>
              </a:rPr>
              <a:t>  Ирина Николаевна</a:t>
            </a:r>
            <a:br>
              <a:rPr lang="ru-RU" sz="4900" cap="none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4900" cap="none" dirty="0" smtClean="0">
                <a:solidFill>
                  <a:srgbClr val="FFFF00"/>
                </a:solidFill>
                <a:latin typeface="Monotype Corsiva" pitchFamily="66" charset="0"/>
              </a:rPr>
              <a:t>образование -среднее профессиональное образование </a:t>
            </a:r>
            <a:br>
              <a:rPr lang="ru-RU" sz="4900" cap="none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4900" cap="none" dirty="0" smtClean="0">
                <a:solidFill>
                  <a:srgbClr val="FFFF00"/>
                </a:solidFill>
                <a:latin typeface="Monotype Corsiva" pitchFamily="66" charset="0"/>
              </a:rPr>
              <a:t>стаж работы -  2</a:t>
            </a:r>
            <a:r>
              <a:rPr lang="en-US" sz="4900" cap="none" dirty="0" smtClean="0">
                <a:solidFill>
                  <a:srgbClr val="FFFF00"/>
                </a:solidFill>
                <a:latin typeface="Monotype Corsiva" pitchFamily="66" charset="0"/>
              </a:rPr>
              <a:t>4</a:t>
            </a:r>
            <a:r>
              <a:rPr lang="ru-RU" sz="4900" cap="none" dirty="0" smtClean="0">
                <a:solidFill>
                  <a:srgbClr val="FFFF00"/>
                </a:solidFill>
                <a:latin typeface="Monotype Corsiva" pitchFamily="66" charset="0"/>
              </a:rPr>
              <a:t> года</a:t>
            </a:r>
            <a:br>
              <a:rPr lang="ru-RU" sz="4900" cap="none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4900" cap="none" dirty="0" smtClean="0">
                <a:solidFill>
                  <a:srgbClr val="FFFF00"/>
                </a:solidFill>
                <a:latin typeface="Monotype Corsiva" pitchFamily="66" charset="0"/>
              </a:rPr>
              <a:t>квалификационная категория - первая</a:t>
            </a:r>
            <a:endParaRPr lang="ru-RU" sz="49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type="title"/>
          </p:nvPr>
        </p:nvSpPr>
        <p:spPr>
          <a:xfrm>
            <a:off x="357158" y="1714488"/>
            <a:ext cx="7500990" cy="46434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>
                <a:latin typeface="Monotype Corsiva" pitchFamily="66" charset="0"/>
              </a:rPr>
              <a:t> </a:t>
            </a:r>
            <a:r>
              <a:rPr lang="ru-RU" sz="5300" u="sng" cap="none" dirty="0" smtClean="0">
                <a:solidFill>
                  <a:srgbClr val="FFFF00"/>
                </a:solidFill>
                <a:latin typeface="Monotype Corsiva" pitchFamily="66" charset="0"/>
              </a:rPr>
              <a:t>Участники проекта: </a:t>
            </a:r>
            <a:r>
              <a:rPr lang="ru-RU" sz="5300" cap="none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ru-RU" sz="5300" cap="none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5300" cap="none" dirty="0" smtClean="0">
                <a:solidFill>
                  <a:srgbClr val="FFFF00"/>
                </a:solidFill>
                <a:latin typeface="Monotype Corsiva" pitchFamily="66" charset="0"/>
              </a:rPr>
              <a:t>  дети младшей группы </a:t>
            </a:r>
            <a:br>
              <a:rPr lang="ru-RU" sz="5300" cap="none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5300" cap="none" dirty="0" smtClean="0">
                <a:solidFill>
                  <a:srgbClr val="FFFF00"/>
                </a:solidFill>
                <a:latin typeface="Monotype Corsiva" pitchFamily="66" charset="0"/>
              </a:rPr>
              <a:t> МБДОУ детский сад </a:t>
            </a:r>
            <a:br>
              <a:rPr lang="ru-RU" sz="5300" cap="none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5300" cap="none" dirty="0" smtClean="0">
                <a:solidFill>
                  <a:srgbClr val="FFFF00"/>
                </a:solidFill>
                <a:latin typeface="Monotype Corsiva" pitchFamily="66" charset="0"/>
              </a:rPr>
              <a:t>с. </a:t>
            </a:r>
            <a:r>
              <a:rPr lang="ru-RU" sz="5300" cap="none" dirty="0" err="1" smtClean="0">
                <a:solidFill>
                  <a:srgbClr val="FFFF00"/>
                </a:solidFill>
                <a:latin typeface="Monotype Corsiva" pitchFamily="66" charset="0"/>
              </a:rPr>
              <a:t>Нижнетроицкий</a:t>
            </a:r>
            <a:r>
              <a:rPr lang="ru-RU" sz="5300" cap="none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4000" b="0" cap="none" dirty="0" smtClean="0"/>
              <a:t/>
            </a:r>
            <a:br>
              <a:rPr lang="ru-RU" sz="4000" b="0" cap="none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7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357298"/>
            <a:ext cx="699115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642910" y="1071546"/>
            <a:ext cx="6858016" cy="50109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u="sng" cap="none" dirty="0" smtClean="0">
                <a:solidFill>
                  <a:srgbClr val="FFFF00"/>
                </a:solidFill>
                <a:latin typeface="Monotype Corsiva" pitchFamily="66" charset="0"/>
              </a:rPr>
              <a:t>Цель:</a:t>
            </a:r>
            <a:r>
              <a:rPr lang="ru-RU" sz="6000" cap="none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ru-RU" sz="6000" cap="none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6000" cap="none" dirty="0" smtClean="0">
                <a:solidFill>
                  <a:srgbClr val="FFFF00"/>
                </a:solidFill>
                <a:latin typeface="Monotype Corsiva" pitchFamily="66" charset="0"/>
              </a:rPr>
              <a:t> Формировать –знания детей о профессии врача</a:t>
            </a:r>
            <a:r>
              <a:rPr lang="ru-RU" cap="none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/>
              <a:t/>
            </a:r>
            <a:br>
              <a:rPr lang="ru-RU" u="sng" dirty="0" smtClean="0"/>
            </a:b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197346"/>
            <a:ext cx="778674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sz="2400" dirty="0" smtClean="0"/>
          </a:p>
          <a:p>
            <a:pPr algn="just" fontAlgn="base"/>
            <a:r>
              <a:rPr lang="ru-RU" sz="2400" u="sng" dirty="0" smtClean="0">
                <a:solidFill>
                  <a:schemeClr val="bg1"/>
                </a:solidFill>
                <a:latin typeface="Monotype Corsiva" pitchFamily="66" charset="0"/>
              </a:rPr>
              <a:t>Актуальность проекта:</a:t>
            </a:r>
          </a:p>
          <a:p>
            <a:pPr algn="just" fontAlgn="base"/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Игра – это ведущий </a:t>
            </a: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  <a:hlinkClick r:id="rId2" tooltip="Виды деятельности"/>
              </a:rPr>
              <a:t>вид деятельности</a:t>
            </a: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 ребенка дошкольного возраста и один из способов проявления и выражения себя, своих чувств, мыслей, отношения к окружающему миру.</a:t>
            </a:r>
          </a:p>
          <a:p>
            <a:pPr algn="just" fontAlgn="base"/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Игры способствуют развитию умения концентрировать внимание, развитию памяти, речи, фантазии, восприятия.</a:t>
            </a:r>
          </a:p>
          <a:p>
            <a:pPr algn="just" fontAlgn="base"/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Ролевая игра – это первая возможность ребенка познакомиться с различными социальными нормами, примерить их к себе, прежде чем ими пользоваться в реальной жизни. Ребенок берет сюжеты игры из жизни, копируя поведение взрослых, но видоизменяя. Этот опыт, приобретенный в игре во взрослую жизнь, не только доставляет огромное удовольствие, но и развивает образное мышление. В такой игре ребенок лишь соприкасается с реальностью, тем самым подготавливая себя к своей будущей роли в семье и в обществе.</a:t>
            </a: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0" y="571480"/>
            <a:ext cx="8686800" cy="5572164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889844"/>
            <a:ext cx="757242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u="sng" dirty="0" smtClean="0">
                <a:solidFill>
                  <a:srgbClr val="FFFF00"/>
                </a:solidFill>
                <a:latin typeface="Monotype Corsiva" pitchFamily="66" charset="0"/>
              </a:rPr>
              <a:t>Задачи:</a:t>
            </a:r>
          </a:p>
          <a:p>
            <a:r>
              <a:rPr lang="ru-RU" sz="2400" u="sng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1) Образовательные: познакомить детей с профессией врача, формировать игровые действия, и выполнение их в определенной последовательности (осмотреть, послушать, измерить температуру, лечить). </a:t>
            </a:r>
            <a:b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2) Развивающие : развивать слуховое внимание, восприятие, память путем названия предметов для лечения кукол. Умение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пользоваться предметами-заместителями, выполнять роль врача.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 3) Воспитательные: воспитывать заботливое отношение к заболевшей кукле, интерес и уважение к профессии врача, дружеские взаимоотношения между детьми ; поощрять попытки детей самостоятельно подбирать атрибуты  для игры.</a:t>
            </a:r>
            <a:endParaRPr lang="ru-RU" sz="2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357166"/>
            <a:ext cx="7242048" cy="6109356"/>
          </a:xfrm>
        </p:spPr>
        <p:txBody>
          <a:bodyPr>
            <a:normAutofit/>
          </a:bodyPr>
          <a:lstStyle/>
          <a:p>
            <a:pPr algn="ctr"/>
            <a:r>
              <a:rPr lang="ru-RU" sz="3600" u="sng" cap="none" dirty="0" smtClean="0">
                <a:solidFill>
                  <a:srgbClr val="FFFF00"/>
                </a:solidFill>
                <a:latin typeface="Monotype Corsiva" pitchFamily="66" charset="0"/>
              </a:rPr>
              <a:t>Ожидаемые результаты:</a:t>
            </a:r>
            <a:r>
              <a:rPr lang="ru-RU" sz="3600" u="sng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ru-RU" sz="3600" u="sng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3600" u="sng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ru-RU" sz="3600" u="sng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3600" cap="none" dirty="0" smtClean="0">
                <a:solidFill>
                  <a:srgbClr val="FFFF00"/>
                </a:solidFill>
                <a:latin typeface="Monotype Corsiva" pitchFamily="66" charset="0"/>
              </a:rPr>
              <a:t>1.  Получение знаний детей о профессиях медицинских работников;</a:t>
            </a:r>
            <a:br>
              <a:rPr lang="ru-RU" sz="3600" cap="none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3600" cap="none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ru-RU" sz="3600" cap="none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3600" cap="none" dirty="0" smtClean="0">
                <a:solidFill>
                  <a:srgbClr val="FFFF00"/>
                </a:solidFill>
                <a:latin typeface="Monotype Corsiva" pitchFamily="66" charset="0"/>
              </a:rPr>
              <a:t>2.  Формирование у детей умения играть по собственному замыслу;</a:t>
            </a:r>
            <a:br>
              <a:rPr lang="ru-RU" sz="3600" cap="none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3600" cap="none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ru-RU" sz="3600" cap="none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3600" cap="none" dirty="0" smtClean="0">
                <a:solidFill>
                  <a:srgbClr val="FFFF00"/>
                </a:solidFill>
                <a:latin typeface="Monotype Corsiva" pitchFamily="66" charset="0"/>
              </a:rPr>
              <a:t>3.  Становление в игре ролевого взаимодействия и усвоение ролевых взаимоотношений;</a:t>
            </a:r>
            <a:endParaRPr lang="ru-RU" sz="36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714488"/>
            <a:ext cx="6586558" cy="2714644"/>
          </a:xfrm>
        </p:spPr>
        <p:txBody>
          <a:bodyPr>
            <a:normAutofit/>
          </a:bodyPr>
          <a:lstStyle/>
          <a:p>
            <a:pPr algn="ctr"/>
            <a:r>
              <a:rPr lang="ru-RU" sz="7200" cap="none" dirty="0" smtClean="0">
                <a:solidFill>
                  <a:srgbClr val="FFFF00"/>
                </a:solidFill>
                <a:latin typeface="Monotype Corsiva" pitchFamily="66" charset="0"/>
              </a:rPr>
              <a:t>Содержание проекта</a:t>
            </a:r>
            <a:endParaRPr lang="ru-RU" sz="7200" dirty="0">
              <a:solidFill>
                <a:srgbClr val="FFFF00"/>
              </a:solidFill>
            </a:endParaRPr>
          </a:p>
        </p:txBody>
      </p:sp>
      <p:pic>
        <p:nvPicPr>
          <p:cNvPr id="4" name="Музыка без слов - Детская классика - трек 4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1002</TotalTime>
  <Words>107</Words>
  <Application>Microsoft Office PowerPoint</Application>
  <PresentationFormat>Экран (4:3)</PresentationFormat>
  <Paragraphs>53</Paragraphs>
  <Slides>26</Slides>
  <Notes>4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Изящная</vt:lpstr>
      <vt:lpstr>Слайд 1</vt:lpstr>
      <vt:lpstr>                   Младшая группа   проект сюжетно –ролевой игры. </vt:lpstr>
      <vt:lpstr>               Автор проекта   Февралёва  Ирина Николаевна образование -среднее профессиональное образование  стаж работы -  24 года квалификационная категория - первая</vt:lpstr>
      <vt:lpstr>   Участники проекта:    дети младшей группы   МБДОУ детский сад  с. Нижнетроицкий     </vt:lpstr>
      <vt:lpstr>                   Цель:  Формировать –знания детей о профессии врача.    </vt:lpstr>
      <vt:lpstr>Слайд 6</vt:lpstr>
      <vt:lpstr>                            </vt:lpstr>
      <vt:lpstr>Ожидаемые результаты:  1.  Получение знаний детей о профессиях медицинских работников;  2.  Формирование у детей умения играть по собственному замыслу;  3.  Становление в игре ролевого взаимодействия и усвоение ролевых взаимоотношений;</vt:lpstr>
      <vt:lpstr>Содержание проекта</vt:lpstr>
      <vt:lpstr>         1 этап – поисковый.  Воспитатель формирует проблему. </vt:lpstr>
      <vt:lpstr>Слайд 11</vt:lpstr>
      <vt:lpstr>Слайд 12</vt:lpstr>
      <vt:lpstr>2 этап – аналитический.  Подводит к решению задач.</vt:lpstr>
      <vt:lpstr>Слайд 14</vt:lpstr>
      <vt:lpstr>3 этап-практический. Воспитатель организует работу над проектом.</vt:lpstr>
      <vt:lpstr>Экскурсия в кабинет медсестры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4 этап- презентационный. Принимает участие в защите.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Jhjhjjhjj;’</dc:title>
  <dc:creator>SamLab.ws</dc:creator>
  <cp:lastModifiedBy>Ирина</cp:lastModifiedBy>
  <cp:revision>104</cp:revision>
  <dcterms:created xsi:type="dcterms:W3CDTF">2015-04-05T12:24:10Z</dcterms:created>
  <dcterms:modified xsi:type="dcterms:W3CDTF">2019-11-24T14:57:32Z</dcterms:modified>
</cp:coreProperties>
</file>