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7" r:id="rId3"/>
    <p:sldId id="294" r:id="rId4"/>
    <p:sldId id="262" r:id="rId5"/>
    <p:sldId id="263" r:id="rId6"/>
    <p:sldId id="295" r:id="rId7"/>
    <p:sldId id="296" r:id="rId8"/>
    <p:sldId id="297" r:id="rId9"/>
    <p:sldId id="298" r:id="rId10"/>
    <p:sldId id="299" r:id="rId11"/>
    <p:sldId id="267" r:id="rId12"/>
    <p:sldId id="27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94" autoAdjust="0"/>
    <p:restoredTop sz="94660"/>
  </p:normalViewPr>
  <p:slideViewPr>
    <p:cSldViewPr>
      <p:cViewPr>
        <p:scale>
          <a:sx n="70" d="100"/>
          <a:sy n="70" d="100"/>
        </p:scale>
        <p:origin x="-119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1"/>
          <p:cNvGrpSpPr>
            <a:grpSpLocks/>
          </p:cNvGrpSpPr>
          <p:nvPr/>
        </p:nvGrpSpPr>
        <p:grpSpPr bwMode="auto">
          <a:xfrm flipH="1">
            <a:off x="12700" y="692150"/>
            <a:ext cx="9093200" cy="6165850"/>
            <a:chOff x="0" y="436"/>
            <a:chExt cx="5760" cy="3884"/>
          </a:xfrm>
        </p:grpSpPr>
        <p:sp>
          <p:nvSpPr>
            <p:cNvPr id="5" name="Line 1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" name="Line 1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Line 1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Line 1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Line 1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" name="Line 13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1" name="Line 13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2" name="Line 13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3" name="Line 14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4" name="Line 14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5" name="Line 14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6" name="Line 14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7" name="Line 14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8" name="Line 14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Line 146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Line 14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Line 14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Line 14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Line 15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4" name="Line 15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5" name="Line 15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6" name="Line 153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7" name="Line 15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8" name="Line 155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9" name="Line 156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0" name="Line 157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1" name="Line 158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2" name="Line 159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3" name="Line 160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4" name="Line 161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5" name="Line 162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6" name="Line 163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37" name="Line 16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38" name="Group 165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48" name="Line 166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39" name="Line 170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0" name="Line 171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1" name="Line 172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2" name="Line 173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" name="Line 174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" name="Line 175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5" name="Line 176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6" name="Line 177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7" name="Line 178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52" name="Group 179"/>
          <p:cNvGrpSpPr>
            <a:grpSpLocks/>
          </p:cNvGrpSpPr>
          <p:nvPr/>
        </p:nvGrpSpPr>
        <p:grpSpPr bwMode="auto">
          <a:xfrm flipH="1">
            <a:off x="0" y="0"/>
            <a:ext cx="9144000" cy="2159000"/>
            <a:chOff x="-1" y="0"/>
            <a:chExt cx="5769" cy="1360"/>
          </a:xfrm>
        </p:grpSpPr>
        <p:sp>
          <p:nvSpPr>
            <p:cNvPr id="53" name="Freeform 180"/>
            <p:cNvSpPr>
              <a:spLocks/>
            </p:cNvSpPr>
            <p:nvPr/>
          </p:nvSpPr>
          <p:spPr bwMode="gray">
            <a:xfrm>
              <a:off x="0" y="0"/>
              <a:ext cx="576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6"/>
                </a:cxn>
                <a:cxn ang="0">
                  <a:pos x="1496" y="460"/>
                </a:cxn>
                <a:cxn ang="0">
                  <a:pos x="5768" y="1360"/>
                </a:cxn>
                <a:cxn ang="0">
                  <a:pos x="5768" y="0"/>
                </a:cxn>
                <a:cxn ang="0">
                  <a:pos x="0" y="0"/>
                </a:cxn>
              </a:cxnLst>
              <a:rect l="0" t="0" r="r" b="b"/>
              <a:pathLst>
                <a:path w="5768" h="1360">
                  <a:moveTo>
                    <a:pt x="0" y="0"/>
                  </a:moveTo>
                  <a:lnTo>
                    <a:pt x="0" y="616"/>
                  </a:lnTo>
                  <a:cubicBezTo>
                    <a:pt x="72" y="608"/>
                    <a:pt x="264" y="510"/>
                    <a:pt x="1496" y="460"/>
                  </a:cubicBezTo>
                  <a:cubicBezTo>
                    <a:pt x="2728" y="411"/>
                    <a:pt x="4632" y="672"/>
                    <a:pt x="5768" y="1360"/>
                  </a:cubicBezTo>
                  <a:lnTo>
                    <a:pt x="576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54" name="Freeform 181"/>
            <p:cNvSpPr>
              <a:spLocks/>
            </p:cNvSpPr>
            <p:nvPr/>
          </p:nvSpPr>
          <p:spPr bwMode="gray">
            <a:xfrm>
              <a:off x="-1" y="0"/>
              <a:ext cx="5761" cy="1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32"/>
                </a:cxn>
                <a:cxn ang="0">
                  <a:pos x="1521" y="448"/>
                </a:cxn>
                <a:cxn ang="0">
                  <a:pos x="5761" y="1104"/>
                </a:cxn>
                <a:cxn ang="0">
                  <a:pos x="5760" y="8"/>
                </a:cxn>
                <a:cxn ang="0">
                  <a:pos x="0" y="0"/>
                </a:cxn>
              </a:cxnLst>
              <a:rect l="0" t="0" r="r" b="b"/>
              <a:pathLst>
                <a:path w="5761" h="1104">
                  <a:moveTo>
                    <a:pt x="0" y="0"/>
                  </a:moveTo>
                  <a:lnTo>
                    <a:pt x="0" y="632"/>
                  </a:lnTo>
                  <a:cubicBezTo>
                    <a:pt x="72" y="625"/>
                    <a:pt x="401" y="504"/>
                    <a:pt x="1521" y="448"/>
                  </a:cubicBezTo>
                  <a:cubicBezTo>
                    <a:pt x="2641" y="392"/>
                    <a:pt x="4505" y="504"/>
                    <a:pt x="5761" y="1104"/>
                  </a:cubicBezTo>
                  <a:lnTo>
                    <a:pt x="5760" y="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pic>
        <p:nvPicPr>
          <p:cNvPr id="55" name="Picture 182" descr="figure07_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5638800" y="3124200"/>
            <a:ext cx="2447925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183" descr="figure07_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7019925" y="4005263"/>
            <a:ext cx="212407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184" descr="figure07_o cop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6227763" y="4868863"/>
            <a:ext cx="16192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 Box 14"/>
          <p:cNvSpPr txBox="1">
            <a:spLocks noChangeArrowheads="1"/>
          </p:cNvSpPr>
          <p:nvPr/>
        </p:nvSpPr>
        <p:spPr bwMode="white">
          <a:xfrm>
            <a:off x="228600" y="3048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>
                <a:solidFill>
                  <a:srgbClr val="FFFFFF"/>
                </a:solidFill>
                <a:latin typeface="Verdana" pitchFamily="34" charset="0"/>
                <a:cs typeface="+mn-cs"/>
              </a:rPr>
              <a:t>LOGO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5334000"/>
            <a:ext cx="7086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258" name="Rectangle 186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457200" y="4191000"/>
            <a:ext cx="5410200" cy="12192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  <p:sp>
        <p:nvSpPr>
          <p:cNvPr id="5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D9342E7-1B7A-43AD-B91B-16B21FDB4836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6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ADE04AA-BE14-4C5E-85C4-F795BFBDC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BBA9A-9020-4532-A3F3-B7B5BB46236E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E131F-F0C0-449D-8D49-BA98C571B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3238" y="209550"/>
            <a:ext cx="2024062" cy="60531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6288" y="209550"/>
            <a:ext cx="5924550" cy="60531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EF2E0-2EA8-4A3C-8FA1-C1F857AA3B72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AE4FD-2389-4E82-90D6-836D8A2ED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FB614-426A-401E-AB22-D7F866C763CD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D40EC-593F-48A6-95F0-8BCA001F6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F661A-99E4-4348-AA13-3DA259181E2E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BFE74-A336-4064-96EB-B57212065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76288" y="1347788"/>
            <a:ext cx="3802062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30750" y="1347788"/>
            <a:ext cx="3803650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91EC0-A3CF-49B9-B84C-23EC76AAF3CA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511E7-FA74-4AEB-BB6C-D8F3A6892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FE3C2-C007-443E-B63B-D3856D79DCCB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49F29-43F0-4AEE-BAFE-DE0B95DD2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8C660-BA3E-41DE-8EB3-E4C6C4BEF4A0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BA939-EE8E-44F2-BC9F-19D3A051A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A4A84-24EA-4600-B930-8FC92881DD51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5673C-1A35-4F63-A615-BD39B852A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DD0C8-8DBD-4DA6-827F-3B1E5308FF99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D5C79-83BD-4A4A-B438-082FD2CA8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437CA-41D7-4182-A506-139803D15C06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9E799-B6BE-4EBC-8F43-9CBA0A30B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-12700" y="692150"/>
            <a:ext cx="9144000" cy="6165850"/>
            <a:chOff x="0" y="436"/>
            <a:chExt cx="5760" cy="3884"/>
          </a:xfrm>
        </p:grpSpPr>
        <p:sp>
          <p:nvSpPr>
            <p:cNvPr id="2" name="Line 1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2" name="Line 1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4" name="Line 2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6" name="Line 2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7" name="Line 2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2" name="Line 2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3" name="Line 2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4" name="Line 30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5" name="Line 3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8" name="Line 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59" name="Line 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0" name="Line 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1" name="Line 37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2" name="Line 3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3" name="Line 39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4" name="Line 40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5" name="Line 41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6" name="Line 42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7" name="Line 43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8" name="Line 44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69" name="Line 45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0" name="Line 46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1" name="Line 47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2" name="Line 4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074" name="Group 49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3" name="Line 50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75" name="Line 51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76" name="Line 52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77" name="Line 53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1078" name="Line 54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9" name="Line 55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80" name="Line 56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81" name="Line 57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82" name="Line 58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83" name="Line 59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84" name="Line 60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85" name="Line 61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86" name="Line 62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1087" name="Line 63"/>
          <p:cNvSpPr>
            <a:spLocks noChangeShapeType="1"/>
          </p:cNvSpPr>
          <p:nvPr/>
        </p:nvSpPr>
        <p:spPr bwMode="gray">
          <a:xfrm flipH="1">
            <a:off x="-12700" y="712788"/>
            <a:ext cx="2339975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88" name="Line 64"/>
          <p:cNvSpPr>
            <a:spLocks noChangeShapeType="1"/>
          </p:cNvSpPr>
          <p:nvPr/>
        </p:nvSpPr>
        <p:spPr bwMode="gray">
          <a:xfrm flipH="1">
            <a:off x="-12700" y="712788"/>
            <a:ext cx="2339975" cy="3492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89" name="Line 65"/>
          <p:cNvSpPr>
            <a:spLocks noChangeShapeType="1"/>
          </p:cNvSpPr>
          <p:nvPr/>
        </p:nvSpPr>
        <p:spPr bwMode="gray">
          <a:xfrm flipH="1">
            <a:off x="-12700" y="692150"/>
            <a:ext cx="2339975" cy="1968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90" name="Line 66"/>
          <p:cNvSpPr>
            <a:spLocks noChangeShapeType="1"/>
          </p:cNvSpPr>
          <p:nvPr/>
        </p:nvSpPr>
        <p:spPr bwMode="gray">
          <a:xfrm>
            <a:off x="-12700" y="765175"/>
            <a:ext cx="9144000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91" name="Freeform 67"/>
          <p:cNvSpPr>
            <a:spLocks/>
          </p:cNvSpPr>
          <p:nvPr/>
        </p:nvSpPr>
        <p:spPr bwMode="gray">
          <a:xfrm>
            <a:off x="-12700" y="0"/>
            <a:ext cx="9156700" cy="1600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88"/>
              </a:cxn>
              <a:cxn ang="0">
                <a:pos x="2008" y="492"/>
              </a:cxn>
              <a:cxn ang="0">
                <a:pos x="5768" y="1008"/>
              </a:cxn>
              <a:cxn ang="0">
                <a:pos x="5768" y="0"/>
              </a:cxn>
              <a:cxn ang="0">
                <a:pos x="0" y="0"/>
              </a:cxn>
            </a:cxnLst>
            <a:rect l="0" t="0" r="r" b="b"/>
            <a:pathLst>
              <a:path w="5768" h="1008">
                <a:moveTo>
                  <a:pt x="0" y="0"/>
                </a:moveTo>
                <a:lnTo>
                  <a:pt x="0" y="688"/>
                </a:lnTo>
                <a:cubicBezTo>
                  <a:pt x="72" y="682"/>
                  <a:pt x="776" y="535"/>
                  <a:pt x="2008" y="492"/>
                </a:cubicBezTo>
                <a:cubicBezTo>
                  <a:pt x="3240" y="449"/>
                  <a:pt x="4792" y="608"/>
                  <a:pt x="5768" y="1008"/>
                </a:cubicBezTo>
                <a:lnTo>
                  <a:pt x="5768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92" name="Freeform 68"/>
          <p:cNvSpPr>
            <a:spLocks/>
          </p:cNvSpPr>
          <p:nvPr/>
        </p:nvSpPr>
        <p:spPr bwMode="gray">
          <a:xfrm>
            <a:off x="-12700" y="-12700"/>
            <a:ext cx="9156700" cy="1354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67"/>
              </a:cxn>
              <a:cxn ang="0">
                <a:pos x="2104" y="448"/>
              </a:cxn>
              <a:cxn ang="0">
                <a:pos x="5768" y="848"/>
              </a:cxn>
              <a:cxn ang="0">
                <a:pos x="5760" y="8"/>
              </a:cxn>
              <a:cxn ang="0">
                <a:pos x="0" y="0"/>
              </a:cxn>
            </a:cxnLst>
            <a:rect l="0" t="0" r="r" b="b"/>
            <a:pathLst>
              <a:path w="5768" h="848">
                <a:moveTo>
                  <a:pt x="0" y="0"/>
                </a:moveTo>
                <a:lnTo>
                  <a:pt x="0" y="767"/>
                </a:lnTo>
                <a:cubicBezTo>
                  <a:pt x="72" y="760"/>
                  <a:pt x="879" y="496"/>
                  <a:pt x="2104" y="448"/>
                </a:cubicBezTo>
                <a:cubicBezTo>
                  <a:pt x="3330" y="401"/>
                  <a:pt x="4792" y="472"/>
                  <a:pt x="5768" y="848"/>
                </a:cubicBezTo>
                <a:lnTo>
                  <a:pt x="5760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033" name="Picture 69" descr="figure07_o copy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00075" y="115888"/>
            <a:ext cx="10795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70" descr="figure07_b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-12700" y="333375"/>
            <a:ext cx="14398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71" descr="figure07_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174750" y="404813"/>
            <a:ext cx="649288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6288" y="1347788"/>
            <a:ext cx="7758112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392EA005-107C-47D0-8075-B3820F50F907}" type="datetimeFigureOut">
              <a:rPr lang="ru-RU"/>
              <a:pPr>
                <a:defRPr/>
              </a:pPr>
              <a:t>24.11.2019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C45F7FA1-D2A6-4B77-B605-43848374F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40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485900" y="20955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>
    <p:wipe dir="d"/>
    <p:sndAc>
      <p:stSnd>
        <p:snd r:embed="rId13" name="camera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55650" y="673100"/>
            <a:ext cx="7772400" cy="2379663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7200" i="1" dirty="0" smtClean="0">
                <a:latin typeface="Century Schoolbook" panose="02040604050505020304" pitchFamily="18" charset="0"/>
              </a:rPr>
              <a:t>Волшебная   соль</a:t>
            </a:r>
            <a:endParaRPr lang="ru-RU" sz="7200" i="1" dirty="0">
              <a:latin typeface="Century Schoolbook" panose="02040604050505020304" pitchFamily="18" charset="0"/>
            </a:endParaRPr>
          </a:p>
        </p:txBody>
      </p:sp>
      <p:pic>
        <p:nvPicPr>
          <p:cNvPr id="1331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205038"/>
            <a:ext cx="3248025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214313" y="500063"/>
            <a:ext cx="319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2928938" y="3500438"/>
            <a:ext cx="42148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00000A"/>
                </a:solidFill>
                <a:latin typeface="Tahoma" pitchFamily="34" charset="0"/>
                <a:cs typeface="Tahoma" pitchFamily="34" charset="0"/>
              </a:rPr>
              <a:t>Подготовила:</a:t>
            </a:r>
          </a:p>
          <a:p>
            <a:pPr algn="ctr"/>
            <a:r>
              <a:rPr lang="ru-RU" sz="3200" dirty="0" smtClean="0">
                <a:solidFill>
                  <a:srgbClr val="00000A"/>
                </a:solidFill>
                <a:latin typeface="Tahoma" pitchFamily="34" charset="0"/>
                <a:cs typeface="Tahoma" pitchFamily="34" charset="0"/>
              </a:rPr>
              <a:t>Попова И. </a:t>
            </a:r>
            <a:r>
              <a:rPr lang="ru-RU" sz="3200" smtClean="0">
                <a:solidFill>
                  <a:srgbClr val="00000A"/>
                </a:solidFill>
                <a:latin typeface="Tahoma" pitchFamily="34" charset="0"/>
                <a:cs typeface="Tahoma" pitchFamily="34" charset="0"/>
              </a:rPr>
              <a:t>В.</a:t>
            </a:r>
            <a:endParaRPr lang="ru-RU" sz="3200" dirty="0">
              <a:solidFill>
                <a:srgbClr val="00000A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4572000" y="5643563"/>
            <a:ext cx="3000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Verdana" pitchFamily="34" charset="0"/>
              </a:rPr>
              <a:t>  </a:t>
            </a:r>
          </a:p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соль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04764"/>
            <a:ext cx="3022199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http://jivagonsk.ru/wp-content/uploads/2016/12/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836712"/>
            <a:ext cx="3850801" cy="2879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52471"/>
            <a:ext cx="3871182" cy="24482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502" y="3891783"/>
            <a:ext cx="3382471" cy="2727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49328" y="3695327"/>
            <a:ext cx="2908116" cy="320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67420"/>
      </p:ext>
    </p:extLst>
  </p:cSld>
  <p:clrMapOvr>
    <a:masterClrMapping/>
  </p:clrMapOvr>
  <p:transition>
    <p:wipe dir="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57562"/>
            <a:ext cx="8858280" cy="3500438"/>
          </a:xfrm>
        </p:spPr>
        <p:txBody>
          <a:bodyPr>
            <a:normAutofit fontScale="2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ru-RU" sz="112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Свойства соли?</a:t>
            </a:r>
          </a:p>
          <a:p>
            <a:pPr algn="just" eaLnBrk="1" hangingPunct="1">
              <a:lnSpc>
                <a:spcPct val="120000"/>
              </a:lnSpc>
              <a:defRPr/>
            </a:pPr>
            <a:r>
              <a:rPr lang="ru-RU" sz="8000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Соль- за полезные свойства называют «Белым золотом». Целебные свойства соли были известны в древности</a:t>
            </a:r>
            <a:r>
              <a:rPr lang="ru-RU" sz="8000" dirty="0" smtClean="0"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Соль может быть использована и в составе косметического средства, и как моющее средство. Она может помочь вам при стирке, устранить неприятные запахи и засоры в трубах и многое другое. Наибольшее распространение соль техническая получила как довольно эффективное орудие борьбы с обледенением дорог в зимний период.</a:t>
            </a:r>
            <a:r>
              <a:rPr lang="ru-RU" sz="8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8000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Соль полезна и жизненно необходима не только для людей, но и для животных. Животным дают соль, которой нет в траве и сене.</a:t>
            </a:r>
          </a:p>
          <a:p>
            <a:pPr eaLnBrk="1" hangingPunct="1">
              <a:defRPr/>
            </a:pPr>
            <a:endParaRPr lang="ru-RU" sz="4000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sz="3000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500298" y="642918"/>
            <a:ext cx="3960440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7686" y="2571744"/>
            <a:ext cx="5118578" cy="342902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40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внимание!!!</a:t>
            </a:r>
            <a:endParaRPr lang="ru-RU" sz="4000" b="1" dirty="0">
              <a:ln w="50800"/>
              <a:solidFill>
                <a:schemeClr val="bg1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2770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349500"/>
            <a:ext cx="3744913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2565400"/>
            <a:ext cx="45720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342187" cy="1125538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 же такое соль?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857250" y="857250"/>
            <a:ext cx="7124700" cy="41005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/>
            <a:r>
              <a:rPr lang="ru-RU" dirty="0" smtClean="0">
                <a:solidFill>
                  <a:srgbClr val="181E0C"/>
                </a:solidFill>
                <a:latin typeface="Tahoma" pitchFamily="34" charset="0"/>
                <a:cs typeface="Tahoma" pitchFamily="34" charset="0"/>
              </a:rPr>
              <a:t>Соль - это белое кристаллическое минеральное вещество, растворимое в воде; один из немногих минералов, которые люди употребляют в пищу.</a:t>
            </a:r>
          </a:p>
          <a:p>
            <a:pPr eaLnBrk="1" hangingPunct="1"/>
            <a:r>
              <a:rPr lang="ru-RU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Соль - самая древняя из специй.</a:t>
            </a:r>
          </a:p>
          <a:p>
            <a:pPr eaLnBrk="1" hangingPunct="1">
              <a:buFont typeface="Wingdings" pitchFamily="2" charset="2"/>
              <a:buNone/>
            </a:pPr>
            <a:endParaRPr lang="ru-RU" sz="51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6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42910" y="3429000"/>
            <a:ext cx="7560840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001-001-Soli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698477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062317"/>
      </p:ext>
    </p:extLst>
  </p:cSld>
  <p:clrMapOvr>
    <a:masterClrMapping/>
  </p:clrMapOvr>
  <p:transition>
    <p:wipe dir="d"/>
    <p:sndAc>
      <p:stSnd>
        <p:snd r:embed="rId2" name="camera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1071546"/>
            <a:ext cx="9001156" cy="2786082"/>
          </a:xfrm>
        </p:spPr>
        <p:txBody>
          <a:bodyPr>
            <a:normAutofit fontScale="2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2800" b="1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Какие виды соли бывают?</a:t>
            </a:r>
          </a:p>
          <a:p>
            <a:pPr eaLnBrk="1" hangingPunct="1">
              <a:defRPr/>
            </a:pPr>
            <a:r>
              <a:rPr lang="ru-RU" sz="11200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самом деле соль природного происхождения имеет сероватый оттенок.</a:t>
            </a:r>
          </a:p>
          <a:p>
            <a:pPr eaLnBrk="1" hangingPunct="1">
              <a:defRPr/>
            </a:pPr>
            <a:r>
              <a:rPr lang="ru-RU" sz="11200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Есть соль неочищенная (каменная) и очищенная (поваренная), а также крупная и мелкая.</a:t>
            </a:r>
          </a:p>
          <a:p>
            <a:pPr eaLnBrk="1" hangingPunct="1">
              <a:defRPr/>
            </a:pPr>
            <a:r>
              <a:rPr lang="ru-RU" sz="11200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Морская соль - добывается путем  выпаривания морской воды.</a:t>
            </a:r>
            <a:endParaRPr lang="ru-RU" sz="11200" dirty="0">
              <a:ln w="50800"/>
              <a:solidFill>
                <a:schemeClr val="bg1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71538" y="3857628"/>
            <a:ext cx="7187952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214314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n w="50800"/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Каменную соль добывают в глубоких рудниках. Как она туда попала?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ln w="50800"/>
                <a:solidFill>
                  <a:schemeClr val="bg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Все очень просто  - месторождение каменной соли находят высоко в горах. В древности на месте этих гор был океан.</a:t>
            </a:r>
            <a:endParaRPr lang="ru-RU" dirty="0">
              <a:ln w="50800"/>
              <a:solidFill>
                <a:schemeClr val="bg1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643314"/>
            <a:ext cx="4488160" cy="2994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929190" y="3714752"/>
            <a:ext cx="38100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agspace.ru/uploads/2014/04/11/22-460_d8c59_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6" y="0"/>
            <a:ext cx="4122341" cy="306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img-7.photosight.ru/c02/2921265_large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2368" y="0"/>
            <a:ext cx="5001632" cy="306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4.bp.blogspot.com/-ceiadWIzi5o/UXFdBjtDiaI/AAAAAAAAGNg/fsb6k4qBSug/s1600/14-Salar+de+Uyuni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521" y="3060050"/>
            <a:ext cx="4152889" cy="379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g-fotki.yandex.ru/get/769006/3588041.2e20/0_155511_7c3901bd_orig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2368" y="3060050"/>
            <a:ext cx="5001632" cy="3797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1787929"/>
      </p:ext>
    </p:extLst>
  </p:cSld>
  <p:clrMapOvr>
    <a:masterClrMapping/>
  </p:clrMapOvr>
  <p:transition>
    <p:wipe dir="d"/>
    <p:sndAc>
      <p:stSnd>
        <p:snd r:embed="rId2" name="camera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23850" cy="52750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150" y="5382310"/>
            <a:ext cx="9123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335338"/>
                </a:solidFill>
                <a:latin typeface="Times New Roman" pitchFamily="18" charset="0"/>
                <a:cs typeface="Times New Roman" pitchFamily="18" charset="0"/>
              </a:rPr>
              <a:t>Морская вода тоже соленая и из нее добывают соль.</a:t>
            </a:r>
            <a:endParaRPr lang="ru-RU" sz="2800" b="1" dirty="0">
              <a:solidFill>
                <a:srgbClr val="33533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127292"/>
      </p:ext>
    </p:extLst>
  </p:cSld>
  <p:clrMapOvr>
    <a:masterClrMapping/>
  </p:clrMapOvr>
  <p:transition>
    <p:wipe dir="d"/>
    <p:sndAc>
      <p:stSnd>
        <p:snd r:embed="rId2" name="camera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ss_1390395557_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6286520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Соляные камни на берегу моря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773841"/>
      </p:ext>
    </p:extLst>
  </p:cSld>
  <p:clrMapOvr>
    <a:masterClrMapping/>
  </p:clrMapOvr>
  <p:transition>
    <p:wipe dir="d"/>
    <p:sndAc>
      <p:stSnd>
        <p:snd r:embed="rId2" name="camera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соль\2633ade9dc3d87c99fac39fa4fe20fd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716000" cy="2515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Объект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1" y="3027142"/>
            <a:ext cx="3851920" cy="34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22823"/>
      </p:ext>
    </p:extLst>
  </p:cSld>
  <p:clrMapOvr>
    <a:masterClrMapping/>
  </p:clrMapOvr>
  <p:transition>
    <p:wipe dir="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db2004101gl">
  <a:themeElements>
    <a:clrScheme name="cdb2004101gl 3">
      <a:dk1>
        <a:srgbClr val="335338"/>
      </a:dk1>
      <a:lt1>
        <a:srgbClr val="D7E4BE"/>
      </a:lt1>
      <a:dk2>
        <a:srgbClr val="000066"/>
      </a:dk2>
      <a:lt2>
        <a:srgbClr val="B2B2B2"/>
      </a:lt2>
      <a:accent1>
        <a:srgbClr val="2F86B1"/>
      </a:accent1>
      <a:accent2>
        <a:srgbClr val="D2761A"/>
      </a:accent2>
      <a:accent3>
        <a:srgbClr val="E8EFDB"/>
      </a:accent3>
      <a:accent4>
        <a:srgbClr val="2A462E"/>
      </a:accent4>
      <a:accent5>
        <a:srgbClr val="ADC3D5"/>
      </a:accent5>
      <a:accent6>
        <a:srgbClr val="BE6A16"/>
      </a:accent6>
      <a:hlink>
        <a:srgbClr val="368463"/>
      </a:hlink>
      <a:folHlink>
        <a:srgbClr val="481ECE"/>
      </a:folHlink>
    </a:clrScheme>
    <a:fontScheme name="cdb2004101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01gl 1">
        <a:dk1>
          <a:srgbClr val="1A3E86"/>
        </a:dk1>
        <a:lt1>
          <a:srgbClr val="C1CFDD"/>
        </a:lt1>
        <a:dk2>
          <a:srgbClr val="000000"/>
        </a:dk2>
        <a:lt2>
          <a:srgbClr val="B2B2B2"/>
        </a:lt2>
        <a:accent1>
          <a:srgbClr val="4AAAC0"/>
        </a:accent1>
        <a:accent2>
          <a:srgbClr val="6600FF"/>
        </a:accent2>
        <a:accent3>
          <a:srgbClr val="DDE4EB"/>
        </a:accent3>
        <a:accent4>
          <a:srgbClr val="143472"/>
        </a:accent4>
        <a:accent5>
          <a:srgbClr val="B1D2DC"/>
        </a:accent5>
        <a:accent6>
          <a:srgbClr val="5C00E7"/>
        </a:accent6>
        <a:hlink>
          <a:srgbClr val="0066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1gl 2">
        <a:dk1>
          <a:srgbClr val="2B166E"/>
        </a:dk1>
        <a:lt1>
          <a:srgbClr val="AADBFC"/>
        </a:lt1>
        <a:dk2>
          <a:srgbClr val="003366"/>
        </a:dk2>
        <a:lt2>
          <a:srgbClr val="B2B2B2"/>
        </a:lt2>
        <a:accent1>
          <a:srgbClr val="19B17B"/>
        </a:accent1>
        <a:accent2>
          <a:srgbClr val="E57B1B"/>
        </a:accent2>
        <a:accent3>
          <a:srgbClr val="D2EAFD"/>
        </a:accent3>
        <a:accent4>
          <a:srgbClr val="23115D"/>
        </a:accent4>
        <a:accent5>
          <a:srgbClr val="ABD5BF"/>
        </a:accent5>
        <a:accent6>
          <a:srgbClr val="CF6F17"/>
        </a:accent6>
        <a:hlink>
          <a:srgbClr val="0066CC"/>
        </a:hlink>
        <a:folHlink>
          <a:srgbClr val="8C71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1gl 3">
        <a:dk1>
          <a:srgbClr val="335338"/>
        </a:dk1>
        <a:lt1>
          <a:srgbClr val="D7E4BE"/>
        </a:lt1>
        <a:dk2>
          <a:srgbClr val="000066"/>
        </a:dk2>
        <a:lt2>
          <a:srgbClr val="B2B2B2"/>
        </a:lt2>
        <a:accent1>
          <a:srgbClr val="2F86B1"/>
        </a:accent1>
        <a:accent2>
          <a:srgbClr val="D2761A"/>
        </a:accent2>
        <a:accent3>
          <a:srgbClr val="E8EFDB"/>
        </a:accent3>
        <a:accent4>
          <a:srgbClr val="2A462E"/>
        </a:accent4>
        <a:accent5>
          <a:srgbClr val="ADC3D5"/>
        </a:accent5>
        <a:accent6>
          <a:srgbClr val="BE6A16"/>
        </a:accent6>
        <a:hlink>
          <a:srgbClr val="368463"/>
        </a:hlink>
        <a:folHlink>
          <a:srgbClr val="481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Мир 3D</Template>
  <TotalTime>874</TotalTime>
  <Words>242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cdb2004101gl</vt:lpstr>
      <vt:lpstr>Волшебная   соль</vt:lpstr>
      <vt:lpstr> Что же такое соль?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Волшебная   соль</dc:title>
  <dc:creator>qwerty</dc:creator>
  <cp:lastModifiedBy>Анна</cp:lastModifiedBy>
  <cp:revision>97</cp:revision>
  <dcterms:created xsi:type="dcterms:W3CDTF">2014-10-19T15:15:36Z</dcterms:created>
  <dcterms:modified xsi:type="dcterms:W3CDTF">2019-11-24T20:10:13Z</dcterms:modified>
</cp:coreProperties>
</file>