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67" r:id="rId4"/>
    <p:sldId id="289" r:id="rId5"/>
    <p:sldId id="290" r:id="rId6"/>
    <p:sldId id="292" r:id="rId7"/>
    <p:sldId id="293" r:id="rId8"/>
    <p:sldId id="291" r:id="rId9"/>
    <p:sldId id="298" r:id="rId10"/>
    <p:sldId id="297" r:id="rId11"/>
    <p:sldId id="296" r:id="rId12"/>
    <p:sldId id="295" r:id="rId13"/>
    <p:sldId id="294" r:id="rId14"/>
    <p:sldId id="300" r:id="rId15"/>
    <p:sldId id="299" r:id="rId16"/>
    <p:sldId id="279" r:id="rId17"/>
    <p:sldId id="280" r:id="rId18"/>
    <p:sldId id="284" r:id="rId19"/>
    <p:sldId id="30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0BA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624" autoAdjust="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hee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2"/>
          <p:cNvSpPr>
            <a:spLocks noGrp="1" noChangeArrowheads="1" noChangeShapeType="1" noTextEdit="1"/>
          </p:cNvSpPr>
          <p:nvPr>
            <p:ph type="title"/>
          </p:nvPr>
        </p:nvSpPr>
        <p:spPr bwMode="auto">
          <a:xfrm>
            <a:off x="0" y="500042"/>
            <a:ext cx="9144000" cy="1725602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580BA5"/>
                </a:solidFill>
                <a:effectLst/>
                <a:latin typeface="Impact"/>
              </a:rPr>
              <a:t>«Домашняя экология»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580BA5"/>
              </a:solidFill>
              <a:effectLst/>
              <a:latin typeface="Impact"/>
            </a:endParaRPr>
          </a:p>
        </p:txBody>
      </p:sp>
      <p:pic>
        <p:nvPicPr>
          <p:cNvPr id="5" name="Picture 2" descr="j023138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813179"/>
            <a:ext cx="5715040" cy="5044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357298"/>
            <a:ext cx="9144000" cy="1143000"/>
          </a:xfrm>
        </p:spPr>
        <p:txBody>
          <a:bodyPr>
            <a:noAutofit/>
          </a:bodyPr>
          <a:lstStyle/>
          <a:p>
            <a:pPr algn="l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7.</a:t>
            </a:r>
            <a:r>
              <a:rPr lang="ru-RU" sz="5400" dirty="0" smtClean="0"/>
              <a:t>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В районе вашего дома есть промышленное предприятие с высокими трубами?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Администратор\Downloads\800x_dsc0564-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14678" y="2920931"/>
            <a:ext cx="5929322" cy="393707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85794"/>
            <a:ext cx="9144000" cy="1143000"/>
          </a:xfrm>
        </p:spPr>
        <p:txBody>
          <a:bodyPr>
            <a:noAutofit/>
          </a:bodyPr>
          <a:lstStyle/>
          <a:p>
            <a:pPr algn="l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8.</a:t>
            </a:r>
            <a:r>
              <a:rPr lang="ru-RU" sz="5400" dirty="0" smtClean="0"/>
              <a:t>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Посуду в вашей семье моют с помощью моющих средств?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Администратор\Downloads\iopoaavv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49497" y="2357431"/>
            <a:ext cx="6294503" cy="450057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57232"/>
            <a:ext cx="9144000" cy="1143000"/>
          </a:xfrm>
        </p:spPr>
        <p:txBody>
          <a:bodyPr>
            <a:noAutofit/>
          </a:bodyPr>
          <a:lstStyle/>
          <a:p>
            <a:pPr algn="l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9.</a:t>
            </a:r>
            <a:r>
              <a:rPr lang="ru-RU" sz="6000" dirty="0" smtClean="0"/>
              <a:t>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Ваша кухня находится рядом с жилыми помещениями?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Администратор\Downloads\74c6ac261350830228f5e567773f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43240" y="2868432"/>
            <a:ext cx="6000760" cy="398956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357298"/>
            <a:ext cx="9358346" cy="114300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10.</a:t>
            </a:r>
            <a:r>
              <a:rPr lang="ru-RU" sz="4800" dirty="0" smtClean="0"/>
              <a:t>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У вас в квартире есть электроприборы  (телевизор, мобильные телефоны, микроволновая печь, компьютер и пр.) ?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Администратор\Downloads\40107_html_7f336ea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798876"/>
            <a:ext cx="4395751" cy="305912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4346" y="571480"/>
            <a:ext cx="9358346" cy="114300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11.</a:t>
            </a:r>
            <a:r>
              <a:rPr lang="ru-RU" sz="7200" dirty="0" smtClean="0"/>
              <a:t>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Кто-нибудь в вашей семьи курит ?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Администратор\Downloads\4750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571744"/>
            <a:ext cx="4097335" cy="409733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28670"/>
            <a:ext cx="9358346" cy="114300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12.</a:t>
            </a:r>
            <a:r>
              <a:rPr lang="ru-RU" sz="6600" dirty="0" smtClean="0"/>
              <a:t> 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У вас в квартире мало комнатных растений?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Администратор\Downloads\7912look.com.ua-886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3429000"/>
            <a:ext cx="5016731" cy="313389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8229600" cy="4525963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Arial Black" pitchFamily="34" charset="0"/>
              </a:rPr>
              <a:t>ДА</a:t>
            </a:r>
            <a:r>
              <a:rPr lang="ru-RU" sz="6000" dirty="0" smtClean="0">
                <a:solidFill>
                  <a:srgbClr val="0070C0"/>
                </a:solidFill>
                <a:latin typeface="Arial Black" pitchFamily="34" charset="0"/>
              </a:rPr>
              <a:t>  - 2 балла</a:t>
            </a:r>
          </a:p>
          <a:p>
            <a:pPr>
              <a:buNone/>
            </a:pPr>
            <a:endParaRPr lang="ru-RU" sz="6000" dirty="0" smtClean="0">
              <a:solidFill>
                <a:srgbClr val="0070C0"/>
              </a:solidFill>
              <a:latin typeface="Arial Black" pitchFamily="34" charset="0"/>
            </a:endParaRPr>
          </a:p>
          <a:p>
            <a:r>
              <a:rPr lang="ru-RU" sz="6000" dirty="0" smtClean="0">
                <a:solidFill>
                  <a:srgbClr val="FF0000"/>
                </a:solidFill>
                <a:latin typeface="Arial Black" pitchFamily="34" charset="0"/>
              </a:rPr>
              <a:t>НЕТ</a:t>
            </a:r>
            <a:r>
              <a:rPr lang="ru-RU" sz="6000" dirty="0" smtClean="0">
                <a:solidFill>
                  <a:srgbClr val="0070C0"/>
                </a:solidFill>
                <a:latin typeface="Arial Black" pitchFamily="34" charset="0"/>
              </a:rPr>
              <a:t> – 1 балл</a:t>
            </a:r>
          </a:p>
          <a:p>
            <a:endParaRPr lang="ru-RU" dirty="0" smtClean="0">
              <a:solidFill>
                <a:srgbClr val="0070C0"/>
              </a:solidFill>
              <a:latin typeface="Arial Black" pitchFamily="34" charset="0"/>
            </a:endParaRPr>
          </a:p>
          <a:p>
            <a:endParaRPr lang="ru-RU" dirty="0" smtClean="0">
              <a:solidFill>
                <a:srgbClr val="0070C0"/>
              </a:solidFill>
              <a:latin typeface="Arial Black" pitchFamily="34" charset="0"/>
            </a:endParaRPr>
          </a:p>
          <a:p>
            <a:endParaRPr lang="ru-RU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21506" name="Picture 2" descr="C:\Users\Администратор\Downloads\225787a00bceda2.jpg"/>
          <p:cNvPicPr>
            <a:picLocks noChangeAspect="1" noChangeArrowheads="1"/>
          </p:cNvPicPr>
          <p:nvPr/>
        </p:nvPicPr>
        <p:blipFill>
          <a:blip r:embed="rId2"/>
          <a:srcRect l="8696" r="6521"/>
          <a:stretch>
            <a:fillRect/>
          </a:stretch>
        </p:blipFill>
        <p:spPr bwMode="auto">
          <a:xfrm>
            <a:off x="6215074" y="2143116"/>
            <a:ext cx="2725535" cy="321471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571480"/>
            <a:ext cx="9429784" cy="1143000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Arial Black" pitchFamily="34" charset="0"/>
              </a:rPr>
              <a:t>ПОДСЧИТАЕМ БАЛЛЫ!</a:t>
            </a:r>
            <a:br>
              <a:rPr lang="ru-RU" sz="5400" dirty="0" smtClean="0">
                <a:solidFill>
                  <a:srgbClr val="FF0000"/>
                </a:solidFill>
                <a:latin typeface="Arial Black" pitchFamily="34" charset="0"/>
              </a:rPr>
            </a:br>
            <a:endParaRPr lang="ru-RU" sz="5400" dirty="0"/>
          </a:p>
        </p:txBody>
      </p:sp>
    </p:spTree>
  </p:cSld>
  <p:clrMapOvr>
    <a:masterClrMapping/>
  </p:clrMapOvr>
  <p:transition spd="med">
    <p:whee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Администратор\Downloads\DSC10056017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9084"/>
          <a:stretch>
            <a:fillRect/>
          </a:stretch>
        </p:blipFill>
        <p:spPr bwMode="auto">
          <a:xfrm>
            <a:off x="6331907" y="3786190"/>
            <a:ext cx="2812093" cy="307181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000372"/>
            <a:ext cx="8429684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От </a:t>
            </a:r>
            <a:r>
              <a:rPr lang="ru-RU" b="1" dirty="0" smtClean="0">
                <a:solidFill>
                  <a:srgbClr val="FF0000"/>
                </a:solidFill>
              </a:rPr>
              <a:t>12</a:t>
            </a:r>
            <a:r>
              <a:rPr lang="ru-RU" b="1" dirty="0" smtClean="0"/>
              <a:t> до </a:t>
            </a:r>
            <a:r>
              <a:rPr lang="ru-RU" b="1" dirty="0" smtClean="0">
                <a:solidFill>
                  <a:srgbClr val="FF0000"/>
                </a:solidFill>
              </a:rPr>
              <a:t>16</a:t>
            </a:r>
            <a:r>
              <a:rPr lang="ru-RU" b="1" dirty="0" smtClean="0"/>
              <a:t> баллов – нормальная экологическая  ситуация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16-26</a:t>
            </a:r>
            <a:r>
              <a:rPr lang="ru-RU" b="1" dirty="0" smtClean="0"/>
              <a:t> баллов - напряжённая экологическая ситуация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8596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ПОДВЕДЁМ     ИТОГИ: 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218" name="Picture 2" descr="C:\Users\Администратор\Downloads\349725d5123f9208c4335df35c5f75e2.jpg"/>
          <p:cNvPicPr>
            <a:picLocks noChangeAspect="1" noChangeArrowheads="1"/>
          </p:cNvPicPr>
          <p:nvPr/>
        </p:nvPicPr>
        <p:blipFill>
          <a:blip r:embed="rId3"/>
          <a:srcRect t="3041" b="9749"/>
          <a:stretch>
            <a:fillRect/>
          </a:stretch>
        </p:blipFill>
        <p:spPr bwMode="auto">
          <a:xfrm>
            <a:off x="857224" y="2428868"/>
            <a:ext cx="3451273" cy="228601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Администратор\Downloads\01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0"/>
            <a:ext cx="8501122" cy="485778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800" dirty="0" smtClean="0">
                <a:solidFill>
                  <a:srgbClr val="FF0000"/>
                </a:solidFill>
                <a:latin typeface="Arial Black" pitchFamily="34" charset="0"/>
              </a:rPr>
              <a:t>СПАСИБО  ЗА ВНИМАНИЕ!</a:t>
            </a:r>
            <a:endParaRPr lang="ru-RU" sz="8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24578" name="Picture 2" descr="C:\Users\Администратор\Downloads\87a48900f54a902158e0e6e19a190ba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4000505"/>
            <a:ext cx="2291695" cy="285749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571612"/>
            <a:ext cx="8715404" cy="1470025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dirty="0" smtClean="0"/>
              <a:t>От греч. </a:t>
            </a:r>
            <a:r>
              <a:rPr lang="en-US" dirty="0" smtClean="0"/>
              <a:t>O</a:t>
            </a:r>
            <a:r>
              <a:rPr lang="ru-RU" dirty="0" err="1" smtClean="0"/>
              <a:t>ikos</a:t>
            </a:r>
            <a:r>
              <a:rPr lang="en-US" dirty="0" smtClean="0"/>
              <a:t>- </a:t>
            </a:r>
            <a:r>
              <a:rPr lang="ru-RU" dirty="0" smtClean="0"/>
              <a:t> </a:t>
            </a: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дом, жилище, местопребывание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От греч. </a:t>
            </a:r>
            <a:r>
              <a:rPr lang="en-US" dirty="0" smtClean="0"/>
              <a:t>locos</a:t>
            </a:r>
            <a:r>
              <a:rPr lang="ru-RU" dirty="0" smtClean="0"/>
              <a:t>— </a:t>
            </a: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слово, учение.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sz="5300" dirty="0" smtClean="0">
                <a:solidFill>
                  <a:srgbClr val="FF0000"/>
                </a:solidFill>
                <a:latin typeface="Arial Black" pitchFamily="34" charset="0"/>
              </a:rPr>
              <a:t>Наука об отношениях живых организмов с окружающей средой</a:t>
            </a:r>
            <a:r>
              <a:rPr lang="ru-RU" sz="6700" dirty="0" smtClean="0"/>
              <a:t/>
            </a:r>
            <a:br>
              <a:rPr lang="ru-RU" sz="6700" dirty="0" smtClean="0"/>
            </a:br>
            <a:endParaRPr lang="ru-RU" sz="67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0"/>
            <a:ext cx="5230727" cy="1323439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ЭКОЛОГИЯ</a:t>
            </a:r>
            <a:r>
              <a:rPr lang="ru-RU" sz="8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8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hee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28670"/>
            <a:ext cx="9144000" cy="2286016"/>
          </a:xfrm>
        </p:spPr>
        <p:txBody>
          <a:bodyPr>
            <a:normAutofit fontScale="90000"/>
          </a:bodyPr>
          <a:lstStyle/>
          <a:p>
            <a:r>
              <a:rPr lang="ru-RU" sz="5300" dirty="0" smtClean="0">
                <a:solidFill>
                  <a:srgbClr val="FF0000"/>
                </a:solidFill>
                <a:latin typeface="Arial Black" pitchFamily="34" charset="0"/>
              </a:rPr>
              <a:t>ТЕСТ </a:t>
            </a:r>
            <a:br>
              <a:rPr lang="ru-RU" sz="53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5300" dirty="0" smtClean="0">
                <a:solidFill>
                  <a:srgbClr val="FF0000"/>
                </a:solidFill>
                <a:latin typeface="Arial Black" pitchFamily="34" charset="0"/>
              </a:rPr>
              <a:t>Экологическая обстановка в вашей квартире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C:\Users\Администратор\Downloads\anasayfa_kucuk-845x684.jpg"/>
          <p:cNvPicPr>
            <a:picLocks noChangeAspect="1" noChangeArrowheads="1"/>
          </p:cNvPicPr>
          <p:nvPr/>
        </p:nvPicPr>
        <p:blipFill>
          <a:blip r:embed="rId2"/>
          <a:srcRect l="3372" t="8333" r="16523"/>
          <a:stretch>
            <a:fillRect/>
          </a:stretch>
        </p:blipFill>
        <p:spPr bwMode="auto">
          <a:xfrm>
            <a:off x="2643174" y="3635802"/>
            <a:ext cx="4240474" cy="322219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35729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dirty="0" smtClean="0"/>
              <a:t> 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У вас в квартире есть ковры и паласы?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Администратор\Downloads\kovry-razmerom-2x3-metra-1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43174" y="3643314"/>
            <a:ext cx="4356511" cy="290585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35729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dirty="0" smtClean="0"/>
              <a:t> 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У вас в квартире живёт любимая кошка или собака?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Администратор\Downloads\1467788623_sobaka-vybrala-sebe-kotenka-iz-priyuta-i-teper-oni-nerazluchnye-druzya-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3571876"/>
            <a:ext cx="4164046" cy="311917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dirty="0" smtClean="0"/>
              <a:t> 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У вас в квартире много книг?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Users\Администратор\Downloads\bookcase_books_1.png704846a2-7759-44ec-88b8-7d35a7637910Original.jpg"/>
          <p:cNvPicPr>
            <a:picLocks noChangeAspect="1" noChangeArrowheads="1"/>
          </p:cNvPicPr>
          <p:nvPr/>
        </p:nvPicPr>
        <p:blipFill>
          <a:blip r:embed="rId2"/>
          <a:srcRect l="21506" r="25806"/>
          <a:stretch>
            <a:fillRect/>
          </a:stretch>
        </p:blipFill>
        <p:spPr bwMode="auto">
          <a:xfrm>
            <a:off x="5143504" y="1387934"/>
            <a:ext cx="4000496" cy="547006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2918"/>
            <a:ext cx="91440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dirty="0" smtClean="0"/>
              <a:t> 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У вас есть домашняя птичка?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Администратор\Downloads\5b1c071065bcf16a5c1c714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43174" y="2571744"/>
            <a:ext cx="3851822" cy="400589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71612"/>
            <a:ext cx="91440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dirty="0" smtClean="0"/>
              <a:t> 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Влажную уборку в квартире вы проводите 1-2 раза в неделю?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Администратор\Downloads\generalnaya-ubork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86187" y="3286124"/>
            <a:ext cx="5357814" cy="35718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2867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6.</a:t>
            </a:r>
            <a:r>
              <a:rPr lang="ru-RU" sz="5400" dirty="0" smtClean="0"/>
              <a:t>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Окна в вашем доме выходят на проезжую часть с автомобильным движением ?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Администратор\Downloads\dl_rem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786058"/>
            <a:ext cx="5040871" cy="378065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175</Words>
  <PresentationFormat>Экран (4:3)</PresentationFormat>
  <Paragraphs>25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«Домашняя экология»</vt:lpstr>
      <vt:lpstr>           От греч. Oikos-  дом, жилище, местопребывание   От греч. locos— слово, учение.   Наука об отношениях живых организмов с окружающей средой </vt:lpstr>
      <vt:lpstr>ТЕСТ  Экологическая обстановка в вашей квартире </vt:lpstr>
      <vt:lpstr>1. У вас в квартире есть ковры и паласы?</vt:lpstr>
      <vt:lpstr>2. У вас в квартире живёт любимая кошка или собака?</vt:lpstr>
      <vt:lpstr>3. У вас в квартире много книг?</vt:lpstr>
      <vt:lpstr>4. У вас есть домашняя птичка?</vt:lpstr>
      <vt:lpstr>5. Влажную уборку в квартире вы проводите 1-2 раза в неделю?</vt:lpstr>
      <vt:lpstr>6. Окна в вашем доме выходят на проезжую часть с автомобильным движением ?</vt:lpstr>
      <vt:lpstr>7. В районе вашего дома есть промышленное предприятие с высокими трубами?</vt:lpstr>
      <vt:lpstr>8. Посуду в вашей семье моют с помощью моющих средств?</vt:lpstr>
      <vt:lpstr>9. Ваша кухня находится рядом с жилыми помещениями?</vt:lpstr>
      <vt:lpstr>10. У вас в квартире есть электроприборы  (телевизор, мобильные телефоны, микроволновая печь, компьютер и пр.) ?</vt:lpstr>
      <vt:lpstr>11. Кто-нибудь в вашей семьи курит ?</vt:lpstr>
      <vt:lpstr>12. У вас в квартире мало комнатных растений?</vt:lpstr>
      <vt:lpstr>ПОДСЧИТАЕМ БАЛЛЫ! </vt:lpstr>
      <vt:lpstr>От 12 до 16 баллов – нормальная экологическая  ситуация     16-26 баллов - напряжённая экологическая ситуация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«Домашняя экология»</dc:title>
  <dc:creator>Администратор</dc:creator>
  <cp:lastModifiedBy>DNA7 X64</cp:lastModifiedBy>
  <cp:revision>15</cp:revision>
  <dcterms:created xsi:type="dcterms:W3CDTF">2019-03-13T08:31:25Z</dcterms:created>
  <dcterms:modified xsi:type="dcterms:W3CDTF">2019-11-24T06:37:52Z</dcterms:modified>
</cp:coreProperties>
</file>