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85" r:id="rId2"/>
    <p:sldId id="265" r:id="rId3"/>
    <p:sldId id="291" r:id="rId4"/>
    <p:sldId id="292" r:id="rId5"/>
    <p:sldId id="293" r:id="rId6"/>
    <p:sldId id="294" r:id="rId7"/>
    <p:sldId id="268" r:id="rId8"/>
    <p:sldId id="295" r:id="rId9"/>
    <p:sldId id="270" r:id="rId10"/>
    <p:sldId id="269" r:id="rId11"/>
    <p:sldId id="289" r:id="rId12"/>
    <p:sldId id="273" r:id="rId13"/>
    <p:sldId id="277" r:id="rId14"/>
    <p:sldId id="278" r:id="rId15"/>
    <p:sldId id="280" r:id="rId16"/>
    <p:sldId id="296" r:id="rId17"/>
    <p:sldId id="281" r:id="rId18"/>
    <p:sldId id="279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717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8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B7E61-D3A7-4D23-A20B-482FC0860299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200B5-0F9E-49DD-A727-63EFC5DB1C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669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747F8D-2615-4FFA-B089-887D4CD6A247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221739-8665-4918-BAB9-F888078556A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ergeichuksin.files.wordpress.com/2010/03/2298394906_a7f0577bc2_o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7 : 2 =			</a:t>
            </a:r>
          </a:p>
          <a:p>
            <a:r>
              <a:rPr lang="ru-RU" dirty="0" smtClean="0"/>
              <a:t> 1 : 4 =</a:t>
            </a:r>
          </a:p>
          <a:p>
            <a:r>
              <a:rPr lang="ru-RU" dirty="0" smtClean="0"/>
              <a:t>6,4 : 64=</a:t>
            </a:r>
          </a:p>
          <a:p>
            <a:r>
              <a:rPr lang="ru-RU" dirty="0" smtClean="0"/>
              <a:t> 3 : 2 =</a:t>
            </a:r>
          </a:p>
          <a:p>
            <a:r>
              <a:rPr lang="ru-RU" dirty="0" smtClean="0"/>
              <a:t> 4,3 : 43 =	</a:t>
            </a:r>
          </a:p>
          <a:p>
            <a:r>
              <a:rPr lang="ru-RU" dirty="0" smtClean="0"/>
              <a:t> 80 : 100 =</a:t>
            </a:r>
          </a:p>
          <a:p>
            <a:pPr>
              <a:buNone/>
            </a:pPr>
            <a:r>
              <a:rPr lang="ru-RU" dirty="0" smtClean="0"/>
              <a:t> 0,2 ∙ 2 – 0,2∙0,2 =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Р=3,5</a:t>
            </a:r>
          </a:p>
          <a:p>
            <a:r>
              <a:rPr lang="ru-RU" dirty="0" smtClean="0"/>
              <a:t>Н=0,25</a:t>
            </a:r>
          </a:p>
          <a:p>
            <a:r>
              <a:rPr lang="ru-RU" dirty="0" smtClean="0"/>
              <a:t>Е=1,6</a:t>
            </a:r>
          </a:p>
          <a:p>
            <a:r>
              <a:rPr lang="ru-RU" dirty="0" smtClean="0"/>
              <a:t>П=1,5</a:t>
            </a:r>
          </a:p>
          <a:p>
            <a:r>
              <a:rPr lang="ru-RU" dirty="0" smtClean="0"/>
              <a:t>Т=0,1</a:t>
            </a:r>
          </a:p>
          <a:p>
            <a:r>
              <a:rPr lang="ru-RU" dirty="0" smtClean="0"/>
              <a:t>О=0,8</a:t>
            </a:r>
          </a:p>
          <a:p>
            <a:r>
              <a:rPr lang="ru-RU" dirty="0" smtClean="0"/>
              <a:t>Ц=0,36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2"/>
          <p:cNvSpPr>
            <a:spLocks noChangeShapeType="1"/>
          </p:cNvSpPr>
          <p:nvPr/>
        </p:nvSpPr>
        <p:spPr bwMode="auto">
          <a:xfrm>
            <a:off x="755650" y="6597650"/>
            <a:ext cx="7777163" cy="0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>
            <a:off x="323850" y="620713"/>
            <a:ext cx="0" cy="5472112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611188" y="333375"/>
            <a:ext cx="7993062" cy="0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8820150" y="620713"/>
            <a:ext cx="0" cy="5616575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971550" y="692150"/>
            <a:ext cx="7488238" cy="649288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Выразите в процентах десятичные дроби: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042988" y="1844675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0,07</a:t>
            </a:r>
            <a:r>
              <a:rPr lang="ru-RU" sz="2000" b="1" i="1" dirty="0">
                <a:solidFill>
                  <a:schemeClr val="accent2"/>
                </a:solidFill>
              </a:rPr>
              <a:t> – это</a:t>
            </a:r>
          </a:p>
        </p:txBody>
      </p:sp>
      <p:sp>
        <p:nvSpPr>
          <p:cNvPr id="21516" name="WordArt 12"/>
          <p:cNvSpPr>
            <a:spLocks noChangeArrowheads="1" noChangeShapeType="1" noTextEdit="1"/>
          </p:cNvSpPr>
          <p:nvPr/>
        </p:nvSpPr>
        <p:spPr bwMode="auto">
          <a:xfrm>
            <a:off x="2627313" y="1844675"/>
            <a:ext cx="528637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7%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1042988" y="2420938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0,15</a:t>
            </a:r>
            <a:r>
              <a:rPr lang="ru-RU" sz="2000" b="1" i="1" dirty="0">
                <a:solidFill>
                  <a:schemeClr val="accent2"/>
                </a:solidFill>
              </a:rPr>
              <a:t> – это</a:t>
            </a:r>
          </a:p>
        </p:txBody>
      </p:sp>
      <p:sp>
        <p:nvSpPr>
          <p:cNvPr id="21518" name="WordArt 14"/>
          <p:cNvSpPr>
            <a:spLocks noChangeArrowheads="1" noChangeShapeType="1" noTextEdit="1"/>
          </p:cNvSpPr>
          <p:nvPr/>
        </p:nvSpPr>
        <p:spPr bwMode="auto">
          <a:xfrm>
            <a:off x="2627313" y="2492375"/>
            <a:ext cx="72072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15%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971550" y="3141663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0,4</a:t>
            </a:r>
            <a:r>
              <a:rPr lang="ru-RU" sz="2000" b="1" i="1" dirty="0">
                <a:solidFill>
                  <a:schemeClr val="accent2"/>
                </a:solidFill>
              </a:rPr>
              <a:t> – это</a:t>
            </a:r>
          </a:p>
        </p:txBody>
      </p:sp>
      <p:sp>
        <p:nvSpPr>
          <p:cNvPr id="21521" name="WordArt 17"/>
          <p:cNvSpPr>
            <a:spLocks noChangeArrowheads="1" noChangeShapeType="1" noTextEdit="1"/>
          </p:cNvSpPr>
          <p:nvPr/>
        </p:nvSpPr>
        <p:spPr bwMode="auto">
          <a:xfrm>
            <a:off x="2627313" y="3141663"/>
            <a:ext cx="72072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40%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971550" y="3716338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0,3 </a:t>
            </a:r>
            <a:r>
              <a:rPr lang="ru-RU" sz="2000" b="1" i="1" dirty="0">
                <a:solidFill>
                  <a:schemeClr val="accent2"/>
                </a:solidFill>
              </a:rPr>
              <a:t>– это</a:t>
            </a:r>
          </a:p>
        </p:txBody>
      </p:sp>
      <p:sp>
        <p:nvSpPr>
          <p:cNvPr id="21523" name="WordArt 19"/>
          <p:cNvSpPr>
            <a:spLocks noChangeArrowheads="1" noChangeShapeType="1" noTextEdit="1"/>
          </p:cNvSpPr>
          <p:nvPr/>
        </p:nvSpPr>
        <p:spPr bwMode="auto">
          <a:xfrm>
            <a:off x="2627313" y="3716338"/>
            <a:ext cx="72072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30%</a:t>
            </a:r>
          </a:p>
        </p:txBody>
      </p:sp>
      <p:sp>
        <p:nvSpPr>
          <p:cNvPr id="21524" name="WordArt 20"/>
          <p:cNvSpPr>
            <a:spLocks noChangeArrowheads="1" noChangeShapeType="1" noTextEdit="1"/>
          </p:cNvSpPr>
          <p:nvPr/>
        </p:nvSpPr>
        <p:spPr bwMode="auto">
          <a:xfrm>
            <a:off x="611188" y="4797425"/>
            <a:ext cx="7848600" cy="1430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Чтобы обратить десятичную дробь в проценты,</a:t>
            </a:r>
          </a:p>
          <a:p>
            <a:pPr algn="ctr"/>
            <a:r>
              <a:rPr lang="ru-RU" sz="3600" b="1" kern="10">
                <a:ln w="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надо ее умножить на 100. 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4859338" y="1844675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 smtClean="0">
                <a:solidFill>
                  <a:schemeClr val="accent2"/>
                </a:solidFill>
                <a:latin typeface="+mj-lt"/>
              </a:rPr>
              <a:t>0,42</a:t>
            </a:r>
            <a:r>
              <a:rPr lang="ru-RU" sz="2000" b="1" i="1" dirty="0" smtClean="0">
                <a:solidFill>
                  <a:schemeClr val="accent2"/>
                </a:solidFill>
              </a:rPr>
              <a:t> </a:t>
            </a:r>
            <a:r>
              <a:rPr lang="ru-RU" sz="2000" b="1" i="1" dirty="0">
                <a:solidFill>
                  <a:schemeClr val="accent2"/>
                </a:solidFill>
              </a:rPr>
              <a:t>– это</a:t>
            </a:r>
          </a:p>
        </p:txBody>
      </p:sp>
      <p:sp>
        <p:nvSpPr>
          <p:cNvPr id="21526" name="WordArt 22"/>
          <p:cNvSpPr>
            <a:spLocks noChangeArrowheads="1" noChangeShapeType="1" noTextEdit="1"/>
          </p:cNvSpPr>
          <p:nvPr/>
        </p:nvSpPr>
        <p:spPr bwMode="auto">
          <a:xfrm>
            <a:off x="6516688" y="1844675"/>
            <a:ext cx="1079500" cy="404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42%</a:t>
            </a:r>
            <a:endParaRPr lang="ru-RU" sz="3600" b="1" i="1" kern="10" dirty="0">
              <a:ln w="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4859338" y="2420938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 smtClean="0">
                <a:solidFill>
                  <a:schemeClr val="accent2"/>
                </a:solidFill>
                <a:latin typeface="+mj-lt"/>
              </a:rPr>
              <a:t>0,75</a:t>
            </a:r>
            <a:r>
              <a:rPr lang="ru-RU" sz="2000" b="1" i="1" dirty="0" smtClean="0">
                <a:solidFill>
                  <a:schemeClr val="accent2"/>
                </a:solidFill>
              </a:rPr>
              <a:t> </a:t>
            </a:r>
            <a:r>
              <a:rPr lang="ru-RU" sz="2000" b="1" i="1" dirty="0">
                <a:solidFill>
                  <a:schemeClr val="accent2"/>
                </a:solidFill>
              </a:rPr>
              <a:t>– это</a:t>
            </a:r>
          </a:p>
        </p:txBody>
      </p:sp>
      <p:sp>
        <p:nvSpPr>
          <p:cNvPr id="21528" name="WordArt 24"/>
          <p:cNvSpPr>
            <a:spLocks noChangeArrowheads="1" noChangeShapeType="1" noTextEdit="1"/>
          </p:cNvSpPr>
          <p:nvPr/>
        </p:nvSpPr>
        <p:spPr bwMode="auto">
          <a:xfrm>
            <a:off x="6659563" y="2420938"/>
            <a:ext cx="936625" cy="404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75</a:t>
            </a:r>
            <a:r>
              <a:rPr lang="ru-RU" sz="3600" b="1" i="1" kern="10" dirty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%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4932363" y="3141663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0,006</a:t>
            </a:r>
            <a:r>
              <a:rPr lang="ru-RU" sz="2000" b="1" i="1" dirty="0">
                <a:solidFill>
                  <a:schemeClr val="accent2"/>
                </a:solidFill>
              </a:rPr>
              <a:t> – это</a:t>
            </a:r>
          </a:p>
        </p:txBody>
      </p:sp>
      <p:sp>
        <p:nvSpPr>
          <p:cNvPr id="21530" name="WordArt 26"/>
          <p:cNvSpPr>
            <a:spLocks noChangeArrowheads="1" noChangeShapeType="1" noTextEdit="1"/>
          </p:cNvSpPr>
          <p:nvPr/>
        </p:nvSpPr>
        <p:spPr bwMode="auto">
          <a:xfrm>
            <a:off x="6659563" y="3141663"/>
            <a:ext cx="865187" cy="404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0,6%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4859338" y="3716338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 smtClean="0">
                <a:solidFill>
                  <a:schemeClr val="accent2"/>
                </a:solidFill>
                <a:latin typeface="+mj-lt"/>
              </a:rPr>
              <a:t>0,008</a:t>
            </a:r>
            <a:r>
              <a:rPr lang="ru-RU" sz="2000" b="1" i="1" dirty="0" smtClean="0">
                <a:solidFill>
                  <a:schemeClr val="accent2"/>
                </a:solidFill>
              </a:rPr>
              <a:t> </a:t>
            </a:r>
            <a:r>
              <a:rPr lang="ru-RU" sz="2000" b="1" i="1" dirty="0">
                <a:solidFill>
                  <a:schemeClr val="accent2"/>
                </a:solidFill>
              </a:rPr>
              <a:t>– это</a:t>
            </a:r>
          </a:p>
        </p:txBody>
      </p:sp>
      <p:sp>
        <p:nvSpPr>
          <p:cNvPr id="21532" name="WordArt 28"/>
          <p:cNvSpPr>
            <a:spLocks noChangeArrowheads="1" noChangeShapeType="1" noTextEdit="1"/>
          </p:cNvSpPr>
          <p:nvPr/>
        </p:nvSpPr>
        <p:spPr bwMode="auto">
          <a:xfrm>
            <a:off x="6804025" y="3716338"/>
            <a:ext cx="1008063" cy="404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0,8</a:t>
            </a:r>
            <a:r>
              <a:rPr lang="ru-RU" sz="3600" b="1" i="1" kern="10" dirty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3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3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30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3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0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30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 animBg="1"/>
      <p:bldP spid="21515" grpId="0"/>
      <p:bldP spid="21516" grpId="0" animBg="1"/>
      <p:bldP spid="21517" grpId="0"/>
      <p:bldP spid="21518" grpId="0" animBg="1"/>
      <p:bldP spid="21520" grpId="0"/>
      <p:bldP spid="21521" grpId="0" animBg="1"/>
      <p:bldP spid="21522" grpId="0"/>
      <p:bldP spid="21523" grpId="0" animBg="1"/>
      <p:bldP spid="21524" grpId="0" animBg="1"/>
      <p:bldP spid="21525" grpId="0"/>
      <p:bldP spid="21526" grpId="0" animBg="1"/>
      <p:bldP spid="21527" grpId="0"/>
      <p:bldP spid="21528" grpId="0" animBg="1"/>
      <p:bldP spid="21529" grpId="0"/>
      <p:bldP spid="21530" grpId="0" animBg="1"/>
      <p:bldP spid="21531" grpId="0"/>
      <p:bldP spid="215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24" y="704088"/>
            <a:ext cx="685776" cy="45719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972452" cy="1857388"/>
          </a:xfrm>
        </p:spPr>
        <p:txBody>
          <a:bodyPr>
            <a:normAutofit lnSpcReduction="10000"/>
          </a:bodyPr>
          <a:lstStyle/>
          <a:p>
            <a:r>
              <a:rPr lang="ru-RU" sz="6000" dirty="0" smtClean="0"/>
              <a:t>Что важно для здоровья?</a:t>
            </a:r>
            <a:endParaRPr lang="ru-RU" sz="6000" dirty="0"/>
          </a:p>
        </p:txBody>
      </p:sp>
      <p:pic>
        <p:nvPicPr>
          <p:cNvPr id="10242" name="Picture 2" descr="http://raduga209.ru/wp-content/uploads/2016/02/DoktorAibol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85992"/>
            <a:ext cx="8215370" cy="385288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755650" y="6597650"/>
            <a:ext cx="7777163" cy="0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323850" y="620713"/>
            <a:ext cx="0" cy="5472112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611188" y="333375"/>
            <a:ext cx="7993062" cy="0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8820150" y="620713"/>
            <a:ext cx="0" cy="5616575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684213" y="836613"/>
            <a:ext cx="2374900" cy="360362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0" name="WordArt 16"/>
          <p:cNvSpPr>
            <a:spLocks noChangeArrowheads="1" noChangeShapeType="1" noTextEdit="1"/>
          </p:cNvSpPr>
          <p:nvPr/>
        </p:nvSpPr>
        <p:spPr bwMode="auto">
          <a:xfrm>
            <a:off x="827088" y="620713"/>
            <a:ext cx="7489825" cy="5715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Запишем домашнее задание</a:t>
            </a:r>
            <a:endParaRPr lang="ru-RU" sz="3600" b="1" i="1" kern="10" dirty="0">
              <a:ln w="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162" name="WordArt 18"/>
          <p:cNvSpPr>
            <a:spLocks noChangeArrowheads="1" noChangeShapeType="1" noTextEdit="1"/>
          </p:cNvSpPr>
          <p:nvPr/>
        </p:nvSpPr>
        <p:spPr bwMode="auto">
          <a:xfrm>
            <a:off x="1547812" y="6237288"/>
            <a:ext cx="695327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№867,865./Составь задачу на %. </a:t>
            </a:r>
            <a:endParaRPr lang="ru-RU" sz="3600" b="1" i="1" kern="10" dirty="0">
              <a:ln w="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7170" name="Picture 2" descr="http://900igr.net/datai/literatura/Konkurs-Skazka/0031-05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8143932" cy="492922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Тест.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686800" cy="43891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+mj-lt"/>
              </a:rPr>
              <a:t>     1.                 Процент- это: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а) тысячная часть числа;      б) сотая часть числа;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в) десятая часть числа.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     </a:t>
            </a:r>
            <a:r>
              <a:rPr lang="ru-RU" b="1" dirty="0" smtClean="0">
                <a:latin typeface="+mj-lt"/>
              </a:rPr>
              <a:t>2.                 8% - это: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а) 0,08;         б) 0,8;            в) 0,008;            г)  0,0008.</a:t>
            </a:r>
          </a:p>
          <a:p>
            <a:pPr>
              <a:buNone/>
            </a:pPr>
            <a:r>
              <a:rPr lang="ru-RU" b="1" dirty="0" smtClean="0">
                <a:latin typeface="+mj-lt"/>
              </a:rPr>
              <a:t>     3.                 0,269 –это: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а) 269%;      б) 2,69%;        в) 26,9%;           г) 0,269%. 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     </a:t>
            </a:r>
            <a:r>
              <a:rPr lang="ru-RU" b="1" dirty="0" smtClean="0">
                <a:latin typeface="+mj-lt"/>
              </a:rPr>
              <a:t>4.                 25% класса –это: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а) половина учеников класса;    б) четверть учеников класса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в) пятая часть класса;                 г) двадцать пятая часть класса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>
                <a:latin typeface="+mj-lt"/>
              </a:rPr>
              <a:t>     5.                      0,05 – это: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а)  5%;          б) 50%;           в) 500%;             г) 0,5%.</a:t>
            </a:r>
          </a:p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Проверь себя!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AutoNum type="arabicPeriod"/>
            </a:pPr>
            <a:r>
              <a:rPr lang="ru-RU" dirty="0" smtClean="0"/>
              <a:t>б)</a:t>
            </a:r>
          </a:p>
          <a:p>
            <a:pPr marL="514350" indent="-514350" algn="ctr">
              <a:buAutoNum type="arabicPeriod"/>
            </a:pPr>
            <a:r>
              <a:rPr lang="ru-RU" dirty="0" smtClean="0"/>
              <a:t>а)</a:t>
            </a:r>
          </a:p>
          <a:p>
            <a:pPr marL="514350" indent="-514350" algn="ctr">
              <a:buAutoNum type="arabicPeriod" startAt="3"/>
            </a:pPr>
            <a:r>
              <a:rPr lang="ru-RU" dirty="0" smtClean="0"/>
              <a:t>в)</a:t>
            </a:r>
          </a:p>
          <a:p>
            <a:pPr marL="514350" indent="-514350" algn="ctr">
              <a:buAutoNum type="arabicPeriod" startAt="3"/>
            </a:pPr>
            <a:r>
              <a:rPr lang="ru-RU" dirty="0" smtClean="0"/>
              <a:t>б)</a:t>
            </a:r>
          </a:p>
          <a:p>
            <a:pPr marL="514350" indent="-514350" algn="ctr">
              <a:buAutoNum type="arabicPeriod" startAt="3"/>
            </a:pPr>
            <a:r>
              <a:rPr lang="ru-RU" dirty="0" smtClean="0"/>
              <a:t>а)</a:t>
            </a:r>
          </a:p>
          <a:p>
            <a:pPr marL="514350" indent="-514350" algn="ctr">
              <a:buAutoNum type="arabicPeriod" startAt="3"/>
            </a:pPr>
            <a:endParaRPr lang="ru-RU" dirty="0" smtClean="0"/>
          </a:p>
          <a:p>
            <a:pPr marL="514350" indent="-514350" algn="ctr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Самооценка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9044022" cy="4389120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>
                <a:latin typeface="+mj-lt"/>
                <a:cs typeface="Consolas" pitchFamily="49" charset="0"/>
              </a:rPr>
              <a:t>    1. Активная работа на уроке - 1 балл.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  <a:cs typeface="Consolas" pitchFamily="49" charset="0"/>
              </a:rPr>
              <a:t>    2. Понял тему – 1 балл.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  <a:cs typeface="Consolas" pitchFamily="49" charset="0"/>
              </a:rPr>
              <a:t>    3. Могу объяснить другому – 1 балл.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  <a:cs typeface="Consolas" pitchFamily="49" charset="0"/>
              </a:rPr>
              <a:t>4.При решении справлюсь самостоятельно-2 балла.  </a:t>
            </a:r>
            <a:r>
              <a:rPr lang="ru-RU" dirty="0" smtClean="0">
                <a:latin typeface="+mj-lt"/>
              </a:rPr>
              <a:t> 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C00000"/>
                </a:solidFill>
                <a:latin typeface="+mj-lt"/>
              </a:rPr>
              <a:t>Критерии оценки: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                                          5 баллов - 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«5»;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                                     4 балла – 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«4»;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C00000"/>
                </a:solidFill>
                <a:latin typeface="+mj-lt"/>
              </a:rPr>
              <a:t>                                     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3 балла – </a:t>
            </a:r>
            <a:r>
              <a:rPr lang="ru-RU" dirty="0" smtClean="0">
                <a:solidFill>
                  <a:srgbClr val="C00000"/>
                </a:solidFill>
                <a:latin typeface="+mj-lt"/>
              </a:rPr>
              <a:t>«3»;</a:t>
            </a:r>
          </a:p>
          <a:p>
            <a:pPr marL="514350" indent="-514350">
              <a:buAutoNum type="arabicPeriod"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808038" y="333375"/>
            <a:ext cx="6764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CC00FF"/>
                </a:solidFill>
              </a:rPr>
              <a:t>А теперь самостоятельная работа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1527175" y="908050"/>
            <a:ext cx="46339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/>
              <a:t>Заполните таблицу:</a:t>
            </a:r>
          </a:p>
        </p:txBody>
      </p:sp>
      <p:graphicFrame>
        <p:nvGraphicFramePr>
          <p:cNvPr id="52375" name="Group 151"/>
          <p:cNvGraphicFramePr>
            <a:graphicFrameLocks noGrp="1"/>
          </p:cNvGraphicFramePr>
          <p:nvPr/>
        </p:nvGraphicFramePr>
        <p:xfrm>
          <a:off x="827088" y="1700213"/>
          <a:ext cx="7705725" cy="1974851"/>
        </p:xfrm>
        <a:graphic>
          <a:graphicData uri="http://schemas.openxmlformats.org/drawingml/2006/table">
            <a:tbl>
              <a:tblPr/>
              <a:tblGrid>
                <a:gridCol w="2097087"/>
                <a:gridCol w="857250"/>
                <a:gridCol w="923925"/>
                <a:gridCol w="725488"/>
                <a:gridCol w="592137"/>
                <a:gridCol w="860425"/>
                <a:gridCol w="855663"/>
                <a:gridCol w="79375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Десятичная дробь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Дробь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Проценты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22" name="Picture 137" descr="MC90028218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5286388"/>
            <a:ext cx="7080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4" name="Picture 139" descr="MC900397052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643446"/>
            <a:ext cx="684213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0" name="Rectangle 153"/>
          <p:cNvSpPr>
            <a:spLocks noChangeArrowheads="1"/>
          </p:cNvSpPr>
          <p:nvPr/>
        </p:nvSpPr>
        <p:spPr bwMode="auto">
          <a:xfrm flipV="1">
            <a:off x="3357563" y="3435350"/>
            <a:ext cx="243046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ru-RU" b="1"/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ru-RU" b="1"/>
          </a:p>
        </p:txBody>
      </p:sp>
      <p:sp>
        <p:nvSpPr>
          <p:cNvPr id="20531" name="Text Box 155"/>
          <p:cNvSpPr txBox="1">
            <a:spLocks noChangeArrowheads="1"/>
          </p:cNvSpPr>
          <p:nvPr/>
        </p:nvSpPr>
        <p:spPr bwMode="auto">
          <a:xfrm>
            <a:off x="879475" y="3716338"/>
            <a:ext cx="549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9" name="Group 151"/>
          <p:cNvGraphicFramePr>
            <a:graphicFrameLocks noGrp="1"/>
          </p:cNvGraphicFramePr>
          <p:nvPr/>
        </p:nvGraphicFramePr>
        <p:xfrm>
          <a:off x="827088" y="1714500"/>
          <a:ext cx="7705724" cy="2151063"/>
        </p:xfrm>
        <a:graphic>
          <a:graphicData uri="http://schemas.openxmlformats.org/drawingml/2006/table">
            <a:tbl>
              <a:tblPr/>
              <a:tblGrid>
                <a:gridCol w="1694695"/>
                <a:gridCol w="576064"/>
                <a:gridCol w="860882"/>
                <a:gridCol w="1003860"/>
                <a:gridCol w="799557"/>
                <a:gridCol w="885854"/>
                <a:gridCol w="880952"/>
                <a:gridCol w="100386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Десятичная дробь</a:t>
                      </a:r>
                    </a:p>
                  </a:txBody>
                  <a:tcPr marL="91449" marR="914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0,25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0,1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0,2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0,75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0,05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Дробь</a:t>
                      </a:r>
                    </a:p>
                  </a:txBody>
                  <a:tcPr marL="91449" marR="914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1/2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/4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1/10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1/5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3/4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1/1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1/20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Проценты</a:t>
                      </a:r>
                    </a:p>
                  </a:txBody>
                  <a:tcPr marL="91449" marR="914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91449" marR="914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2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3959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1) Пригодятся ли Вам полученные на уроке знания и где?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             2) Поделитесь впечатлениями от путешествия!</a:t>
            </a:r>
            <a:endParaRPr lang="ru-RU" dirty="0"/>
          </a:p>
        </p:txBody>
      </p:sp>
      <p:pic>
        <p:nvPicPr>
          <p:cNvPr id="3074" name="Picture 2" descr="https://yt3.ggpht.com/-hzadJ7vLQx4/AAAAAAAAAAI/AAAAAAAAAAA/zdaxw6VywgE/s900-c-k-no/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3201979" cy="431484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AutoNum type="arabicPeriod"/>
            </a:pPr>
            <a:r>
              <a:rPr lang="ru-RU" dirty="0" smtClean="0"/>
              <a:t>б)</a:t>
            </a:r>
          </a:p>
          <a:p>
            <a:pPr marL="514350" indent="-514350" algn="ctr">
              <a:buAutoNum type="arabicPeriod"/>
            </a:pPr>
            <a:r>
              <a:rPr lang="ru-RU" dirty="0" smtClean="0"/>
              <a:t>а)</a:t>
            </a:r>
          </a:p>
          <a:p>
            <a:pPr marL="514350" indent="-514350" algn="ctr">
              <a:buAutoNum type="arabicPeriod" startAt="3"/>
            </a:pPr>
            <a:r>
              <a:rPr lang="ru-RU" dirty="0" smtClean="0"/>
              <a:t>в)</a:t>
            </a:r>
          </a:p>
          <a:p>
            <a:pPr marL="514350" indent="-514350" algn="ctr">
              <a:buAutoNum type="arabicPeriod" startAt="3"/>
            </a:pPr>
            <a:r>
              <a:rPr lang="ru-RU" dirty="0" smtClean="0"/>
              <a:t>б)</a:t>
            </a:r>
          </a:p>
          <a:p>
            <a:pPr marL="514350" indent="-514350" algn="ctr">
              <a:buAutoNum type="arabicPeriod"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Врачи считают: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Медицинская помощь-2\25,</a:t>
            </a:r>
          </a:p>
          <a:p>
            <a:r>
              <a:rPr lang="ru-RU" dirty="0" smtClean="0"/>
              <a:t>Генетические факторы-3\20,</a:t>
            </a:r>
          </a:p>
          <a:p>
            <a:r>
              <a:rPr lang="ru-RU" dirty="0" smtClean="0"/>
              <a:t>Экология-1\5,</a:t>
            </a:r>
          </a:p>
          <a:p>
            <a:r>
              <a:rPr lang="ru-RU" dirty="0" smtClean="0"/>
              <a:t>Образ жизни-1\2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Выразим в процентах</a:t>
            </a:r>
          </a:p>
          <a:p>
            <a:endParaRPr lang="ru-RU" dirty="0" smtClean="0"/>
          </a:p>
          <a:p>
            <a:r>
              <a:rPr lang="ru-RU" dirty="0" smtClean="0"/>
              <a:t>8%</a:t>
            </a:r>
          </a:p>
          <a:p>
            <a:endParaRPr lang="ru-RU" dirty="0" smtClean="0"/>
          </a:p>
          <a:p>
            <a:r>
              <a:rPr lang="ru-RU" dirty="0" smtClean="0"/>
              <a:t>15%</a:t>
            </a:r>
          </a:p>
          <a:p>
            <a:endParaRPr lang="ru-RU" dirty="0" smtClean="0"/>
          </a:p>
          <a:p>
            <a:r>
              <a:rPr lang="ru-RU" dirty="0" smtClean="0"/>
              <a:t>20%</a:t>
            </a:r>
          </a:p>
          <a:p>
            <a:r>
              <a:rPr lang="ru-RU" dirty="0" smtClean="0"/>
              <a:t>50%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755650" y="6597650"/>
            <a:ext cx="7777163" cy="0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323850" y="620713"/>
            <a:ext cx="0" cy="5472112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611188" y="333375"/>
            <a:ext cx="7993062" cy="0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8820150" y="620713"/>
            <a:ext cx="0" cy="5616575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8" name="WordArt 18"/>
          <p:cNvSpPr>
            <a:spLocks noChangeArrowheads="1" noChangeShapeType="1" noTextEdit="1"/>
          </p:cNvSpPr>
          <p:nvPr/>
        </p:nvSpPr>
        <p:spPr bwMode="auto">
          <a:xfrm>
            <a:off x="971550" y="692150"/>
            <a:ext cx="3390900" cy="307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ПРИМЕРЫ:</a:t>
            </a:r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1125538"/>
            <a:ext cx="2528887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476250"/>
            <a:ext cx="383857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3429000"/>
            <a:ext cx="31686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4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8038" y="2997200"/>
            <a:ext cx="13716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4365625"/>
            <a:ext cx="3238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627313" y="33338"/>
            <a:ext cx="6119812" cy="2997200"/>
          </a:xfrm>
          <a:prstGeom prst="cloudCallout">
            <a:avLst>
              <a:gd name="adj1" fmla="val -67950"/>
              <a:gd name="adj2" fmla="val -7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atin typeface="Comic Sans MS" pitchFamily="66" charset="0"/>
              </a:rPr>
              <a:t>Вспомним правило умножения десятичной дроби на 100</a:t>
            </a:r>
          </a:p>
          <a:p>
            <a:pPr algn="ctr">
              <a:defRPr/>
            </a:pPr>
            <a:r>
              <a:rPr lang="ru-RU" sz="2400" dirty="0">
                <a:latin typeface="Comic Sans MS" pitchFamily="66" charset="0"/>
              </a:rPr>
              <a:t>-правило деления десятичной дроби на 100</a:t>
            </a:r>
          </a:p>
        </p:txBody>
      </p:sp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3524250"/>
            <a:ext cx="9077325" cy="26146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3414713"/>
          </a:xfrm>
          <a:prstGeom prst="rect">
            <a:avLst/>
          </a:prstGeom>
          <a:noFill/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5" y="-176213"/>
            <a:ext cx="7199313" cy="15605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AutoShape 6"/>
          <p:cNvSpPr>
            <a:spLocks noChangeArrowheads="1"/>
          </p:cNvSpPr>
          <p:nvPr/>
        </p:nvSpPr>
        <p:spPr bwMode="auto">
          <a:xfrm>
            <a:off x="0" y="-44450"/>
            <a:ext cx="6516688" cy="2565400"/>
          </a:xfrm>
          <a:prstGeom prst="cloudCallout">
            <a:avLst>
              <a:gd name="adj1" fmla="val 69769"/>
              <a:gd name="adj2" fmla="val 1708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Слово процент означает «сотая часть».</a:t>
            </a:r>
          </a:p>
          <a:p>
            <a:pPr algn="ctr"/>
            <a:r>
              <a:rPr lang="ru-RU" sz="3200" b="1">
                <a:solidFill>
                  <a:srgbClr val="FF3300"/>
                </a:solidFill>
              </a:rPr>
              <a:t> Сотая часть чего?</a:t>
            </a:r>
          </a:p>
        </p:txBody>
      </p:sp>
      <p:pic>
        <p:nvPicPr>
          <p:cNvPr id="44044" name="Picture 12" descr="MC90042449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133600"/>
            <a:ext cx="201295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2" name="AutoShape 10"/>
          <p:cNvSpPr>
            <a:spLocks noChangeArrowheads="1"/>
          </p:cNvSpPr>
          <p:nvPr/>
        </p:nvSpPr>
        <p:spPr bwMode="auto">
          <a:xfrm flipH="1" flipV="1">
            <a:off x="468313" y="3860800"/>
            <a:ext cx="8675687" cy="2736850"/>
          </a:xfrm>
          <a:prstGeom prst="wedgeRoundRectCallout">
            <a:avLst>
              <a:gd name="adj1" fmla="val 39245"/>
              <a:gd name="adj2" fmla="val 6823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 Хороший вопрос!</a:t>
            </a:r>
          </a:p>
          <a:p>
            <a:r>
              <a:rPr lang="ru-RU" sz="4400" b="1">
                <a:latin typeface="Arial" charset="0"/>
              </a:rPr>
              <a:t>Процент – это сотая часть любой величины</a:t>
            </a:r>
            <a:r>
              <a:rPr lang="ru-RU" b="1">
                <a:latin typeface="Arial" charset="0"/>
              </a:rPr>
              <a:t>: </a:t>
            </a:r>
            <a:r>
              <a:rPr lang="ru-RU" sz="3600" b="1"/>
              <a:t>пути, массы. площади, количества объема.</a:t>
            </a:r>
          </a:p>
          <a:p>
            <a:pPr algn="ctr"/>
            <a:r>
              <a:rPr lang="ru-RU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  <p:bldP spid="440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-4470400" y="310832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>
                <a:latin typeface="Arial" charset="0"/>
              </a:rPr>
              <a:t/>
            </a:r>
            <a:br>
              <a:rPr lang="ru-RU">
                <a:latin typeface="Arial" charset="0"/>
              </a:rPr>
            </a:br>
            <a:endParaRPr lang="ru-RU">
              <a:latin typeface="Arial" charset="0"/>
            </a:endParaRPr>
          </a:p>
        </p:txBody>
      </p:sp>
      <p:sp>
        <p:nvSpPr>
          <p:cNvPr id="14340" name="AutoShape 7"/>
          <p:cNvSpPr>
            <a:spLocks noChangeArrowheads="1"/>
          </p:cNvSpPr>
          <p:nvPr/>
        </p:nvSpPr>
        <p:spPr bwMode="auto">
          <a:xfrm>
            <a:off x="1654175" y="-171450"/>
            <a:ext cx="7489825" cy="6769100"/>
          </a:xfrm>
          <a:prstGeom prst="cloudCallout">
            <a:avLst>
              <a:gd name="adj1" fmla="val -54389"/>
              <a:gd name="adj2" fmla="val -28662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2447925" y="1077913"/>
            <a:ext cx="691356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Действительно, сотая часть метра-сантиметр.</a:t>
            </a:r>
          </a:p>
          <a:p>
            <a:r>
              <a:rPr lang="ru-RU" sz="2400" dirty="0"/>
              <a:t>сотая часть </a:t>
            </a:r>
            <a:r>
              <a:rPr lang="ru-RU" sz="2400" dirty="0" err="1"/>
              <a:t>центнера-килограмм</a:t>
            </a:r>
            <a:r>
              <a:rPr lang="ru-RU" sz="2400" dirty="0"/>
              <a:t>,</a:t>
            </a:r>
          </a:p>
          <a:p>
            <a:r>
              <a:rPr lang="ru-RU" sz="2400" dirty="0"/>
              <a:t>сотая часть </a:t>
            </a:r>
            <a:r>
              <a:rPr lang="ru-RU" sz="2400" dirty="0" err="1"/>
              <a:t>рубля-копейка</a:t>
            </a:r>
            <a:endParaRPr lang="ru-RU" sz="2400" dirty="0"/>
          </a:p>
          <a:p>
            <a:r>
              <a:rPr lang="ru-RU" dirty="0"/>
              <a:t>СЛОВО«ПРОЦЕНТ»ПРОИСХОДИТ ОТ ЛАТИНСКОГО «ЦЕНТИ</a:t>
            </a:r>
          </a:p>
          <a:p>
            <a:r>
              <a:rPr lang="ru-RU" dirty="0"/>
              <a:t>»ПО ФРАНЦУЗСКИ «САНТИ»УКАЗЫВАЕТ </a:t>
            </a:r>
          </a:p>
          <a:p>
            <a:r>
              <a:rPr lang="ru-RU" dirty="0"/>
              <a:t>НА УМЕНЬШЕНИЕ ЕДИНИЦЫ ИЗМЕРЕНИЯ В </a:t>
            </a:r>
            <a:r>
              <a:rPr lang="ru-RU" dirty="0">
                <a:solidFill>
                  <a:srgbClr val="FF0000"/>
                </a:solidFill>
              </a:rPr>
              <a:t>100</a:t>
            </a:r>
            <a:r>
              <a:rPr lang="ru-RU" dirty="0"/>
              <a:t> РАЗ.</a:t>
            </a:r>
          </a:p>
          <a:p>
            <a:endParaRPr lang="ru-RU" dirty="0"/>
          </a:p>
        </p:txBody>
      </p:sp>
      <p:pic>
        <p:nvPicPr>
          <p:cNvPr id="8" name="Picture 12" descr="Картинка 10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4030663"/>
            <a:ext cx="21748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0" grpId="1" animBg="1"/>
      <p:bldP spid="53258" grpId="0"/>
      <p:bldP spid="5325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755650" y="1916113"/>
            <a:ext cx="76327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/>
              <a:t>Знак </a:t>
            </a:r>
            <a:r>
              <a:rPr lang="ru-RU" sz="2800">
                <a:solidFill>
                  <a:srgbClr val="FF0000"/>
                </a:solidFill>
              </a:rPr>
              <a:t>%</a:t>
            </a:r>
            <a:r>
              <a:rPr lang="ru-RU" sz="2800"/>
              <a:t> происходит, как полагают, от </a:t>
            </a:r>
            <a:r>
              <a:rPr lang="ru-RU" sz="2800">
                <a:solidFill>
                  <a:srgbClr val="3333FF"/>
                </a:solidFill>
              </a:rPr>
              <a:t>итальянского</a:t>
            </a:r>
            <a:r>
              <a:rPr lang="ru-RU" sz="2800"/>
              <a:t> слова </a:t>
            </a:r>
            <a:r>
              <a:rPr lang="ru-RU" sz="2800">
                <a:solidFill>
                  <a:srgbClr val="3333FF"/>
                </a:solidFill>
              </a:rPr>
              <a:t>сеп</a:t>
            </a:r>
            <a:r>
              <a:rPr lang="en-US" sz="2800">
                <a:solidFill>
                  <a:srgbClr val="3333FF"/>
                </a:solidFill>
              </a:rPr>
              <a:t>t</a:t>
            </a:r>
            <a:r>
              <a:rPr lang="ru-RU" sz="2800">
                <a:solidFill>
                  <a:srgbClr val="3333FF"/>
                </a:solidFill>
              </a:rPr>
              <a:t>о(сто)</a:t>
            </a:r>
            <a:r>
              <a:rPr lang="ru-RU" sz="2800"/>
              <a:t>, которое в процентных расчётах часто писалось сокращенно </a:t>
            </a:r>
            <a:r>
              <a:rPr lang="ru-RU" sz="2800">
                <a:solidFill>
                  <a:srgbClr val="FF0000"/>
                </a:solidFill>
              </a:rPr>
              <a:t>с</a:t>
            </a:r>
            <a:r>
              <a:rPr lang="en-US" sz="2800">
                <a:solidFill>
                  <a:srgbClr val="FF0000"/>
                </a:solidFill>
              </a:rPr>
              <a:t>t</a:t>
            </a:r>
            <a:r>
              <a:rPr lang="ru-RU" sz="2800">
                <a:solidFill>
                  <a:srgbClr val="FF0000"/>
                </a:solidFill>
              </a:rPr>
              <a:t>о</a:t>
            </a:r>
            <a:r>
              <a:rPr lang="ru-RU" sz="2800"/>
              <a:t>.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4292600"/>
            <a:ext cx="9144000" cy="1223963"/>
            <a:chOff x="0" y="2750"/>
            <a:chExt cx="5760" cy="771"/>
          </a:xfrm>
        </p:grpSpPr>
        <p:sp>
          <p:nvSpPr>
            <p:cNvPr id="14340" name="AutoShape 4"/>
            <p:cNvSpPr>
              <a:spLocks noChangeArrowheads="1"/>
            </p:cNvSpPr>
            <p:nvPr/>
          </p:nvSpPr>
          <p:spPr bwMode="auto">
            <a:xfrm>
              <a:off x="385" y="3022"/>
              <a:ext cx="5080" cy="499"/>
            </a:xfrm>
            <a:prstGeom prst="roundRect">
              <a:avLst>
                <a:gd name="adj" fmla="val 16667"/>
              </a:avLst>
            </a:prstGeom>
            <a:solidFill>
              <a:srgbClr val="E7F84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0" y="2750"/>
              <a:ext cx="5760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sz="3200"/>
            </a:p>
            <a:p>
              <a:pPr algn="ctr"/>
              <a:r>
                <a:rPr lang="en-US" sz="3200"/>
                <a:t> </a:t>
              </a:r>
              <a:r>
                <a:rPr lang="ru-RU" sz="3200"/>
                <a:t>рго</a:t>
              </a:r>
              <a:r>
                <a:rPr lang="en-US" sz="3200"/>
                <a:t> </a:t>
              </a:r>
              <a:r>
                <a:rPr lang="ru-RU" sz="3200"/>
                <a:t>се</a:t>
              </a:r>
              <a:r>
                <a:rPr lang="en-US" sz="3200"/>
                <a:t>nt</a:t>
              </a:r>
              <a:r>
                <a:rPr lang="ru-RU" sz="3200"/>
                <a:t>о —&gt;сеп</a:t>
              </a:r>
              <a:r>
                <a:rPr lang="en-US" sz="3200"/>
                <a:t>t</a:t>
              </a:r>
              <a:r>
                <a:rPr lang="ru-RU" sz="3200"/>
                <a:t>о —&gt; с</a:t>
              </a:r>
              <a:r>
                <a:rPr lang="en-US" sz="3200"/>
                <a:t>t</a:t>
              </a:r>
              <a:r>
                <a:rPr lang="ru-RU" sz="3200"/>
                <a:t>о —&gt;с/о —&gt; %</a:t>
              </a:r>
            </a:p>
          </p:txBody>
        </p:sp>
      </p:grp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611188" y="908050"/>
            <a:ext cx="7921625" cy="10477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65577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Факты из истории: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WordArt 8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81538" cy="493713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Физкультминутка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2286000" y="836613"/>
            <a:ext cx="5886450" cy="538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Раз – подняться на носки и улыбнуться.</a:t>
            </a:r>
          </a:p>
          <a:p>
            <a:pPr>
              <a:defRPr/>
            </a:pPr>
            <a:endParaRPr lang="ru-RU" sz="24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Два – согнуться, разогнуться.</a:t>
            </a:r>
          </a:p>
          <a:p>
            <a:pPr>
              <a:defRPr/>
            </a:pPr>
            <a:endParaRPr lang="ru-RU" sz="24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Три – в ладоши три хлопка,</a:t>
            </a:r>
          </a:p>
          <a:p>
            <a:pPr>
              <a:defRPr/>
            </a:pP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головою три кивка.</a:t>
            </a:r>
          </a:p>
          <a:p>
            <a:pPr>
              <a:defRPr/>
            </a:pPr>
            <a:endParaRPr lang="ru-RU" sz="24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На четыре – руки шире.</a:t>
            </a:r>
          </a:p>
          <a:p>
            <a:pPr>
              <a:defRPr/>
            </a:pPr>
            <a:endParaRPr lang="ru-RU" sz="24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Пять – руками помахать.</a:t>
            </a:r>
          </a:p>
          <a:p>
            <a:pPr>
              <a:defRPr/>
            </a:pPr>
            <a:endParaRPr lang="ru-RU" sz="24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Шесть – за парту тихо сесть.</a:t>
            </a: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pic>
        <p:nvPicPr>
          <p:cNvPr id="20490" name="Picture 10" descr="de06_01_0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357562"/>
            <a:ext cx="21320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3" descr="MC90031042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333375"/>
            <a:ext cx="171926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4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2"/>
          <p:cNvSpPr>
            <a:spLocks noChangeShapeType="1"/>
          </p:cNvSpPr>
          <p:nvPr/>
        </p:nvSpPr>
        <p:spPr bwMode="auto">
          <a:xfrm>
            <a:off x="755650" y="6597650"/>
            <a:ext cx="7777163" cy="0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1" name="Line 3"/>
          <p:cNvSpPr>
            <a:spLocks noChangeShapeType="1"/>
          </p:cNvSpPr>
          <p:nvPr/>
        </p:nvSpPr>
        <p:spPr bwMode="auto">
          <a:xfrm>
            <a:off x="323850" y="620713"/>
            <a:ext cx="0" cy="5472112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611188" y="333375"/>
            <a:ext cx="7993062" cy="0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8820150" y="620713"/>
            <a:ext cx="0" cy="5616575"/>
          </a:xfrm>
          <a:prstGeom prst="line">
            <a:avLst/>
          </a:prstGeom>
          <a:noFill/>
          <a:ln w="57150" cap="rnd">
            <a:solidFill>
              <a:srgbClr val="FF9933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971550" y="692150"/>
            <a:ext cx="7488238" cy="649288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Представьте в виде десятичной дроби:</a:t>
            </a:r>
          </a:p>
        </p:txBody>
      </p:sp>
      <p:sp>
        <p:nvSpPr>
          <p:cNvPr id="22540" name="WordArt 12"/>
          <p:cNvSpPr>
            <a:spLocks noChangeArrowheads="1" noChangeShapeType="1" noTextEdit="1"/>
          </p:cNvSpPr>
          <p:nvPr/>
        </p:nvSpPr>
        <p:spPr bwMode="auto">
          <a:xfrm>
            <a:off x="1476375" y="1989138"/>
            <a:ext cx="81597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15%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6407150" y="1916113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- это </a:t>
            </a:r>
            <a:r>
              <a:rPr lang="ru-RU" sz="2000" b="1" i="1" dirty="0" smtClean="0">
                <a:solidFill>
                  <a:schemeClr val="accent2"/>
                </a:solidFill>
                <a:latin typeface="+mj-lt"/>
              </a:rPr>
              <a:t>0,09 </a:t>
            </a:r>
            <a:endParaRPr lang="ru-RU" sz="2000" b="1" i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542" name="WordArt 14"/>
          <p:cNvSpPr>
            <a:spLocks noChangeArrowheads="1" noChangeShapeType="1" noTextEdit="1"/>
          </p:cNvSpPr>
          <p:nvPr/>
        </p:nvSpPr>
        <p:spPr bwMode="auto">
          <a:xfrm>
            <a:off x="1403350" y="2636838"/>
            <a:ext cx="81597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32%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2411413" y="2636838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- это 0,32 </a:t>
            </a:r>
          </a:p>
        </p:txBody>
      </p:sp>
      <p:sp>
        <p:nvSpPr>
          <p:cNvPr id="22544" name="WordArt 16"/>
          <p:cNvSpPr>
            <a:spLocks noChangeArrowheads="1" noChangeShapeType="1" noTextEdit="1"/>
          </p:cNvSpPr>
          <p:nvPr/>
        </p:nvSpPr>
        <p:spPr bwMode="auto">
          <a:xfrm>
            <a:off x="611188" y="4797425"/>
            <a:ext cx="7848600" cy="1430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Чтобы перевести проценты в десятичную дробь,</a:t>
            </a:r>
          </a:p>
          <a:p>
            <a:pPr algn="ctr"/>
            <a:r>
              <a:rPr lang="ru-RU" sz="3600" b="1" kern="10">
                <a:ln w="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надо разделить ее на 100. </a:t>
            </a:r>
          </a:p>
        </p:txBody>
      </p:sp>
      <p:sp>
        <p:nvSpPr>
          <p:cNvPr id="22545" name="WordArt 17"/>
          <p:cNvSpPr>
            <a:spLocks noChangeArrowheads="1" noChangeShapeType="1" noTextEdit="1"/>
          </p:cNvSpPr>
          <p:nvPr/>
        </p:nvSpPr>
        <p:spPr bwMode="auto">
          <a:xfrm>
            <a:off x="1258888" y="3284538"/>
            <a:ext cx="960437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2%</a:t>
            </a:r>
            <a:endParaRPr lang="ru-RU" sz="3600" b="1" i="1" kern="10" dirty="0">
              <a:ln w="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2411413" y="3284538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- это </a:t>
            </a:r>
            <a:r>
              <a:rPr lang="ru-RU" sz="2000" b="1" i="1" dirty="0" smtClean="0">
                <a:solidFill>
                  <a:schemeClr val="accent2"/>
                </a:solidFill>
                <a:latin typeface="+mj-lt"/>
              </a:rPr>
              <a:t>0,02 </a:t>
            </a:r>
            <a:endParaRPr lang="ru-RU" sz="2000" b="1" i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547" name="WordArt 19"/>
          <p:cNvSpPr>
            <a:spLocks noChangeArrowheads="1" noChangeShapeType="1" noTextEdit="1"/>
          </p:cNvSpPr>
          <p:nvPr/>
        </p:nvSpPr>
        <p:spPr bwMode="auto">
          <a:xfrm>
            <a:off x="1331913" y="3933825"/>
            <a:ext cx="887412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60%</a:t>
            </a:r>
          </a:p>
        </p:txBody>
      </p:sp>
      <p:sp>
        <p:nvSpPr>
          <p:cNvPr id="22548" name="WordArt 20"/>
          <p:cNvSpPr>
            <a:spLocks noChangeArrowheads="1" noChangeShapeType="1" noTextEdit="1"/>
          </p:cNvSpPr>
          <p:nvPr/>
        </p:nvSpPr>
        <p:spPr bwMode="auto">
          <a:xfrm>
            <a:off x="5364163" y="1989138"/>
            <a:ext cx="887412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9</a:t>
            </a:r>
            <a:r>
              <a:rPr lang="ru-RU" sz="3600" b="1" i="1" kern="10" dirty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%</a:t>
            </a:r>
          </a:p>
        </p:txBody>
      </p:sp>
      <p:sp>
        <p:nvSpPr>
          <p:cNvPr id="22549" name="WordArt 21"/>
          <p:cNvSpPr>
            <a:spLocks noChangeArrowheads="1" noChangeShapeType="1" noTextEdit="1"/>
          </p:cNvSpPr>
          <p:nvPr/>
        </p:nvSpPr>
        <p:spPr bwMode="auto">
          <a:xfrm>
            <a:off x="5364163" y="2565400"/>
            <a:ext cx="576262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5%</a:t>
            </a:r>
          </a:p>
        </p:txBody>
      </p:sp>
      <p:sp>
        <p:nvSpPr>
          <p:cNvPr id="22550" name="WordArt 22"/>
          <p:cNvSpPr>
            <a:spLocks noChangeArrowheads="1" noChangeShapeType="1" noTextEdit="1"/>
          </p:cNvSpPr>
          <p:nvPr/>
        </p:nvSpPr>
        <p:spPr bwMode="auto">
          <a:xfrm>
            <a:off x="5292725" y="3213100"/>
            <a:ext cx="792163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90%</a:t>
            </a:r>
          </a:p>
        </p:txBody>
      </p:sp>
      <p:sp>
        <p:nvSpPr>
          <p:cNvPr id="22551" name="WordArt 23"/>
          <p:cNvSpPr>
            <a:spLocks noChangeArrowheads="1" noChangeShapeType="1" noTextEdit="1"/>
          </p:cNvSpPr>
          <p:nvPr/>
        </p:nvSpPr>
        <p:spPr bwMode="auto">
          <a:xfrm>
            <a:off x="5292725" y="3933825"/>
            <a:ext cx="958850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0,6%</a:t>
            </a:r>
            <a:endParaRPr lang="ru-RU" sz="3600" b="1" i="1" kern="10" dirty="0">
              <a:ln w="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2339975" y="3933825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- это 0,60 </a:t>
            </a: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6407150" y="2492375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- это 0,05 </a:t>
            </a:r>
          </a:p>
        </p:txBody>
      </p:sp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6407150" y="3213100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- это 0,90 </a:t>
            </a:r>
          </a:p>
        </p:txBody>
      </p:sp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6407150" y="3933825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- это </a:t>
            </a:r>
            <a:r>
              <a:rPr lang="ru-RU" sz="2000" b="1" i="1" dirty="0" smtClean="0">
                <a:solidFill>
                  <a:schemeClr val="accent2"/>
                </a:solidFill>
                <a:latin typeface="+mj-lt"/>
              </a:rPr>
              <a:t>0,006 </a:t>
            </a:r>
            <a:endParaRPr lang="ru-RU" sz="2000" b="1" i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2555875" y="1916113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/>
                </a:solidFill>
                <a:latin typeface="+mj-lt"/>
              </a:rPr>
              <a:t>- это 0,15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30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3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 animBg="1"/>
      <p:bldP spid="22540" grpId="0" animBg="1"/>
      <p:bldP spid="22541" grpId="0"/>
      <p:bldP spid="22542" grpId="0" animBg="1"/>
      <p:bldP spid="22543" grpId="0"/>
      <p:bldP spid="22544" grpId="0" animBg="1"/>
      <p:bldP spid="22545" grpId="0" animBg="1"/>
      <p:bldP spid="22546" grpId="0"/>
      <p:bldP spid="22547" grpId="0" animBg="1"/>
      <p:bldP spid="22548" grpId="0" animBg="1"/>
      <p:bldP spid="22549" grpId="0" animBg="1"/>
      <p:bldP spid="22550" grpId="0" animBg="1"/>
      <p:bldP spid="22551" grpId="0" animBg="1"/>
      <p:bldP spid="22552" grpId="0"/>
      <p:bldP spid="22553" grpId="0"/>
      <p:bldP spid="22554" grpId="0"/>
      <p:bldP spid="22555" grpId="0"/>
      <p:bldP spid="2255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767</TotalTime>
  <Words>625</Words>
  <Application>Microsoft Office PowerPoint</Application>
  <PresentationFormat>Экран (4:3)</PresentationFormat>
  <Paragraphs>196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Тест.</vt:lpstr>
      <vt:lpstr>Проверь себя!</vt:lpstr>
      <vt:lpstr>Самооценка</vt:lpstr>
      <vt:lpstr>Слайд 16</vt:lpstr>
      <vt:lpstr>Слайд 17</vt:lpstr>
      <vt:lpstr>Слайд 18</vt:lpstr>
      <vt:lpstr>Врачи считают: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</dc:title>
  <dc:creator>Иван</dc:creator>
  <cp:lastModifiedBy>Windows User</cp:lastModifiedBy>
  <cp:revision>86</cp:revision>
  <dcterms:created xsi:type="dcterms:W3CDTF">2010-03-23T10:34:25Z</dcterms:created>
  <dcterms:modified xsi:type="dcterms:W3CDTF">2019-11-24T09:48:28Z</dcterms:modified>
</cp:coreProperties>
</file>