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57" r:id="rId3"/>
    <p:sldId id="258" r:id="rId4"/>
    <p:sldId id="259" r:id="rId5"/>
    <p:sldId id="263" r:id="rId6"/>
    <p:sldId id="262" r:id="rId7"/>
    <p:sldId id="264" r:id="rId8"/>
    <p:sldId id="265" r:id="rId9"/>
    <p:sldId id="260" r:id="rId10"/>
    <p:sldId id="266" r:id="rId1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8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-138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8" descr="6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4313" y="4500563"/>
            <a:ext cx="2185987" cy="2152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F4E757-8A78-4E7F-9BB5-B664E2D3778D}" type="datetimeFigureOut">
              <a:rPr lang="ru-RU"/>
              <a:pPr>
                <a:defRPr/>
              </a:pPr>
              <a:t>06.11.2019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64051C-2C57-4E2C-ACA8-0A4EE0D077D5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8A35F3-FEDB-43AE-A3CB-C34D98792431}" type="datetimeFigureOut">
              <a:rPr lang="ru-RU"/>
              <a:pPr>
                <a:defRPr/>
              </a:pPr>
              <a:t>06.11.2019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B2BE91-8305-4E4A-BA9D-EBEDF56D93DB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1602AC-B75C-4D03-95A3-A0B25CC327E8}" type="datetimeFigureOut">
              <a:rPr lang="ru-RU"/>
              <a:pPr>
                <a:defRPr/>
              </a:pPr>
              <a:t>06.11.2019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E1D518-61D3-4D48-A83A-C6EF4D12AF7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8" descr="1259837397_4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6000"/>
          <a:stretch>
            <a:fillRect/>
          </a:stretch>
        </p:blipFill>
        <p:spPr bwMode="auto">
          <a:xfrm>
            <a:off x="6905625" y="0"/>
            <a:ext cx="2238375" cy="2366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CD62CE-B304-4AD0-A84A-EC5E561E431D}" type="datetimeFigureOut">
              <a:rPr lang="ru-RU"/>
              <a:pPr>
                <a:defRPr/>
              </a:pPr>
              <a:t>06.11.2019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A75C22-1DE8-47C6-AC99-D04EA3E8B6FE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1D6DAD-42F9-4B0F-8708-78000EF6B886}" type="datetimeFigureOut">
              <a:rPr lang="ru-RU"/>
              <a:pPr>
                <a:defRPr/>
              </a:pPr>
              <a:t>06.11.2019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CF6EDF-99F1-48CE-835F-9431453699AC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A29CD0-97A4-4EA9-BC68-3F8CF4F48391}" type="datetimeFigureOut">
              <a:rPr lang="ru-RU"/>
              <a:pPr>
                <a:defRPr/>
              </a:pPr>
              <a:t>06.11.2019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C2B01E-E669-4652-9F7D-A4A7C507971A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259C3E-1C71-4BC9-B529-309F1C4F0788}" type="datetimeFigureOut">
              <a:rPr lang="ru-RU"/>
              <a:pPr>
                <a:defRPr/>
              </a:pPr>
              <a:t>06.11.2019</a:t>
            </a:fld>
            <a:endParaRPr lang="ru-RU" dirty="0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9C6808-BBC5-4D60-A479-F1A360E1E3C2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57AFC0-8A6B-4218-B37A-9F55DD85C021}" type="datetimeFigureOut">
              <a:rPr lang="ru-RU"/>
              <a:pPr>
                <a:defRPr/>
              </a:pPr>
              <a:t>06.11.2019</a:t>
            </a:fld>
            <a:endParaRPr lang="ru-RU" dirty="0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609B06-7804-4105-9C3F-8D7E78771DC8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8C8080-F7E5-4BCA-8612-FB21D05FBA51}" type="datetimeFigureOut">
              <a:rPr lang="ru-RU"/>
              <a:pPr>
                <a:defRPr/>
              </a:pPr>
              <a:t>06.11.2019</a:t>
            </a:fld>
            <a:endParaRPr lang="ru-RU" dirty="0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3E4FF9-1BCE-4BC8-A30C-3AAF80C2A6EC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CD1B79-BB75-433B-AABA-13B076CB9265}" type="datetimeFigureOut">
              <a:rPr lang="ru-RU"/>
              <a:pPr>
                <a:defRPr/>
              </a:pPr>
              <a:t>06.11.2019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942977-71EE-49D7-83DB-C37F53EC1E12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dirty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B38508-4D90-46BD-82DB-97AAD45AB6AD}" type="datetimeFigureOut">
              <a:rPr lang="ru-RU"/>
              <a:pPr>
                <a:defRPr/>
              </a:pPr>
              <a:t>06.11.2019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20B40E-874D-4B6F-BFBC-0435FE001CD3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E6DCAC"/>
            </a:gs>
            <a:gs pos="12000">
              <a:srgbClr val="E6D78A"/>
            </a:gs>
            <a:gs pos="30000">
              <a:srgbClr val="C7AC4C"/>
            </a:gs>
            <a:gs pos="45000">
              <a:srgbClr val="E6D78A"/>
            </a:gs>
            <a:gs pos="77000">
              <a:srgbClr val="C7AC4C"/>
            </a:gs>
            <a:gs pos="100000">
              <a:srgbClr val="E6DCAC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Рисунок 11" descr="1259837397_4.jpg"/>
          <p:cNvPicPr>
            <a:picLocks noChangeAspect="1"/>
          </p:cNvPicPr>
          <p:nvPr/>
        </p:nvPicPr>
        <p:blipFill>
          <a:blip r:embed="rId1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3500"/>
          <a:stretch>
            <a:fillRect/>
          </a:stretch>
        </p:blipFill>
        <p:spPr bwMode="auto">
          <a:xfrm>
            <a:off x="6834188" y="0"/>
            <a:ext cx="2309812" cy="2379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Рисунок 10" descr="6.jpg"/>
          <p:cNvPicPr>
            <a:picLocks noChangeAspect="1"/>
          </p:cNvPicPr>
          <p:nvPr/>
        </p:nvPicPr>
        <p:blipFill>
          <a:blip r:embed="rId1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4313" y="4214813"/>
            <a:ext cx="2466975" cy="242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8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9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4AD483A-28A1-4748-9645-F4D816139D7D}" type="datetimeFigureOut">
              <a:rPr lang="ru-RU"/>
              <a:pPr>
                <a:defRPr/>
              </a:pPr>
              <a:t>06.11.2019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CA7B9259-0133-45F7-9D3B-3E2CAA84121B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73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95536" y="404664"/>
            <a:ext cx="8136904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solidFill>
                  <a:schemeClr val="tx2">
                    <a:lumMod val="50000"/>
                  </a:schemeClr>
                </a:solidFill>
              </a:rPr>
              <a:t>Родительское собрание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pPr algn="ctr"/>
            <a:r>
              <a:rPr lang="ru-RU" sz="5400" dirty="0" smtClean="0">
                <a:solidFill>
                  <a:srgbClr val="FF0000"/>
                </a:solidFill>
              </a:rPr>
              <a:t>«Почему наши дети лгут?»</a:t>
            </a:r>
            <a:endParaRPr lang="ru-RU" sz="5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39552" y="476673"/>
            <a:ext cx="8604448" cy="43924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4400" dirty="0" smtClean="0">
                <a:latin typeface="Arial" pitchFamily="34" charset="0"/>
                <a:cs typeface="Arial" pitchFamily="34" charset="0"/>
              </a:rPr>
              <a:t>«Воспитание детей – это мудрое ограничение.</a:t>
            </a:r>
          </a:p>
          <a:p>
            <a:pPr algn="just"/>
            <a:r>
              <a:rPr lang="ru-RU" sz="4400" dirty="0" smtClean="0">
                <a:latin typeface="Arial" pitchFamily="34" charset="0"/>
                <a:cs typeface="Arial" pitchFamily="34" charset="0"/>
              </a:rPr>
              <a:t>Ребенок должен понять, что есть три вещи:</a:t>
            </a:r>
          </a:p>
          <a:p>
            <a:pPr algn="just"/>
            <a:r>
              <a:rPr lang="ru-RU" sz="4400" dirty="0" smtClean="0">
                <a:latin typeface="Arial" pitchFamily="34" charset="0"/>
                <a:cs typeface="Arial" pitchFamily="34" charset="0"/>
              </a:rPr>
              <a:t>можно, нельзя, надо».</a:t>
            </a:r>
          </a:p>
          <a:p>
            <a:pPr algn="r"/>
            <a:r>
              <a:rPr lang="ru-RU" sz="4400" dirty="0" smtClean="0">
                <a:latin typeface="Arial" pitchFamily="34" charset="0"/>
                <a:cs typeface="Arial" pitchFamily="34" charset="0"/>
              </a:rPr>
              <a:t>		В.А. Сухомлинский</a:t>
            </a: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500166" y="1785926"/>
            <a:ext cx="6786610" cy="440120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" pitchFamily="34" charset="0"/>
                <a:cs typeface="Arial" pitchFamily="34" charset="0"/>
              </a:rPr>
              <a:t>Феномен общения, </a:t>
            </a:r>
          </a:p>
          <a:p>
            <a:pPr algn="ctr"/>
            <a:r>
              <a:rPr lang="ru-RU" sz="28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" pitchFamily="34" charset="0"/>
                <a:cs typeface="Arial" pitchFamily="34" charset="0"/>
              </a:rPr>
              <a:t> состоящий в искажении действительного положения вещей; </a:t>
            </a:r>
          </a:p>
          <a:p>
            <a:pPr algn="ctr"/>
            <a:r>
              <a:rPr lang="ru-RU" sz="28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" pitchFamily="34" charset="0"/>
                <a:cs typeface="Arial" pitchFamily="34" charset="0"/>
              </a:rPr>
              <a:t> чаще всего выражается в содержании речевых сообщений, немедленная проверка, которых затруднительна или невозможна.</a:t>
            </a:r>
            <a:endParaRPr lang="ru-RU" sz="28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714612" y="642918"/>
            <a:ext cx="392909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Ложь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</a:t>
            </a:r>
          </a:p>
          <a:p>
            <a:pPr>
              <a:buNone/>
            </a:pPr>
            <a:endParaRPr lang="ru-RU" dirty="0" smtClean="0"/>
          </a:p>
        </p:txBody>
      </p:sp>
      <p:sp>
        <p:nvSpPr>
          <p:cNvPr id="4" name="Прямоугольник 3"/>
          <p:cNvSpPr/>
          <p:nvPr/>
        </p:nvSpPr>
        <p:spPr>
          <a:xfrm>
            <a:off x="285720" y="357166"/>
            <a:ext cx="7786741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Признаки  неправды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48707" y="1556792"/>
            <a:ext cx="8795293" cy="538609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>
              <a:buFont typeface="Wingdings" pitchFamily="2" charset="2"/>
              <a:buChar char="v"/>
            </a:pPr>
            <a:r>
              <a:rPr lang="ru-RU" sz="28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</a:t>
            </a:r>
            <a:r>
              <a:rPr lang="ru-RU" sz="28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отирает подбородок или виски;</a:t>
            </a:r>
          </a:p>
          <a:p>
            <a:pPr algn="ctr">
              <a:buFont typeface="Wingdings" pitchFamily="2" charset="2"/>
              <a:buChar char="v"/>
            </a:pPr>
            <a:endParaRPr lang="ru-RU" sz="28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ctr">
              <a:buFont typeface="Wingdings" pitchFamily="2" charset="2"/>
              <a:buChar char="v"/>
            </a:pPr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Потирает глаза;</a:t>
            </a:r>
          </a:p>
          <a:p>
            <a:pPr algn="ctr">
              <a:buFont typeface="Wingdings" pitchFamily="2" charset="2"/>
              <a:buChar char="v"/>
            </a:pPr>
            <a:endParaRPr lang="ru-RU" sz="28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ctr">
              <a:buFont typeface="Wingdings" pitchFamily="2" charset="2"/>
              <a:buChar char="v"/>
            </a:pPr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Неосознанно прикасается к носу, лицу или рту;</a:t>
            </a:r>
          </a:p>
          <a:p>
            <a:pPr algn="ctr">
              <a:buFont typeface="Wingdings" pitchFamily="2" charset="2"/>
              <a:buChar char="v"/>
            </a:pPr>
            <a:endParaRPr lang="ru-RU" sz="28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ctr">
              <a:buFont typeface="Wingdings" pitchFamily="2" charset="2"/>
              <a:buChar char="v"/>
            </a:pPr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Часто покашливают во время </a:t>
            </a:r>
          </a:p>
          <a:p>
            <a:pPr algn="ctr"/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Разговора;</a:t>
            </a:r>
          </a:p>
          <a:p>
            <a:pPr algn="ctr">
              <a:buFont typeface="Wingdings" pitchFamily="2" charset="2"/>
              <a:buChar char="v"/>
            </a:pPr>
            <a:r>
              <a:rPr lang="ru-RU" sz="28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старается отвести взгляд;</a:t>
            </a:r>
          </a:p>
          <a:p>
            <a:pPr algn="ctr">
              <a:buFont typeface="Wingdings" pitchFamily="2" charset="2"/>
              <a:buChar char="v"/>
            </a:pPr>
            <a:r>
              <a:rPr lang="ru-RU" sz="28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меньше жестикулирует</a:t>
            </a:r>
            <a:r>
              <a:rPr lang="ru-RU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.</a:t>
            </a:r>
          </a:p>
          <a:p>
            <a:pPr algn="ctr">
              <a:buFont typeface="Wingdings" pitchFamily="2" charset="2"/>
              <a:buChar char="v"/>
            </a:pPr>
            <a:endParaRPr lang="ru-RU" sz="32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57158" y="214290"/>
            <a:ext cx="818839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Причины детской лжи: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42910" y="1214422"/>
            <a:ext cx="7900368" cy="317009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>
              <a:buFont typeface="Wingdings" pitchFamily="2" charset="2"/>
              <a:buChar char="Ø"/>
            </a:pPr>
            <a:r>
              <a:rPr lang="ru-RU" sz="32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ru-RU" sz="28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подражание лжи взрослых;</a:t>
            </a:r>
          </a:p>
          <a:p>
            <a:pPr algn="ctr"/>
            <a:endParaRPr lang="ru-RU" sz="2800" b="1" cap="all" spc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ctr">
              <a:buFont typeface="Wingdings" pitchFamily="2" charset="2"/>
              <a:buChar char="Ø"/>
            </a:pPr>
            <a:r>
              <a:rPr lang="ru-RU" sz="28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продление удовольствия;</a:t>
            </a:r>
          </a:p>
          <a:p>
            <a:pPr algn="ctr"/>
            <a:endParaRPr lang="ru-RU" sz="28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ctr">
              <a:buFont typeface="Wingdings" pitchFamily="2" charset="2"/>
              <a:buChar char="Ø"/>
            </a:pPr>
            <a:r>
              <a:rPr lang="ru-RU" sz="2800" b="1" cap="all" spc="0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ru-RU" sz="28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притворные детские болезни;</a:t>
            </a:r>
          </a:p>
          <a:p>
            <a:pPr algn="ctr"/>
            <a:endParaRPr lang="ru-RU" sz="2800" b="1" cap="all" spc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ctr">
              <a:buFont typeface="Wingdings" pitchFamily="2" charset="2"/>
              <a:buChar char="Ø"/>
            </a:pPr>
            <a:r>
              <a:rPr lang="ru-RU" sz="28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страх, как причина лжи.</a:t>
            </a:r>
            <a:endParaRPr lang="ru-RU" sz="28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28596" y="428604"/>
            <a:ext cx="818839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Причины детской лжи: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14282" y="1428737"/>
            <a:ext cx="8669232" cy="317009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>
              <a:buFont typeface="Wingdings" pitchFamily="2" charset="2"/>
              <a:buChar char="Ø"/>
            </a:pPr>
            <a:r>
              <a:rPr lang="ru-RU" sz="28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попытка избежать наказания;</a:t>
            </a:r>
          </a:p>
          <a:p>
            <a:pPr algn="ctr">
              <a:buFont typeface="Wingdings" pitchFamily="2" charset="2"/>
              <a:buChar char="Ø"/>
            </a:pPr>
            <a:r>
              <a:rPr lang="ru-RU" sz="28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стремление привлечь к себе </a:t>
            </a:r>
          </a:p>
          <a:p>
            <a:pPr algn="ctr"/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внимание;</a:t>
            </a:r>
          </a:p>
          <a:p>
            <a:pPr algn="ctr">
              <a:buFont typeface="Wingdings" pitchFamily="2" charset="2"/>
              <a:buChar char="Ø"/>
            </a:pPr>
            <a:r>
              <a:rPr lang="ru-RU" sz="2800" b="1" cap="all" spc="0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ru-RU" sz="28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наличие у ребёнка проблем,</a:t>
            </a:r>
          </a:p>
          <a:p>
            <a:pPr algn="ctr"/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Требующих решения;</a:t>
            </a:r>
          </a:p>
          <a:p>
            <a:pPr algn="ctr">
              <a:buFont typeface="Wingdings" pitchFamily="2" charset="2"/>
              <a:buChar char="Ø"/>
            </a:pPr>
            <a:r>
              <a:rPr lang="ru-RU" sz="2800" b="1" cap="all" spc="0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ru-RU" sz="28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защита от стрессовых ситуаций;</a:t>
            </a:r>
          </a:p>
          <a:p>
            <a:pPr algn="ctr">
              <a:buFont typeface="Wingdings" pitchFamily="2" charset="2"/>
              <a:buChar char="Ø"/>
            </a:pPr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дурной пример окружающих</a:t>
            </a:r>
            <a:r>
              <a:rPr lang="ru-RU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.</a:t>
            </a:r>
            <a:endParaRPr lang="ru-RU" sz="32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6" name="Picture 5" descr="hf_0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0967108">
            <a:off x="985518" y="4986055"/>
            <a:ext cx="1544186" cy="1544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5" descr="lie_0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658382">
            <a:off x="6286512" y="5072074"/>
            <a:ext cx="1883651" cy="14716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6" name="Picture 2" descr="D:\мама\мои картинки анимашки заставки\Анимационные картинки для презентаций\анимация школа\Школа\dleft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99737" y="4972324"/>
            <a:ext cx="1322391" cy="1776412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1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5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Как справиться с детской ложью</a:t>
            </a:r>
            <a:endParaRPr lang="ru-RU" sz="54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 smtClean="0"/>
          </a:p>
          <a:p>
            <a:pPr>
              <a:lnSpc>
                <a:spcPct val="90000"/>
              </a:lnSpc>
            </a:pPr>
            <a: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Верьте ребенку;</a:t>
            </a:r>
          </a:p>
          <a:p>
            <a:pPr>
              <a:lnSpc>
                <a:spcPct val="90000"/>
              </a:lnSpc>
            </a:pPr>
            <a: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Объясните, что на правде «держится мир». Люди живут в согласии, если доверяют друг другу;</a:t>
            </a:r>
          </a:p>
          <a:p>
            <a:pPr>
              <a:lnSpc>
                <a:spcPct val="90000"/>
              </a:lnSpc>
            </a:pPr>
            <a: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Не создавай ситуаций для обмана. Избегай двусмысленных вопросов.</a:t>
            </a:r>
          </a:p>
          <a:p>
            <a:pPr>
              <a:lnSpc>
                <a:spcPct val="90000"/>
              </a:lnSpc>
            </a:pPr>
            <a: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Не учиняй унизительных допросов;</a:t>
            </a:r>
          </a:p>
          <a:p>
            <a:pPr>
              <a:lnSpc>
                <a:spcPct val="90000"/>
              </a:lnSpc>
            </a:pPr>
            <a: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Вознаграждай честность;</a:t>
            </a:r>
          </a:p>
          <a:p>
            <a:pPr>
              <a:lnSpc>
                <a:spcPct val="90000"/>
              </a:lnSpc>
            </a:pPr>
            <a: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Показывай пример честности;</a:t>
            </a:r>
          </a:p>
          <a:p>
            <a:pPr>
              <a:lnSpc>
                <a:spcPct val="90000"/>
              </a:lnSpc>
            </a:pPr>
            <a:endParaRPr lang="ru-RU" dirty="0" smtClean="0"/>
          </a:p>
          <a:p>
            <a:pPr>
              <a:lnSpc>
                <a:spcPct val="90000"/>
              </a:lnSpc>
            </a:pPr>
            <a:endParaRPr lang="ru-RU" dirty="0" smtClean="0"/>
          </a:p>
          <a:p>
            <a:pPr>
              <a:lnSpc>
                <a:spcPct val="90000"/>
              </a:lnSpc>
            </a:pPr>
            <a:endParaRPr lang="ru-RU" dirty="0" smtClean="0"/>
          </a:p>
          <a:p>
            <a:pPr>
              <a:lnSpc>
                <a:spcPct val="90000"/>
              </a:lnSpc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2214554"/>
            <a:ext cx="7772400" cy="3357586"/>
          </a:xfrm>
        </p:spPr>
        <p:txBody>
          <a:bodyPr/>
          <a:lstStyle/>
          <a:p>
            <a:r>
              <a:rPr lang="ru-RU" sz="2800" dirty="0" smtClean="0">
                <a:latin typeface="Arial Narrow" pitchFamily="34" charset="0"/>
              </a:rPr>
              <a:t> </a:t>
            </a:r>
            <a:r>
              <a:rPr lang="ru-RU" sz="28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*  Не стоит заниматься разоблачением;</a:t>
            </a:r>
            <a:br>
              <a:rPr lang="ru-RU" sz="28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*   не называйте ребёнка вруном и обманщиком;</a:t>
            </a:r>
            <a:br>
              <a:rPr lang="ru-RU" sz="28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*  не задевайте личность ребёнка;</a:t>
            </a:r>
            <a:br>
              <a:rPr lang="ru-RU" sz="28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*  Не обманывать детей, чтобы избежать скандала;</a:t>
            </a:r>
            <a:br>
              <a:rPr lang="ru-RU" sz="28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* не следует «запоминать» ложь. </a:t>
            </a:r>
            <a:br>
              <a:rPr lang="ru-RU" sz="28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2800" dirty="0" smtClean="0">
                <a:latin typeface="Arial Narrow" pitchFamily="34" charset="0"/>
              </a:rPr>
              <a:t/>
            </a:r>
            <a:br>
              <a:rPr lang="ru-RU" sz="2800" dirty="0" smtClean="0">
                <a:latin typeface="Arial Narrow" pitchFamily="34" charset="0"/>
              </a:rPr>
            </a:br>
            <a:endParaRPr lang="ru-RU" sz="2800" dirty="0">
              <a:latin typeface="Arial Narrow" pitchFamily="34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500430" y="6143644"/>
            <a:ext cx="4429156" cy="928694"/>
          </a:xfrm>
        </p:spPr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14282" y="214290"/>
            <a:ext cx="7814101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prstTxWarp prst="textTriangle">
              <a:avLst>
                <a:gd name="adj" fmla="val 1497"/>
              </a:avLst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Как справиться </a:t>
            </a:r>
          </a:p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 детской ложью.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28800"/>
            <a:ext cx="8229600" cy="4729158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Доверяет вам;</a:t>
            </a:r>
          </a:p>
          <a:p>
            <a:pPr>
              <a:lnSpc>
                <a:spcPct val="80000"/>
              </a:lnSpc>
            </a:pPr>
            <a: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Не боится гнева или осуждения;</a:t>
            </a:r>
          </a:p>
          <a:p>
            <a:pPr>
              <a:lnSpc>
                <a:spcPct val="80000"/>
              </a:lnSpc>
            </a:pPr>
            <a: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Уверен: что бы ни случилось, его не унизят как личность;</a:t>
            </a:r>
          </a:p>
          <a:p>
            <a:pPr>
              <a:lnSpc>
                <a:spcPct val="80000"/>
              </a:lnSpc>
            </a:pPr>
            <a: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Обсуждать будут не его, а поступок, который надо исправить;</a:t>
            </a:r>
          </a:p>
          <a:p>
            <a:pPr>
              <a:lnSpc>
                <a:spcPct val="80000"/>
              </a:lnSpc>
            </a:pPr>
            <a: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Помогут, поддержат, когда ему плохо;</a:t>
            </a:r>
          </a:p>
          <a:p>
            <a:pPr>
              <a:lnSpc>
                <a:spcPct val="80000"/>
              </a:lnSpc>
            </a:pPr>
            <a: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Ребёнок твёрдо знает: вы на его стороне;</a:t>
            </a:r>
          </a:p>
          <a:p>
            <a:pPr>
              <a:lnSpc>
                <a:spcPct val="80000"/>
              </a:lnSpc>
            </a:pPr>
            <a: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Знает, что даже если накажут, то разумно и справедливо.</a:t>
            </a: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0" y="260648"/>
            <a:ext cx="9144000" cy="108012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lIns="91440" tIns="45720" rIns="91440" bIns="45720">
            <a:prstTxWarp prst="textTriangle">
              <a:avLst>
                <a:gd name="adj" fmla="val 1663"/>
              </a:avLst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Ребёнок честен с вами только тогда,</a:t>
            </a:r>
          </a:p>
          <a:p>
            <a:pPr algn="ctr"/>
            <a:r>
              <a:rPr lang="ru-RU" sz="32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к</a:t>
            </a:r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огда:</a:t>
            </a:r>
            <a:r>
              <a:rPr lang="ru-RU" sz="32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endParaRPr lang="ru-RU" sz="32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39552" y="764704"/>
            <a:ext cx="8393308" cy="310854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28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Я надеюсь, что </a:t>
            </a:r>
          </a:p>
          <a:p>
            <a:endParaRPr lang="ru-RU" sz="2800" b="1" cap="all" spc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r>
              <a:rPr lang="ru-RU" sz="28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совместными усилиями</a:t>
            </a:r>
          </a:p>
          <a:p>
            <a:endParaRPr lang="ru-RU" sz="28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Мы сделаем наших детей</a:t>
            </a:r>
          </a:p>
          <a:p>
            <a:endParaRPr lang="ru-RU" sz="2800" b="1" cap="all" spc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r>
              <a:rPr lang="ru-RU" sz="28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Добрее, честнее и порядочнее!</a:t>
            </a:r>
            <a:endParaRPr lang="ru-RU" sz="28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родительское собрание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родительское собрание</Template>
  <TotalTime>182</TotalTime>
  <Words>307</Words>
  <Application>Microsoft Office PowerPoint</Application>
  <PresentationFormat>Экран (4:3)</PresentationFormat>
  <Paragraphs>75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родительское собрание</vt:lpstr>
      <vt:lpstr>Слайд 1</vt:lpstr>
      <vt:lpstr>Слайд 2</vt:lpstr>
      <vt:lpstr>Слайд 3</vt:lpstr>
      <vt:lpstr>Слайд 4</vt:lpstr>
      <vt:lpstr>Слайд 5</vt:lpstr>
      <vt:lpstr>Как справиться с детской ложью</vt:lpstr>
      <vt:lpstr> *  Не стоит заниматься разоблачением;  *   не называйте ребёнка вруном и обманщиком;  *  не задевайте личность ребёнка;  *  Не обманывать детей, чтобы избежать скандала;  * не следует «запоминать» ложь.       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RePack by SPecialiST</cp:lastModifiedBy>
  <cp:revision>28</cp:revision>
  <dcterms:created xsi:type="dcterms:W3CDTF">2011-05-02T18:52:13Z</dcterms:created>
  <dcterms:modified xsi:type="dcterms:W3CDTF">2019-11-06T19:08:54Z</dcterms:modified>
</cp:coreProperties>
</file>