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15"/>
  </p:notesMasterIdLst>
  <p:sldIdLst>
    <p:sldId id="257" r:id="rId4"/>
    <p:sldId id="258" r:id="rId5"/>
    <p:sldId id="261" r:id="rId6"/>
    <p:sldId id="259" r:id="rId7"/>
    <p:sldId id="260" r:id="rId8"/>
    <p:sldId id="263" r:id="rId9"/>
    <p:sldId id="265" r:id="rId10"/>
    <p:sldId id="264" r:id="rId11"/>
    <p:sldId id="267" r:id="rId12"/>
    <p:sldId id="266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F683C-106C-40BF-A01E-A6CC247ADF9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A23A7-93CB-4FBB-BCC3-1E10898E5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268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51E09B-F3B0-4F7A-ABEC-17B1A643DB9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657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7DBEE1-7D15-4275-8D24-F45B81B49A7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506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595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96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074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7825390-AE77-42E0-ABF3-14A40975B28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975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EB6A04C-F035-486F-9F35-9A840ABA612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172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D2E1E5E-E412-4F1A-A5CD-1BE237424294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539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1EFCEFB-B2C2-4405-94E9-39A55D68074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5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5E21CA-D8CE-48AD-A1EA-7A66F2221DE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147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53EAD4-CFC6-4215-8F6B-1C32760C2F0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95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7DB5838-ADE3-4118-A825-502CB4DB49A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1771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C6C390E-54C8-4601-9361-B0F586F3D7F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832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1BA349-EFA1-48CC-84B8-CE33C88B241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626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FE9D17-51E0-4B13-BE2E-BB48BAF747B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4979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D9A12C-2419-4DC0-BC88-4166574D398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2602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082173-2344-4421-85CE-049FE325622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6786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7825390-AE77-42E0-ABF3-14A40975B28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177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EB6A04C-F035-486F-9F35-9A840ABA612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4799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D2E1E5E-E412-4F1A-A5CD-1BE237424294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324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1EFCEFB-B2C2-4405-94E9-39A55D68074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81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5E21CA-D8CE-48AD-A1EA-7A66F2221DEF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3061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53EAD4-CFC6-4215-8F6B-1C32760C2F0B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962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3161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7DB5838-ADE3-4118-A825-502CB4DB49A6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3076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C6C390E-54C8-4601-9361-B0F586F3D7F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5008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1BA349-EFA1-48CC-84B8-CE33C88B2418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4560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FE9D17-51E0-4B13-BE2E-BB48BAF747B9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7688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D9A12C-2419-4DC0-BC88-4166574D398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5542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B082173-2344-4421-85CE-049FE325622E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27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08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479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388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80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728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563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6C952-7150-4484-94E2-9EDDFF535CF0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576CB-CE5D-4D59-AB5A-7248F949B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45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100000">
              <a:schemeClr val="accent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EA943A9-3A7F-4E3F-8845-926483731E3C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06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100000">
              <a:schemeClr val="accent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EA943A9-3A7F-4E3F-8845-926483731E3C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297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dc5/000a0c5c-49d43cf0/2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3" y="-1"/>
            <a:ext cx="1177081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42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Витамин 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091" y="0"/>
            <a:ext cx="9914709" cy="679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13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ds03.infourok.ru/uploads/ex/0c64/0003dcf3-86d999d4/img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47" y="0"/>
            <a:ext cx="11181804" cy="682521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2439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2262" y="654316"/>
            <a:ext cx="1038061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1888 г.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Н. И. Лунин установил, что для нормального роста и развития животного организма, кроме белков, жиров, углеводов, воды и минеральных веществ, необходимы еще какие-то, пока неизвестные науке вещества, отсутствие которых приводит организм к гибели.</a:t>
            </a:r>
            <a:b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32262" y="3250419"/>
            <a:ext cx="1005404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1912 г. польский врач и биохимик К.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Функ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выделил из рисовых отрубей вещество, излечивающее паралич голубей, питавшихся только полированным рисом. Химический анализ выделенного К.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Функом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вещества понимал, что в его состав входит азот. Открытое им вещество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Функ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назвал 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витамином (от слов “вита” – жизнь и “амин” – содержащий азот). 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4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0194" y="533345"/>
            <a:ext cx="6096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/>
                <a:ea typeface="Calibri" panose="020F0502020204030204" pitchFamily="34" charset="0"/>
              </a:rPr>
              <a:t>Витамины –</a:t>
            </a:r>
            <a:r>
              <a:rPr lang="ru-RU" sz="3200" b="1" dirty="0" smtClean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 низкомолекулярные органические соединения различной химической природы, катализаторы, биорегуляторы процессов, протекающих в живом организме.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48015" y="533345"/>
            <a:ext cx="1762021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А, </a:t>
            </a:r>
          </a:p>
          <a:p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</a:t>
            </a:r>
            <a:r>
              <a:rPr lang="ru-RU" sz="36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В, </a:t>
            </a:r>
          </a:p>
          <a:p>
            <a:r>
              <a:rPr lang="ru-RU" sz="36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С,</a:t>
            </a:r>
          </a:p>
          <a:p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</a:t>
            </a:r>
            <a:r>
              <a:rPr lang="ru-RU" sz="36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РР. 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22345" y="3721575"/>
            <a:ext cx="30344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гиповитаминоз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33016" y="4786499"/>
            <a:ext cx="23841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авитаминоз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56222" y="5615690"/>
            <a:ext cx="3249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гипервитаминоз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12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96389" y="584776"/>
            <a:ext cx="11273246" cy="6116470"/>
          </a:xfrm>
          <a:prstGeom prst="rect">
            <a:avLst/>
          </a:prstGeom>
          <a:solidFill>
            <a:schemeClr val="bg1">
              <a:alpha val="50980"/>
            </a:schemeClr>
          </a:solidFill>
          <a:ln w="127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Весной вы обычно простужаетесь чаще, чем осенью и зимой?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	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anose="020B0604020202020204" pitchFamily="34" charset="0"/>
              </a:rPr>
              <a:t>А – да 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6FF66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</a:rPr>
              <a:t>Б- нет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2. Весенние простуды вы переносите тяжелее, чем осенние и зимние?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	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anose="020B0604020202020204" pitchFamily="34" charset="0"/>
              </a:rPr>
              <a:t>А – да 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</a:rPr>
              <a:t> Б – нет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3. Вы тяжелее засыпаете и просыпаетесь весной, чем в другие времена года?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	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anose="020B0604020202020204" pitchFamily="34" charset="0"/>
              </a:rPr>
              <a:t>А – да  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</a:rPr>
              <a:t>Б – нет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4. Свойственными ли вам весной раздражительность, утомляемость?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	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anose="020B0604020202020204" pitchFamily="34" charset="0"/>
              </a:rPr>
              <a:t>А – да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</a:rPr>
              <a:t>Б – нет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5. Кожа и волосы так же хорошо выглядят в марте, как летом, осенью?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	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anose="020B0604020202020204" pitchFamily="34" charset="0"/>
              </a:rPr>
              <a:t>А – да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CCFF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</a:rPr>
              <a:t>Б – нет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6. Не возникают ли весной проблемы с пищеварением?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	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anose="020B0604020202020204" pitchFamily="34" charset="0"/>
              </a:rPr>
              <a:t>А – да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</a:rPr>
              <a:t>Б – нет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7. Часто ли весной вам приходится снижать физическую нагрузку?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	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anose="020B0604020202020204" pitchFamily="34" charset="0"/>
              </a:rPr>
              <a:t>А – да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</a:rPr>
              <a:t>Б – нет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8. Вы предпочитаете термически обработанную пищу свежим овощам?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	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anose="020B0604020202020204" pitchFamily="34" charset="0"/>
              </a:rPr>
              <a:t>А – да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 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</a:rPr>
              <a:t>Б – нет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9. Каждый день у вас на столе бывает зелень?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	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anose="020B0604020202020204" pitchFamily="34" charset="0"/>
              </a:rPr>
              <a:t>А – да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</a:rPr>
              <a:t>Б – нет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10. Вы много времени проводите на свежем воздухе?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	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anose="020B0604020202020204" pitchFamily="34" charset="0"/>
              </a:rPr>
              <a:t>А – да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</a:rPr>
              <a:t>Б – нет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8612" y="0"/>
            <a:ext cx="5565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Есть ли у меня авитаминоз???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7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26572" y="418827"/>
            <a:ext cx="11521440" cy="6334670"/>
          </a:xfrm>
          <a:prstGeom prst="rect">
            <a:avLst/>
          </a:prstGeom>
          <a:solidFill>
            <a:schemeClr val="bg1"/>
          </a:solidFill>
          <a:ln w="127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За каждый ответ</a:t>
            </a:r>
            <a:r>
              <a:rPr kumimoji="0" lang="ru-RU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«А» - 1 балл</a:t>
            </a:r>
            <a:r>
              <a:rPr kumimoji="0" lang="ru-RU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D6009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за каждый ответ</a:t>
            </a:r>
            <a:r>
              <a:rPr kumimoji="0" lang="ru-RU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66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«Б» - 0 баллов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99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 баллов. Вы – идеальный человек! На вас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следует равняться.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– 2 балла. Риск авитаминоза невысок.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– 5 балла. Небольшой витаминный голод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налицо.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 – 8 баллов. Авитаминоз – фон вашей жизни.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 – 10 баллов. Кардинально измените свой образ 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жизни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9900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231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93" y="422774"/>
            <a:ext cx="11543748" cy="599108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12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2358797" y="104775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chemeClr val="bg1">
              <a:alpha val="89803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400" b="1" dirty="0">
                <a:solidFill>
                  <a:srgbClr val="0000FF"/>
                </a:solidFill>
              </a:rPr>
              <a:t>ВИТАМИН</a:t>
            </a:r>
            <a:r>
              <a:rPr lang="ru-RU" altLang="ru-RU" sz="4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7711576" y="64297"/>
            <a:ext cx="2305051" cy="1811336"/>
          </a:xfrm>
          <a:prstGeom prst="hexagon">
            <a:avLst>
              <a:gd name="adj" fmla="val 28257"/>
              <a:gd name="vf" fmla="val 115470"/>
            </a:avLst>
          </a:prstGeom>
          <a:solidFill>
            <a:schemeClr val="bg1">
              <a:alpha val="89803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C</a:t>
            </a:r>
            <a:endParaRPr lang="ru-RU" altLang="ru-RU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9048750" y="1546226"/>
            <a:ext cx="1619250" cy="5122864"/>
          </a:xfrm>
          <a:prstGeom prst="upArrow">
            <a:avLst>
              <a:gd name="adj1" fmla="val 50000"/>
              <a:gd name="adj2" fmla="val 73382"/>
            </a:avLst>
          </a:prstGeom>
          <a:solidFill>
            <a:schemeClr val="bg1">
              <a:alpha val="89803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 rot="5400000">
            <a:off x="7717633" y="4112420"/>
            <a:ext cx="4319587" cy="504825"/>
          </a:xfrm>
          <a:prstGeom prst="rect">
            <a:avLst/>
          </a:prstGeom>
          <a:solidFill>
            <a:schemeClr val="bg1"/>
          </a:solidFill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ru-RU" b="1" kern="10" dirty="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>
                    <a:alpha val="76862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АСКОРБИНОВАЯ К-ТА</a:t>
            </a: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514350" y="1374459"/>
            <a:ext cx="5403123" cy="2635838"/>
          </a:xfrm>
          <a:prstGeom prst="flowChartProcess">
            <a:avLst/>
          </a:prstGeom>
          <a:solidFill>
            <a:schemeClr val="bg1">
              <a:alpha val="20000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Помогает организму бороться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с инфекциями, лучше видеть,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стимулирует обновление клеток.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При недостатке - цинга (набухают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и кровоточат десны, выпадают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зубы. Слабость, вялость,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утомляемость, головокружение).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176588" y="4149726"/>
            <a:ext cx="3174274" cy="2519364"/>
          </a:xfrm>
          <a:prstGeom prst="octagon">
            <a:avLst>
              <a:gd name="adj" fmla="val 29287"/>
            </a:avLst>
          </a:prstGeom>
          <a:solidFill>
            <a:schemeClr val="bg1">
              <a:alpha val="41176"/>
            </a:schemeClr>
          </a:solidFill>
          <a:ln w="1270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u="sng" dirty="0">
                <a:solidFill>
                  <a:srgbClr val="6600CC"/>
                </a:solidFill>
              </a:rPr>
              <a:t>Содержится</a:t>
            </a:r>
            <a:r>
              <a:rPr lang="ru-RU" altLang="ru-RU" sz="2000" b="1" dirty="0">
                <a:solidFill>
                  <a:srgbClr val="6600CC"/>
                </a:solidFill>
              </a:rPr>
              <a:t>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6600CC"/>
                </a:solidFill>
              </a:rPr>
              <a:t>в цитрусовых,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6600CC"/>
                </a:solidFill>
              </a:rPr>
              <a:t>сладком перце,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6600CC"/>
                </a:solidFill>
              </a:rPr>
              <a:t>ягодах,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6600CC"/>
                </a:solidFill>
              </a:rPr>
              <a:t>моркови </a:t>
            </a:r>
          </a:p>
        </p:txBody>
      </p:sp>
      <p:pic>
        <p:nvPicPr>
          <p:cNvPr id="34824" name="Picture 8" descr="LIM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862" y="2051186"/>
            <a:ext cx="1655762" cy="1454150"/>
          </a:xfrm>
          <a:prstGeom prst="rect">
            <a:avLst/>
          </a:prstGeom>
          <a:noFill/>
          <a:ln w="127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5" name="Picture 9" descr="c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4149726"/>
            <a:ext cx="2590800" cy="2220913"/>
          </a:xfrm>
          <a:prstGeom prst="rect">
            <a:avLst/>
          </a:prstGeom>
          <a:noFill/>
          <a:ln w="12700">
            <a:solidFill>
              <a:srgbClr val="99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7" name="Picture 11" descr="Po4375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46" y="4351337"/>
            <a:ext cx="2156053" cy="2399478"/>
          </a:xfrm>
          <a:prstGeom prst="rect">
            <a:avLst/>
          </a:prstGeom>
          <a:noFill/>
          <a:ln w="19050">
            <a:solidFill>
              <a:srgbClr val="3F15E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25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  <p:bldP spid="34822" grpId="0" animBg="1"/>
      <p:bldP spid="348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4.infourok.ru/uploads/ex/094e/000c9ff5-9e50d08c/img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" t="2823" r="2420" b="5207"/>
          <a:stretch/>
        </p:blipFill>
        <p:spPr bwMode="auto">
          <a:xfrm>
            <a:off x="1306284" y="71073"/>
            <a:ext cx="9183189" cy="678692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4016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2711451" y="163512"/>
            <a:ext cx="5883909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chemeClr val="bg1">
              <a:alpha val="89803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400" b="1" dirty="0">
                <a:solidFill>
                  <a:srgbClr val="0000FF"/>
                </a:solidFill>
              </a:rPr>
              <a:t>ВИТАМИН</a:t>
            </a:r>
            <a:r>
              <a:rPr lang="ru-RU" altLang="ru-RU" sz="44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891" name="AutoShape 3"/>
          <p:cNvSpPr>
            <a:spLocks noChangeArrowheads="1"/>
          </p:cNvSpPr>
          <p:nvPr/>
        </p:nvSpPr>
        <p:spPr bwMode="auto">
          <a:xfrm>
            <a:off x="8794749" y="260350"/>
            <a:ext cx="2739753" cy="1944688"/>
          </a:xfrm>
          <a:prstGeom prst="hexagon">
            <a:avLst>
              <a:gd name="adj" fmla="val 28257"/>
              <a:gd name="vf" fmla="val 115470"/>
            </a:avLst>
          </a:prstGeom>
          <a:solidFill>
            <a:schemeClr val="bg1">
              <a:alpha val="89803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ru-RU" sz="6000" b="1">
                <a:solidFill>
                  <a:srgbClr val="FF0000"/>
                </a:solidFill>
                <a:latin typeface="Arial Black" panose="020B0A04020102020204" pitchFamily="34" charset="0"/>
              </a:rPr>
              <a:t>A</a:t>
            </a:r>
            <a:endParaRPr lang="ru-RU" altLang="ru-RU" sz="6000" b="1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8975725" y="2338251"/>
            <a:ext cx="1619250" cy="4259400"/>
          </a:xfrm>
          <a:prstGeom prst="upArrow">
            <a:avLst>
              <a:gd name="adj1" fmla="val 50000"/>
              <a:gd name="adj2" fmla="val 72279"/>
            </a:avLst>
          </a:prstGeom>
          <a:solidFill>
            <a:schemeClr val="bg1">
              <a:alpha val="89803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7893" name="WordArt 5"/>
          <p:cNvSpPr>
            <a:spLocks noChangeArrowheads="1" noChangeShapeType="1" noTextEdit="1"/>
          </p:cNvSpPr>
          <p:nvPr/>
        </p:nvSpPr>
        <p:spPr bwMode="auto">
          <a:xfrm rot="5400000">
            <a:off x="8083550" y="4178300"/>
            <a:ext cx="3384550" cy="5905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ru-RU" sz="4000" b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>
                    <a:alpha val="76862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РЕТИНОЛ</a:t>
            </a:r>
          </a:p>
        </p:txBody>
      </p:sp>
      <p:pic>
        <p:nvPicPr>
          <p:cNvPr id="37894" name="Picture 6" descr="vit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3933825"/>
            <a:ext cx="1920817" cy="2663826"/>
          </a:xfrm>
          <a:prstGeom prst="rect">
            <a:avLst/>
          </a:prstGeom>
          <a:noFill/>
          <a:ln w="127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5" name="AutoShape 7"/>
          <p:cNvSpPr>
            <a:spLocks noChangeArrowheads="1"/>
          </p:cNvSpPr>
          <p:nvPr/>
        </p:nvSpPr>
        <p:spPr bwMode="auto">
          <a:xfrm>
            <a:off x="1421744" y="1371601"/>
            <a:ext cx="5210720" cy="2562224"/>
          </a:xfrm>
          <a:prstGeom prst="flowChartProcess">
            <a:avLst/>
          </a:prstGeom>
          <a:solidFill>
            <a:schemeClr val="bg1">
              <a:alpha val="20000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Необходим для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нормального роста и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развития эпителиальной ткани.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Входит в зрительный пигмент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родопсин. При недостатке –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заболевание Куриная слепота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C3399"/>
                </a:solidFill>
              </a:rPr>
              <a:t>(нарушение сумеречного зрения).</a:t>
            </a:r>
          </a:p>
        </p:txBody>
      </p:sp>
      <p:sp>
        <p:nvSpPr>
          <p:cNvPr id="37896" name="AutoShape 8"/>
          <p:cNvSpPr>
            <a:spLocks noChangeArrowheads="1"/>
          </p:cNvSpPr>
          <p:nvPr/>
        </p:nvSpPr>
        <p:spPr bwMode="auto">
          <a:xfrm>
            <a:off x="3648074" y="3933824"/>
            <a:ext cx="3092359" cy="2924175"/>
          </a:xfrm>
          <a:prstGeom prst="octagon">
            <a:avLst>
              <a:gd name="adj" fmla="val 29287"/>
            </a:avLst>
          </a:prstGeom>
          <a:solidFill>
            <a:schemeClr val="bg1">
              <a:alpha val="41176"/>
            </a:schemeClr>
          </a:solidFill>
          <a:ln w="1270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u="sng" dirty="0">
                <a:solidFill>
                  <a:srgbClr val="6600CC"/>
                </a:solidFill>
              </a:rPr>
              <a:t>Содержится: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6600CC"/>
                </a:solidFill>
              </a:rPr>
              <a:t>в молоке,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6600CC"/>
                </a:solidFill>
              </a:rPr>
              <a:t> рыбе, яйцах,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6600CC"/>
                </a:solidFill>
              </a:rPr>
              <a:t>масле, моркови,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6600CC"/>
                </a:solidFill>
              </a:rPr>
              <a:t>петрушке,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6600CC"/>
                </a:solidFill>
              </a:rPr>
              <a:t>абрикосах.</a:t>
            </a:r>
          </a:p>
        </p:txBody>
      </p:sp>
      <p:pic>
        <p:nvPicPr>
          <p:cNvPr id="37897" name="Picture 9" descr="vitamine_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1" y="3933826"/>
            <a:ext cx="2054225" cy="2087563"/>
          </a:xfrm>
          <a:prstGeom prst="rect">
            <a:avLst/>
          </a:prstGeom>
          <a:noFill/>
          <a:ln w="12700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9" name="Picture 11" descr="K4359i"/>
          <p:cNvPicPr>
            <a:picLocks noChangeAspect="1" noChangeArrowheads="1"/>
          </p:cNvPicPr>
          <p:nvPr/>
        </p:nvPicPr>
        <p:blipFill>
          <a:blip r:embed="rId5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3" y="1916113"/>
            <a:ext cx="1771650" cy="1706562"/>
          </a:xfrm>
          <a:prstGeom prst="rect">
            <a:avLst/>
          </a:prstGeom>
          <a:noFill/>
          <a:ln w="19050">
            <a:solidFill>
              <a:srgbClr val="3F15E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17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nimBg="1"/>
      <p:bldP spid="37895" grpId="0" animBg="1"/>
      <p:bldP spid="3789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334</Words>
  <Application>Microsoft Office PowerPoint</Application>
  <PresentationFormat>Широкоэкранный</PresentationFormat>
  <Paragraphs>75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Times New Roman</vt:lpstr>
      <vt:lpstr>Тема Office</vt:lpstr>
      <vt:lpstr>Оформление по умолчанию</vt:lpstr>
      <vt:lpstr>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2019-11-24T08:49:32Z</dcterms:created>
  <dcterms:modified xsi:type="dcterms:W3CDTF">2019-11-24T11:06:07Z</dcterms:modified>
</cp:coreProperties>
</file>