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7" r:id="rId2"/>
    <p:sldId id="258" r:id="rId3"/>
    <p:sldId id="260" r:id="rId4"/>
    <p:sldId id="262" r:id="rId5"/>
    <p:sldId id="272" r:id="rId6"/>
    <p:sldId id="291" r:id="rId7"/>
    <p:sldId id="264" r:id="rId8"/>
    <p:sldId id="276" r:id="rId9"/>
    <p:sldId id="280" r:id="rId10"/>
    <p:sldId id="281" r:id="rId11"/>
    <p:sldId id="284" r:id="rId12"/>
    <p:sldId id="289" r:id="rId13"/>
    <p:sldId id="285" r:id="rId14"/>
    <p:sldId id="286" r:id="rId15"/>
    <p:sldId id="290" r:id="rId16"/>
    <p:sldId id="267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1575872988902262"/>
          <c:y val="4.5125583061251896E-2"/>
          <c:w val="0.84249812579181216"/>
          <c:h val="0.4929902067266158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Шум на уроках мешает тебе сосредоточиться?</c:v>
                </c:pt>
                <c:pt idx="1">
                  <c:v>Шум на переменах мешает тебе отдыхать?</c:v>
                </c:pt>
                <c:pt idx="2">
                  <c:v>Сколько учащихся должно быть в классе</c:v>
                </c:pt>
                <c:pt idx="3">
                  <c:v>Какое направление в музыке вы предпочитаете?</c:v>
                </c:pt>
                <c:pt idx="4">
                  <c:v>Включаете ли вы музыку, когда делаете уроки?</c:v>
                </c:pt>
                <c:pt idx="5">
                  <c:v>Каким образом вы предпочитаете слушать музыку</c:v>
                </c:pt>
                <c:pt idx="6">
                  <c:v>Раздражает ли вас посторонний шум?</c:v>
                </c:pt>
                <c:pt idx="7">
                  <c:v>Можете ли вы отвлечься от окружающих шумов?</c:v>
                </c:pt>
                <c:pt idx="8">
                  <c:v>Бывает ли, что вы перестаете воспринимать объяснения учителя на уроке?</c:v>
                </c:pt>
                <c:pt idx="9">
                  <c:v>Можете ли вы заснуть под громкий, надоедливый шум?</c:v>
                </c:pt>
                <c:pt idx="10">
                  <c:v>Просыпаетесь ли вы под звук будильника?</c:v>
                </c:pt>
                <c:pt idx="11">
                  <c:v>Уровень шума в городах постоянно увеличивается. 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103</c:v>
                </c:pt>
                <c:pt idx="1">
                  <c:v>65</c:v>
                </c:pt>
                <c:pt idx="2">
                  <c:v>65</c:v>
                </c:pt>
                <c:pt idx="3">
                  <c:v>27</c:v>
                </c:pt>
                <c:pt idx="4">
                  <c:v>79</c:v>
                </c:pt>
                <c:pt idx="5">
                  <c:v>27</c:v>
                </c:pt>
                <c:pt idx="6">
                  <c:v>51</c:v>
                </c:pt>
                <c:pt idx="7">
                  <c:v>108</c:v>
                </c:pt>
                <c:pt idx="8">
                  <c:v>83</c:v>
                </c:pt>
                <c:pt idx="9">
                  <c:v>71</c:v>
                </c:pt>
                <c:pt idx="10">
                  <c:v>121</c:v>
                </c:pt>
                <c:pt idx="11">
                  <c:v>68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Шум на уроках мешает тебе сосредоточиться?</c:v>
                </c:pt>
                <c:pt idx="1">
                  <c:v>Шум на переменах мешает тебе отдыхать?</c:v>
                </c:pt>
                <c:pt idx="2">
                  <c:v>Сколько учащихся должно быть в классе</c:v>
                </c:pt>
                <c:pt idx="3">
                  <c:v>Какое направление в музыке вы предпочитаете?</c:v>
                </c:pt>
                <c:pt idx="4">
                  <c:v>Включаете ли вы музыку, когда делаете уроки?</c:v>
                </c:pt>
                <c:pt idx="5">
                  <c:v>Каким образом вы предпочитаете слушать музыку</c:v>
                </c:pt>
                <c:pt idx="6">
                  <c:v>Раздражает ли вас посторонний шум?</c:v>
                </c:pt>
                <c:pt idx="7">
                  <c:v>Можете ли вы отвлечься от окружающих шумов?</c:v>
                </c:pt>
                <c:pt idx="8">
                  <c:v>Бывает ли, что вы перестаете воспринимать объяснения учителя на уроке?</c:v>
                </c:pt>
                <c:pt idx="9">
                  <c:v>Можете ли вы заснуть под громкий, надоедливый шум?</c:v>
                </c:pt>
                <c:pt idx="10">
                  <c:v>Просыпаетесь ли вы под звук будильника?</c:v>
                </c:pt>
                <c:pt idx="11">
                  <c:v>Уровень шума в городах постоянно увеличивается. 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48</c:v>
                </c:pt>
                <c:pt idx="1">
                  <c:v>78</c:v>
                </c:pt>
                <c:pt idx="2">
                  <c:v>78</c:v>
                </c:pt>
                <c:pt idx="3">
                  <c:v>34</c:v>
                </c:pt>
                <c:pt idx="4">
                  <c:v>38</c:v>
                </c:pt>
                <c:pt idx="5">
                  <c:v>83</c:v>
                </c:pt>
                <c:pt idx="6">
                  <c:v>16</c:v>
                </c:pt>
                <c:pt idx="7">
                  <c:v>22</c:v>
                </c:pt>
                <c:pt idx="8">
                  <c:v>30</c:v>
                </c:pt>
                <c:pt idx="9">
                  <c:v>121</c:v>
                </c:pt>
                <c:pt idx="10">
                  <c:v>29</c:v>
                </c:pt>
                <c:pt idx="11">
                  <c:v>124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иногда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Шум на уроках мешает тебе сосредоточиться?</c:v>
                </c:pt>
                <c:pt idx="1">
                  <c:v>Шум на переменах мешает тебе отдыхать?</c:v>
                </c:pt>
                <c:pt idx="2">
                  <c:v>Сколько учащихся должно быть в классе</c:v>
                </c:pt>
                <c:pt idx="3">
                  <c:v>Какое направление в музыке вы предпочитаете?</c:v>
                </c:pt>
                <c:pt idx="4">
                  <c:v>Включаете ли вы музыку, когда делаете уроки?</c:v>
                </c:pt>
                <c:pt idx="5">
                  <c:v>Каким образом вы предпочитаете слушать музыку</c:v>
                </c:pt>
                <c:pt idx="6">
                  <c:v>Раздражает ли вас посторонний шум?</c:v>
                </c:pt>
                <c:pt idx="7">
                  <c:v>Можете ли вы отвлечься от окружающих шумов?</c:v>
                </c:pt>
                <c:pt idx="8">
                  <c:v>Бывает ли, что вы перестаете воспринимать объяснения учителя на уроке?</c:v>
                </c:pt>
                <c:pt idx="9">
                  <c:v>Можете ли вы заснуть под громкий, надоедливый шум?</c:v>
                </c:pt>
                <c:pt idx="10">
                  <c:v>Просыпаетесь ли вы под звук будильника?</c:v>
                </c:pt>
                <c:pt idx="11">
                  <c:v>Уровень шума в городах постоянно увеличивается. 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41</c:v>
                </c:pt>
                <c:pt idx="1">
                  <c:v>49</c:v>
                </c:pt>
                <c:pt idx="2">
                  <c:v>49</c:v>
                </c:pt>
                <c:pt idx="3">
                  <c:v>86</c:v>
                </c:pt>
                <c:pt idx="4">
                  <c:v>75</c:v>
                </c:pt>
                <c:pt idx="5">
                  <c:v>82</c:v>
                </c:pt>
                <c:pt idx="6">
                  <c:v>125</c:v>
                </c:pt>
                <c:pt idx="7">
                  <c:v>62</c:v>
                </c:pt>
                <c:pt idx="8">
                  <c:v>79</c:v>
                </c:pt>
                <c:pt idx="10">
                  <c:v>42</c:v>
                </c:pt>
              </c:numCache>
            </c:numRef>
          </c:val>
        </c:ser>
        <c:axId val="88706432"/>
        <c:axId val="88712320"/>
      </c:barChart>
      <c:catAx>
        <c:axId val="88706432"/>
        <c:scaling>
          <c:orientation val="minMax"/>
        </c:scaling>
        <c:axPos val="b"/>
        <c:tickLblPos val="nextTo"/>
        <c:crossAx val="88712320"/>
        <c:crosses val="autoZero"/>
        <c:auto val="1"/>
        <c:lblAlgn val="ctr"/>
        <c:lblOffset val="100"/>
      </c:catAx>
      <c:valAx>
        <c:axId val="88712320"/>
        <c:scaling>
          <c:orientation val="minMax"/>
        </c:scaling>
        <c:axPos val="l"/>
        <c:majorGridlines/>
        <c:numFmt formatCode="General" sourceLinked="1"/>
        <c:tickLblPos val="nextTo"/>
        <c:crossAx val="887064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957022982507079"/>
          <c:y val="0.56564299654930761"/>
          <c:w val="0.13484402760104153"/>
          <c:h val="0.41098356401527636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38EE6-31CA-4985-B5ED-11767410D83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EB8CD-157D-452B-B36E-C4F764D4327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0899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EB8CD-157D-452B-B36E-C4F764D43276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8625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E4946C9-FEB5-4B8E-B96A-1D95B2254C35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0DB38AD-5D3E-4DC4-A0AF-119E42B17A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 Городского округа Балашиха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 Средняя общеобразовательная школа «14»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8425" y="4316903"/>
            <a:ext cx="78658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«Влияние звука и шума 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организм человека»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8425" y="5517232"/>
            <a:ext cx="77962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ученица  8- «б» класса Мартынюк Софья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Руководитель: Мироненко  С.В.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6912768" cy="18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196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защите от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шума: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268761"/>
            <a:ext cx="4044843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68760"/>
            <a:ext cx="4044843" cy="25202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3974728"/>
            <a:ext cx="4044843" cy="2550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19618"/>
            <a:ext cx="3816424" cy="25057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28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3897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1235574807"/>
              </p:ext>
            </p:extLst>
          </p:nvPr>
        </p:nvGraphicFramePr>
        <p:xfrm>
          <a:off x="251520" y="1916832"/>
          <a:ext cx="612068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4137017" cy="1685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32856"/>
            <a:ext cx="1944216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0792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Рекомендации </a:t>
            </a:r>
            <a:r>
              <a:rPr lang="ru-RU" sz="2400" b="1" dirty="0" smtClean="0"/>
              <a:t> по </a:t>
            </a:r>
            <a:r>
              <a:rPr lang="ru-RU" sz="2400" b="1" dirty="0"/>
              <a:t>ослаблению негативного </a:t>
            </a:r>
          </a:p>
          <a:p>
            <a:r>
              <a:rPr lang="ru-RU" sz="2400" b="1" dirty="0"/>
              <a:t>влияния шума на организм </a:t>
            </a:r>
            <a:r>
              <a:rPr lang="ru-RU" sz="2400" b="1" dirty="0" smtClean="0"/>
              <a:t>человека</a:t>
            </a:r>
          </a:p>
          <a:p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60977"/>
            <a:ext cx="83384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Ограничить ежедневное прослушивание громкой музыки, телевизионных передач, работу за компьютером 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шумной работы, через каждый час делать 10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минутный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перерыв или прослушивать успокаивающую музыку;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за разговорной речью: не кричать, не повышать голос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284984"/>
            <a:ext cx="1585974" cy="12774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996952"/>
            <a:ext cx="1820963" cy="16845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286815"/>
            <a:ext cx="1153926" cy="1053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1484784"/>
            <a:ext cx="1362075" cy="9334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95536" y="3717032"/>
            <a:ext cx="65527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медицинское обследование;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деревьев вокруг зданий;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Предпочтение отдавать отдыху на природе, а не дискотеке;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средств  защиты от шума: наушники из шумоизолирующих материалов; </a:t>
            </a:r>
            <a:r>
              <a:rPr lang="ru-RU" sz="2000" b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противошумные</a:t>
            </a:r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вкладыши;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работа по профилактике влияния шума на здоровье обучающихся.</a:t>
            </a:r>
            <a:endParaRPr lang="ru-RU" sz="2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41168"/>
            <a:ext cx="1872208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819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556792"/>
            <a:ext cx="2880000" cy="216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2664296" cy="216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986" y="1556792"/>
            <a:ext cx="1620000" cy="216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23528" y="136699"/>
            <a:ext cx="8352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Перемены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для отдыха, а не для прослушивания громкой музыки.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005064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Планы на будущее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1.Изучить санитарные нормы шума для жилых помещений и образовательных учреждений.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2.Измерить уровень шума в  школе с помощью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шумомера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3.Проверить остроту слуха у обучающихся и учителей.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4.Подготовить буклет для обучающихся по защите от вредного воздействия звуков и шума на основе рекомендаций.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828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188640"/>
            <a:ext cx="57606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Мною сделаны следующие выводы: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12776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1.	</a:t>
            </a:r>
            <a:r>
              <a:rPr lang="ru-RU" sz="2200" b="1" dirty="0"/>
              <a:t>Длительное воздействие шума с уровнем более 80-90 дБ может привести к частичной или полной потере слуха, также  могут произойти патологические изменения в сердечно-сосудистой и нервной системе. Безопасны только звуки громкостью до 35 дБ.</a:t>
            </a:r>
          </a:p>
          <a:p>
            <a:r>
              <a:rPr lang="ru-RU" sz="2200" b="1" dirty="0"/>
              <a:t>2.	Шум  оказывает свое  разрушающее  действие  на  весь  организм  человека.  Его  гибельной  работе  способствует  и  то обстоятельство,  что  против  шума  мы  практически  беззащитны.</a:t>
            </a:r>
          </a:p>
          <a:p>
            <a:r>
              <a:rPr lang="ru-RU" sz="2200" b="1" dirty="0"/>
              <a:t>3.	Чтобы обезопасить себя от ненужных звуков в школе, не следует кричать на переменах, включать музыку на полную мощность.</a:t>
            </a:r>
          </a:p>
          <a:p>
            <a:r>
              <a:rPr lang="ru-RU" sz="2200" b="1" dirty="0"/>
              <a:t>4.	Полностью оградить себя от шума невозможно, но мы можем сами уменьшить его влияние на себя и окружающих.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88640"/>
            <a:ext cx="1431032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1674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9694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учащихся: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1.Не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злоупотребляйте слушанием громкой музыки, иначе возможны кратковременные нарушения слуха, звон в ушах.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2.Не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увеличивать громкость звука в наушниках плеера, пытаясь заглушить внешний шум.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3.В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шумном месте использовать противошумовые мягкие "беруши" или наушники-вкладыши.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4.Слушать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музыку в наушниках на средней громкости. При возникновении болевых ощущений немедленно прекратить прослушивание, снять наушники и дать ушам отдохнуть.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5.Если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решили позвонить, то выберите тихое место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17032"/>
            <a:ext cx="6606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6.Давать ушам отдохнуть. Чаще гулять на свежем воздухе. Лучше всего выйти в лес или на берег реки.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7.С  простудой и насморком, когда заложен нос и гайморовы пазухи, недопустимы резкие перепады давления.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8.Не оставляйте для фона включенными телевизор, музыкальный центр, когда их никто не слушает.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9.Ограничьте время пользования плеером, просмотра телевизионных передач, работы за компьютером.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1796121" cy="1493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933056"/>
            <a:ext cx="2016224" cy="7943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545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36912"/>
            <a:ext cx="87129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10.Сажайте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деревьев вокруг зданий, что позволит снизить уровень шума от транспорта на 10 дБ.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11.Следите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разговорной речью: не кричите, не повышайте голос.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12.Старайтесь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выбираться на природу. Слушайте пение птиц, шелест листвы, шум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воды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13.Старайтесь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шуметь на уроках, так как шум влияет на трудоспособность и результативность труда.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0648"/>
            <a:ext cx="367240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10445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4653136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14.Перемены используйте для отдыха, а не для прослушивания громкой музыки.</a:t>
            </a:r>
          </a:p>
          <a:p>
            <a:pPr lvl="0"/>
            <a:r>
              <a:rPr lang="ru-RU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15.При выполнении шумной работы, через каждый час-полтора делайте 10-минутный перерыв.</a:t>
            </a:r>
          </a:p>
          <a:p>
            <a:pPr lvl="0"/>
            <a:r>
              <a:rPr lang="ru-RU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16.По возможности избегайте шумных улиц, крупных автомагистралей, выбирайте маршрут по тихим улочкам и через дворы.</a:t>
            </a:r>
          </a:p>
          <a:p>
            <a:pPr lvl="0"/>
            <a:r>
              <a:rPr lang="ru-RU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17.Проходите регулярное медицинское обследование.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425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260649"/>
            <a:ext cx="273630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3968" y="332656"/>
            <a:ext cx="43924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никогда не может потерять своей цены в глазах человека, потому что и в довольстве и в роскоши плохо жить без здоровья. 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Г. Чернышевский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56992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1.А.В.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Перышкин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Е.М.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Гутник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Физика 9 класс, Издательство «Дрофа», Москва 2013 г.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2.А.Б.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Кимбар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«Физика в живой природе».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3.Р.А. Гибель «Справочник по физике для студентов и школьников»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4.А.В. Тарасов «Физика в природе»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5.Интернет - ресурсы: http://www.businesseco.ru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7.https://ru.wikipedia.org/wiki/Шумовое_загрязнение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8.Проблема влияния шума на организм человека. 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www.conf.muh.ru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9.О вредном влиянии шума  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www.webasto-msk.ru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10.Проблема влияния шума на организм человека. 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www.conf.muh.ru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772816"/>
            <a:ext cx="1224137" cy="1656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45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«Когда-нибудь человеку придется ради своего существования столь же упорно бороться с шумом, как он борется сейчас с холерой и чумой» Роберт Кох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644" r="22988"/>
          <a:stretch/>
        </p:blipFill>
        <p:spPr>
          <a:xfrm>
            <a:off x="467544" y="1628801"/>
            <a:ext cx="4032448" cy="20882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88024" y="1628800"/>
            <a:ext cx="4104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 изучить влияние шума и звука  на здоровье человека.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 шум как звуковое явление.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воздействие шума и звука на организм человека.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149080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и проанализировать научную литературу по проблеме исследования.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Выяснить влияние шума и звука  на здоровье  человека.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Изучить санитарные нормы шума для жилых помещений и образовательных учреждений.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Провести  опрос и проанализировать полученные результаты.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Разработать Здоровьесберегающие  рекомендации для учащихся.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754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5846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Звуком называют такие механические колебания внешней среды, которые воспринимаются слуховым аппаратом человека (от 20 до 20 000 колебаний в секунду).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Колебания большей частоты называют ультразвуком, меньшей - инфразвуком.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 - громкие звуки, слившиеся в нестройное звучание.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348880"/>
            <a:ext cx="5968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распространения звуковых волн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39752" y="2852936"/>
            <a:ext cx="3744416" cy="1009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звука 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79712" y="4365104"/>
            <a:ext cx="453650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Среда: газы 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-твёрдые тела -жидкости </a:t>
            </a:r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48064" y="5733256"/>
            <a:ext cx="349238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Приёмник зву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068960"/>
            <a:ext cx="1271263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916832"/>
            <a:ext cx="1872000" cy="1872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020272" y="4149080"/>
            <a:ext cx="162532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23528" y="544522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звука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звука – это любое тело, совершающее колебания с частотой от 20Гц до 20000 Гц.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60935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332656"/>
            <a:ext cx="3816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 человека - прекрасный приёмник звуковых колебаний. </a:t>
            </a:r>
            <a:endParaRPr lang="ru-RU" sz="2000" b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</a:t>
            </a:r>
            <a:r>
              <a:rPr lang="ru-RU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трёх частей: внешнего, среднего и внутреннего уха.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27" r="8182"/>
          <a:stretch>
            <a:fillRect/>
          </a:stretch>
        </p:blipFill>
        <p:spPr>
          <a:xfrm>
            <a:off x="467544" y="260648"/>
            <a:ext cx="4248472" cy="2736304"/>
          </a:xfrm>
          <a:prstGeom prst="rect">
            <a:avLst/>
          </a:prstGeom>
        </p:spPr>
      </p:pic>
      <p:sp>
        <p:nvSpPr>
          <p:cNvPr id="5" name="Выгнутая влево стрелка 4"/>
          <p:cNvSpPr/>
          <p:nvPr/>
        </p:nvSpPr>
        <p:spPr>
          <a:xfrm>
            <a:off x="899592" y="3284984"/>
            <a:ext cx="1594798" cy="971968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3356992"/>
            <a:ext cx="1296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Звук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5796136" y="3140968"/>
            <a:ext cx="1686269" cy="1043976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365104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spc="50" dirty="0" smtClean="0">
                <a:ln w="12700" cmpd="sng">
                  <a:solidFill>
                    <a:srgbClr val="9D90A0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9D90A0">
                    <a:tint val="1000"/>
                  </a:srgbClr>
                </a:solidFill>
                <a:effectLst>
                  <a:glow rad="53100">
                    <a:srgbClr val="9D90A0">
                      <a:satMod val="180000"/>
                      <a:alpha val="3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</a:t>
            </a:r>
          </a:p>
          <a:p>
            <a:pPr lvl="0" algn="ctr"/>
            <a:r>
              <a:rPr lang="ru-RU" sz="3600" b="1" spc="50" dirty="0" smtClean="0">
                <a:ln w="12700" cmpd="sng">
                  <a:solidFill>
                    <a:srgbClr val="9D90A0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9D90A0">
                    <a:tint val="1000"/>
                  </a:srgbClr>
                </a:solidFill>
                <a:effectLst>
                  <a:glow rad="53100">
                    <a:srgbClr val="9D90A0">
                      <a:satMod val="180000"/>
                      <a:alpha val="3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звуки</a:t>
            </a:r>
            <a:endParaRPr lang="ru-RU" sz="3600" b="1" spc="50" dirty="0">
              <a:ln w="12700" cmpd="sng">
                <a:solidFill>
                  <a:srgbClr val="9D90A0">
                    <a:satMod val="120000"/>
                    <a:shade val="80000"/>
                  </a:srgbClr>
                </a:solidFill>
                <a:prstDash val="solid"/>
              </a:ln>
              <a:solidFill>
                <a:srgbClr val="9D90A0">
                  <a:tint val="1000"/>
                </a:srgbClr>
              </a:solidFill>
              <a:effectLst>
                <a:glow rad="53100">
                  <a:srgbClr val="9D90A0">
                    <a:satMod val="180000"/>
                    <a:alpha val="3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58718" y="4941168"/>
            <a:ext cx="1249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spc="50" dirty="0" smtClean="0">
                <a:ln w="12700" cmpd="sng">
                  <a:solidFill>
                    <a:srgbClr val="9D90A0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9D90A0">
                    <a:tint val="1000"/>
                  </a:srgbClr>
                </a:solidFill>
                <a:effectLst>
                  <a:glow rad="53100">
                    <a:srgbClr val="9D90A0">
                      <a:satMod val="180000"/>
                      <a:alpha val="3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Шум</a:t>
            </a:r>
            <a:endParaRPr lang="ru-RU" sz="3600" b="1" spc="50" dirty="0">
              <a:ln w="12700" cmpd="sng">
                <a:solidFill>
                  <a:srgbClr val="9D90A0">
                    <a:satMod val="120000"/>
                    <a:shade val="80000"/>
                  </a:srgbClr>
                </a:solidFill>
                <a:prstDash val="solid"/>
              </a:ln>
              <a:solidFill>
                <a:srgbClr val="9D90A0">
                  <a:tint val="1000"/>
                </a:srgbClr>
              </a:solidFill>
              <a:effectLst>
                <a:glow rad="53100">
                  <a:srgbClr val="9D90A0">
                    <a:satMod val="180000"/>
                    <a:alpha val="3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01208"/>
            <a:ext cx="2859078" cy="136815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221088"/>
            <a:ext cx="2160241" cy="2299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6133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24744"/>
            <a:ext cx="2314129" cy="1809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236915"/>
            <a:ext cx="280831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196752"/>
            <a:ext cx="293881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01167" y="260648"/>
            <a:ext cx="9042833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Естественные: голос, шелест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листьев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шум ручья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501008"/>
            <a:ext cx="88204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Искусственные: камертон, струна, колокол и т.д. 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365104"/>
            <a:ext cx="3358852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293096"/>
            <a:ext cx="3528393" cy="2115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417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951" y="332656"/>
            <a:ext cx="4141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 ШУМА: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6379" y="860559"/>
            <a:ext cx="6063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Наземный транспорт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(автомобильный и железнодорожный)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74437" y="1916832"/>
            <a:ext cx="33479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транспорт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8438" y="2532633"/>
            <a:ext cx="43987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Промышленные предприятия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2438" y="371706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Строительные машины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механизмы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00642" y="4317225"/>
            <a:ext cx="3236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сады, школы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51" y="1782880"/>
            <a:ext cx="1858963" cy="1719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2656"/>
            <a:ext cx="1785937" cy="1358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51" y="4564939"/>
            <a:ext cx="1858963" cy="1646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568" y="2925102"/>
            <a:ext cx="1785937" cy="1927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903783"/>
            <a:ext cx="1858963" cy="1633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9508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 - это хаотическая смесь многих звуковых колебаний разных частот и амплитуд. Уровень шума, его сила измеряется в децибелах (дБ).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176464" cy="46805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800"/>
            <a:ext cx="4104456" cy="46805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55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0"/>
            <a:ext cx="871296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Рекомендованные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диапазоны шумов внутри помещений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разного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назначения такие: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сердечно-сосудистые и нервные расстройства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усталости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утомляемость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понижение настроения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понижается способность к учебе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понижается производительность труда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снижается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слух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120-130 дБ – болевое ощущение, акустическая травма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186 дБ – разрыв барабанных перепонок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196 дБ – повреждение легочной ткани</a:t>
            </a:r>
          </a:p>
          <a:p>
            <a:pPr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340768"/>
            <a:ext cx="129857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5048" y="4365104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продолжительного сильного шума производительность у людей умственного труда снижается на 60%, физического-на 30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 высоких  уровнях  шума  слуховая  чувствительность падает   через  1-2  года,  при  средних -  через  5 – 10  лет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733256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 становится причиной преждевременного старения. В тридцати случаях из ста шум сокращает продолжительность жизни людей в крупных городах на 8-12 лет.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827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02018552"/>
              </p:ext>
            </p:extLst>
          </p:nvPr>
        </p:nvGraphicFramePr>
        <p:xfrm>
          <a:off x="251517" y="1052736"/>
          <a:ext cx="8352930" cy="5486208"/>
        </p:xfrm>
        <a:graphic>
          <a:graphicData uri="http://schemas.openxmlformats.org/drawingml/2006/table">
            <a:tbl>
              <a:tblPr/>
              <a:tblGrid>
                <a:gridCol w="3236382"/>
                <a:gridCol w="903766"/>
                <a:gridCol w="3376732"/>
                <a:gridCol w="836050"/>
              </a:tblGrid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Непроизводственные шумы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дБ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Производственные шумы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дБ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Шепот, шорох листьев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Типографии 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74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Жилая комната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Машиностроительные заводы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Уличные шумы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55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Металлорежущие станки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80-96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Речь, шум в магазине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Строительные предприятия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95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Легковые автомобили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77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Металлургические заводы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99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Автобусы 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Компрессорная станция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Дизельный грузовик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Газотурбинная энергоустановка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105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Железнодорожный транспорт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Дисковая пила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105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2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Воздушный транспорт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Пескоструйный аппарат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115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4760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Гром 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Реактивный двигатель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120-140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4760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Болевой порог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Выстрел из артиллерийского орудия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160-170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2" marB="45712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1600" y="116632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ШУМОВЫХ ЗАГРЯЗНЕНИЙ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329728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7419</TotalTime>
  <Words>1032</Words>
  <Application>Microsoft Office PowerPoint</Application>
  <PresentationFormat>Экран (4:3)</PresentationFormat>
  <Paragraphs>162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Базовая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Светлана</cp:lastModifiedBy>
  <cp:revision>61</cp:revision>
  <dcterms:created xsi:type="dcterms:W3CDTF">2018-03-03T16:35:30Z</dcterms:created>
  <dcterms:modified xsi:type="dcterms:W3CDTF">2019-11-24T10:17:08Z</dcterms:modified>
</cp:coreProperties>
</file>